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5.xml"/>
  <Override ContentType="application/vnd.ms-office.chartcolorstyle+xml" PartName="/ppt/charts/colors6.xml"/>
  <Override ContentType="application/vnd.ms-office.chartcolorstyle+xml" PartName="/ppt/charts/colors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3.xml"/>
  <Override ContentType="application/vnd.openxmlformats-officedocument.drawingml.chart+xml" PartName="/ppt/charts/chart8.xml"/>
  <Override ContentType="application/vnd.openxmlformats-officedocument.drawingml.chart+xml" PartName="/ppt/charts/chart2.xml"/>
  <Override ContentType="application/vnd.openxmlformats-officedocument.drawingml.chart+xml" PartName="/ppt/charts/chart7.xml"/>
  <Override ContentType="application/vnd.openxmlformats-officedocument.drawingml.chart+xml" PartName="/ppt/charts/chart5.xml"/>
  <Override ContentType="application/vnd.openxmlformats-officedocument.drawingml.chart+xml" PartName="/ppt/charts/chart4.xml"/>
  <Override ContentType="application/vnd.openxmlformats-officedocument.drawingml.chart+xml" PartName="/ppt/charts/chart6.xml"/>
  <Override ContentType="application/vnd.openxmlformats-officedocument.drawingml.chart+xml" PartName="/ppt/charts/chart1.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1.xml"/>
  <Override ContentType="application/vnd.ms-office.chartstyle+xml" PartName="/ppt/charts/style6.xml"/>
  <Override ContentType="application/vnd.ms-office.chartstyle+xml" PartName="/ppt/charts/style2.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73" roundtripDataSignature="AMtx7mjYLFUx5N8uYvISb0enPTHlNGSx8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19561AD-6BE9-4F1A-98CC-357F2147FDD4}">
  <a:tblStyle styleId="{819561AD-6BE9-4F1A-98CC-357F2147FDD4}"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customschemas.google.com/relationships/presentationmetadata" Target="metadata"/><Relationship Id="rId72" Type="http://schemas.openxmlformats.org/officeDocument/2006/relationships/slide" Target="slides/slide66.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mir.sepehri\Documents\Hardisty%20Project\Copy%20of%20graphs-JDM.xls" TargetMode="External"/></Relationships>
</file>

<file path=ppt/charts/_rels/chart6.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oleObject" Target="file:///C:\Users\amiir\Dropbox\OBHDP%20project\Mturk%20experiment\Study1%20Data\Table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Sheet1!$D$4:$D$5</c:f>
              <c:strCache>
                <c:ptCount val="2"/>
                <c:pt idx="0">
                  <c:v>DM Time Horizon:</c:v>
                </c:pt>
                <c:pt idx="1">
                  <c:v>Control</c:v>
                </c:pt>
              </c:strCache>
            </c:strRef>
          </c:tx>
          <c:spPr>
            <a:solidFill>
              <a:schemeClr val="bg1"/>
            </a:solidFill>
            <a:ln w="19050">
              <a:solidFill>
                <a:schemeClr val="tx1"/>
              </a:solidFill>
            </a:ln>
            <a:effectLst/>
          </c:spPr>
          <c:invertIfNegative val="0"/>
          <c:errBars>
            <c:errBarType val="both"/>
            <c:errValType val="cust"/>
            <c:noEndCap val="0"/>
            <c:plus>
              <c:numRef>
                <c:f>Sheet1!$G$6:$G$7</c:f>
                <c:numCache>
                  <c:formatCode>General</c:formatCode>
                  <c:ptCount val="2"/>
                  <c:pt idx="0">
                    <c:v>2.7E-2</c:v>
                  </c:pt>
                  <c:pt idx="1">
                    <c:v>2.7E-2</c:v>
                  </c:pt>
                </c:numCache>
              </c:numRef>
            </c:plus>
            <c:minus>
              <c:numRef>
                <c:f>Sheet1!$G$6:$G$7</c:f>
                <c:numCache>
                  <c:formatCode>General</c:formatCode>
                  <c:ptCount val="2"/>
                  <c:pt idx="0">
                    <c:v>2.7E-2</c:v>
                  </c:pt>
                  <c:pt idx="1">
                    <c:v>2.7E-2</c:v>
                  </c:pt>
                </c:numCache>
              </c:numRef>
            </c:minus>
            <c:spPr>
              <a:noFill/>
              <a:ln w="9525" cap="flat" cmpd="sng" algn="ctr">
                <a:solidFill>
                  <a:schemeClr val="tx1">
                    <a:lumMod val="65000"/>
                    <a:lumOff val="35000"/>
                  </a:schemeClr>
                </a:solidFill>
                <a:round/>
              </a:ln>
              <a:effectLst/>
            </c:spPr>
          </c:errBars>
          <c:cat>
            <c:strRef>
              <c:f>Sheet1!$C$6:$C$7</c:f>
              <c:strCache>
                <c:ptCount val="2"/>
                <c:pt idx="0">
                  <c:v>Repeated</c:v>
                </c:pt>
                <c:pt idx="1">
                  <c:v>Precommited</c:v>
                </c:pt>
              </c:strCache>
            </c:strRef>
          </c:cat>
          <c:val>
            <c:numRef>
              <c:f>Sheet1!$D$6:$D$7</c:f>
              <c:numCache>
                <c:formatCode>General</c:formatCode>
                <c:ptCount val="2"/>
                <c:pt idx="0">
                  <c:v>0.25</c:v>
                </c:pt>
                <c:pt idx="1">
                  <c:v>0.49</c:v>
                </c:pt>
              </c:numCache>
            </c:numRef>
          </c:val>
          <c:extLst>
            <c:ext xmlns:c16="http://schemas.microsoft.com/office/drawing/2014/chart" uri="{C3380CC4-5D6E-409C-BE32-E72D297353CC}">
              <c16:uniqueId val="{00000000-8A8B-4CF2-BD09-5FFB277EB141}"/>
            </c:ext>
          </c:extLst>
        </c:ser>
        <c:ser>
          <c:idx val="1"/>
          <c:order val="1"/>
          <c:tx>
            <c:strRef>
              <c:f>Sheet1!$E$4:$E$5</c:f>
              <c:strCache>
                <c:ptCount val="2"/>
                <c:pt idx="0">
                  <c:v>DM Time Horizon:</c:v>
                </c:pt>
                <c:pt idx="1">
                  <c:v>Aggregate</c:v>
                </c:pt>
              </c:strCache>
            </c:strRef>
          </c:tx>
          <c:spPr>
            <a:solidFill>
              <a:schemeClr val="bg2">
                <a:lumMod val="75000"/>
              </a:schemeClr>
            </a:solidFill>
            <a:ln w="19050">
              <a:solidFill>
                <a:schemeClr val="tx1"/>
              </a:solidFill>
            </a:ln>
            <a:effectLst/>
          </c:spPr>
          <c:invertIfNegative val="0"/>
          <c:errBars>
            <c:errBarType val="both"/>
            <c:errValType val="cust"/>
            <c:noEndCap val="0"/>
            <c:plus>
              <c:numRef>
                <c:f>Sheet1!$H$6:$H$7</c:f>
                <c:numCache>
                  <c:formatCode>General</c:formatCode>
                  <c:ptCount val="2"/>
                  <c:pt idx="0">
                    <c:v>2.8000000000000001E-2</c:v>
                  </c:pt>
                  <c:pt idx="1">
                    <c:v>2.7E-2</c:v>
                  </c:pt>
                </c:numCache>
              </c:numRef>
            </c:plus>
            <c:minus>
              <c:numRef>
                <c:f>Sheet1!$H$6:$H$7</c:f>
                <c:numCache>
                  <c:formatCode>General</c:formatCode>
                  <c:ptCount val="2"/>
                  <c:pt idx="0">
                    <c:v>2.8000000000000001E-2</c:v>
                  </c:pt>
                  <c:pt idx="1">
                    <c:v>2.7E-2</c:v>
                  </c:pt>
                </c:numCache>
              </c:numRef>
            </c:minus>
            <c:spPr>
              <a:noFill/>
              <a:ln w="9525" cap="flat" cmpd="sng" algn="ctr">
                <a:solidFill>
                  <a:schemeClr val="tx1">
                    <a:lumMod val="65000"/>
                    <a:lumOff val="35000"/>
                  </a:schemeClr>
                </a:solidFill>
                <a:round/>
              </a:ln>
              <a:effectLst/>
            </c:spPr>
          </c:errBars>
          <c:cat>
            <c:strRef>
              <c:f>Sheet1!$C$6:$C$7</c:f>
              <c:strCache>
                <c:ptCount val="2"/>
                <c:pt idx="0">
                  <c:v>Repeated</c:v>
                </c:pt>
                <c:pt idx="1">
                  <c:v>Precommited</c:v>
                </c:pt>
              </c:strCache>
            </c:strRef>
          </c:cat>
          <c:val>
            <c:numRef>
              <c:f>Sheet1!$E$6:$E$7</c:f>
              <c:numCache>
                <c:formatCode>General</c:formatCode>
                <c:ptCount val="2"/>
                <c:pt idx="0">
                  <c:v>0.37</c:v>
                </c:pt>
                <c:pt idx="1">
                  <c:v>0.48</c:v>
                </c:pt>
              </c:numCache>
            </c:numRef>
          </c:val>
          <c:extLst>
            <c:ext xmlns:c16="http://schemas.microsoft.com/office/drawing/2014/chart" uri="{C3380CC4-5D6E-409C-BE32-E72D297353CC}">
              <c16:uniqueId val="{00000001-8A8B-4CF2-BD09-5FFB277EB141}"/>
            </c:ext>
          </c:extLst>
        </c:ser>
        <c:dLbls>
          <c:showLegendKey val="0"/>
          <c:showVal val="0"/>
          <c:showCatName val="0"/>
          <c:showSerName val="0"/>
          <c:showPercent val="0"/>
          <c:showBubbleSize val="0"/>
        </c:dLbls>
        <c:gapWidth val="219"/>
        <c:overlap val="-27"/>
        <c:axId val="452731832"/>
        <c:axId val="452736096"/>
      </c:barChart>
      <c:catAx>
        <c:axId val="452731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452736096"/>
        <c:crosses val="autoZero"/>
        <c:auto val="1"/>
        <c:lblAlgn val="ctr"/>
        <c:lblOffset val="100"/>
        <c:noMultiLvlLbl val="0"/>
      </c:catAx>
      <c:valAx>
        <c:axId val="4527360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en-CA"/>
                  <a:t>Mean investment proportion in safe option</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452731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2"/>
            </a:solidFill>
            <a:ln w="19050">
              <a:solidFill>
                <a:schemeClr val="tx1"/>
              </a:solidFill>
            </a:ln>
            <a:effectLst/>
          </c:spPr>
          <c:invertIfNegative val="0"/>
          <c:errBars>
            <c:errBarType val="both"/>
            <c:errValType val="cust"/>
            <c:noEndCap val="0"/>
            <c:plus>
              <c:numRef>
                <c:f>Sheet1!$C$9</c:f>
                <c:numCache>
                  <c:formatCode>General</c:formatCode>
                  <c:ptCount val="1"/>
                  <c:pt idx="0">
                    <c:v>0.04</c:v>
                  </c:pt>
                </c:numCache>
              </c:numRef>
            </c:plus>
            <c:minus>
              <c:numRef>
                <c:f>Sheet1!$C$9</c:f>
                <c:numCache>
                  <c:formatCode>General</c:formatCode>
                  <c:ptCount val="1"/>
                  <c:pt idx="0">
                    <c:v>0.04</c:v>
                  </c:pt>
                </c:numCache>
              </c:numRef>
            </c:minus>
            <c:spPr>
              <a:noFill/>
              <a:ln w="9525" cap="flat" cmpd="sng" algn="ctr">
                <a:solidFill>
                  <a:schemeClr val="tx1">
                    <a:lumMod val="65000"/>
                    <a:lumOff val="35000"/>
                  </a:schemeClr>
                </a:solidFill>
                <a:round/>
              </a:ln>
              <a:effectLst/>
            </c:spPr>
          </c:errBars>
          <c:cat>
            <c:strRef>
              <c:f>Sheet1!$C$3:$E$3</c:f>
              <c:strCache>
                <c:ptCount val="3"/>
                <c:pt idx="0">
                  <c:v>Repeated</c:v>
                </c:pt>
                <c:pt idx="1">
                  <c:v>Precommitted</c:v>
                </c:pt>
                <c:pt idx="2">
                  <c:v>Non-binding Precommitted</c:v>
                </c:pt>
              </c:strCache>
            </c:strRef>
          </c:cat>
          <c:val>
            <c:numRef>
              <c:f>Sheet1!$C$4:$E$4</c:f>
              <c:numCache>
                <c:formatCode>General</c:formatCode>
                <c:ptCount val="3"/>
                <c:pt idx="0">
                  <c:v>0.3</c:v>
                </c:pt>
                <c:pt idx="1">
                  <c:v>0.49</c:v>
                </c:pt>
                <c:pt idx="2">
                  <c:v>0.43</c:v>
                </c:pt>
              </c:numCache>
            </c:numRef>
          </c:val>
          <c:extLst>
            <c:ext xmlns:c16="http://schemas.microsoft.com/office/drawing/2014/chart" uri="{C3380CC4-5D6E-409C-BE32-E72D297353CC}">
              <c16:uniqueId val="{00000000-92A3-478C-A3B7-CF3B6DFF7249}"/>
            </c:ext>
          </c:extLst>
        </c:ser>
        <c:dLbls>
          <c:showLegendKey val="0"/>
          <c:showVal val="0"/>
          <c:showCatName val="0"/>
          <c:showSerName val="0"/>
          <c:showPercent val="0"/>
          <c:showBubbleSize val="0"/>
        </c:dLbls>
        <c:gapWidth val="219"/>
        <c:overlap val="-27"/>
        <c:axId val="511018264"/>
        <c:axId val="511017936"/>
      </c:barChart>
      <c:catAx>
        <c:axId val="511018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511017936"/>
        <c:crosses val="autoZero"/>
        <c:auto val="1"/>
        <c:lblAlgn val="ctr"/>
        <c:lblOffset val="100"/>
        <c:noMultiLvlLbl val="0"/>
      </c:catAx>
      <c:valAx>
        <c:axId val="511017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CA"/>
                  <a:t>Mean investment proportion</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511018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Sheet1!$C$6</c:f>
              <c:strCache>
                <c:ptCount val="1"/>
                <c:pt idx="0">
                  <c:v>Repeated</c:v>
                </c:pt>
              </c:strCache>
            </c:strRef>
          </c:tx>
          <c:spPr>
            <a:solidFill>
              <a:schemeClr val="bg1"/>
            </a:solidFill>
            <a:ln w="15875">
              <a:solidFill>
                <a:schemeClr val="tx1"/>
              </a:solidFill>
            </a:ln>
            <a:effectLst/>
          </c:spPr>
          <c:invertIfNegative val="0"/>
          <c:errBars>
            <c:errBarType val="both"/>
            <c:errValType val="cust"/>
            <c:noEndCap val="0"/>
            <c:plus>
              <c:numRef>
                <c:f>Sheet1!$I$5</c:f>
                <c:numCache>
                  <c:formatCode>General</c:formatCode>
                  <c:ptCount val="1"/>
                  <c:pt idx="0">
                    <c:v>0.04</c:v>
                  </c:pt>
                </c:numCache>
              </c:numRef>
            </c:plus>
            <c:minus>
              <c:numRef>
                <c:f>Sheet1!$I$5</c:f>
                <c:numCache>
                  <c:formatCode>General</c:formatCode>
                  <c:ptCount val="1"/>
                  <c:pt idx="0">
                    <c:v>0.04</c:v>
                  </c:pt>
                </c:numCache>
              </c:numRef>
            </c:minus>
            <c:spPr>
              <a:noFill/>
              <a:ln w="9525" cap="flat" cmpd="sng" algn="ctr">
                <a:solidFill>
                  <a:schemeClr val="tx1">
                    <a:lumMod val="65000"/>
                    <a:lumOff val="35000"/>
                  </a:schemeClr>
                </a:solidFill>
                <a:round/>
              </a:ln>
              <a:effectLst/>
            </c:spPr>
          </c:errBars>
          <c:cat>
            <c:multiLvlStrRef>
              <c:f>Sheet1!$D$4:$F$5</c:f>
              <c:multiLvlStrCache>
                <c:ptCount val="3"/>
                <c:lvl>
                  <c:pt idx="0">
                    <c:v>20</c:v>
                  </c:pt>
                  <c:pt idx="1">
                    <c:v>10</c:v>
                  </c:pt>
                  <c:pt idx="2">
                    <c:v>5</c:v>
                  </c:pt>
                </c:lvl>
                <c:lvl>
                  <c:pt idx="0">
                    <c:v>Number of rounds</c:v>
                  </c:pt>
                </c:lvl>
              </c:multiLvlStrCache>
            </c:multiLvlStrRef>
          </c:cat>
          <c:val>
            <c:numRef>
              <c:f>Sheet1!$D$6:$F$6</c:f>
              <c:numCache>
                <c:formatCode>General</c:formatCode>
                <c:ptCount val="3"/>
                <c:pt idx="0">
                  <c:v>0.34</c:v>
                </c:pt>
                <c:pt idx="1">
                  <c:v>0.34</c:v>
                </c:pt>
                <c:pt idx="2">
                  <c:v>0.28000000000000003</c:v>
                </c:pt>
              </c:numCache>
            </c:numRef>
          </c:val>
          <c:extLst>
            <c:ext xmlns:c16="http://schemas.microsoft.com/office/drawing/2014/chart" uri="{C3380CC4-5D6E-409C-BE32-E72D297353CC}">
              <c16:uniqueId val="{00000000-132D-4D13-B418-298A026D90D1}"/>
            </c:ext>
          </c:extLst>
        </c:ser>
        <c:ser>
          <c:idx val="1"/>
          <c:order val="1"/>
          <c:tx>
            <c:strRef>
              <c:f>Sheet1!$C$7</c:f>
              <c:strCache>
                <c:ptCount val="1"/>
                <c:pt idx="0">
                  <c:v>Precommitted</c:v>
                </c:pt>
              </c:strCache>
            </c:strRef>
          </c:tx>
          <c:spPr>
            <a:solidFill>
              <a:schemeClr val="bg2">
                <a:lumMod val="75000"/>
              </a:schemeClr>
            </a:solidFill>
            <a:ln w="15875">
              <a:solidFill>
                <a:schemeClr val="tx1"/>
              </a:solidFill>
            </a:ln>
            <a:effectLst/>
          </c:spPr>
          <c:invertIfNegative val="0"/>
          <c:errBars>
            <c:errBarType val="both"/>
            <c:errValType val="cust"/>
            <c:noEndCap val="0"/>
            <c:plus>
              <c:numRef>
                <c:f>Sheet1!$I$5</c:f>
                <c:numCache>
                  <c:formatCode>General</c:formatCode>
                  <c:ptCount val="1"/>
                  <c:pt idx="0">
                    <c:v>0.04</c:v>
                  </c:pt>
                </c:numCache>
              </c:numRef>
            </c:plus>
            <c:minus>
              <c:numRef>
                <c:f>Sheet1!$I$5</c:f>
                <c:numCache>
                  <c:formatCode>General</c:formatCode>
                  <c:ptCount val="1"/>
                  <c:pt idx="0">
                    <c:v>0.04</c:v>
                  </c:pt>
                </c:numCache>
              </c:numRef>
            </c:minus>
            <c:spPr>
              <a:noFill/>
              <a:ln w="9525" cap="flat" cmpd="sng" algn="ctr">
                <a:solidFill>
                  <a:schemeClr val="tx1">
                    <a:lumMod val="65000"/>
                    <a:lumOff val="35000"/>
                  </a:schemeClr>
                </a:solidFill>
                <a:round/>
              </a:ln>
              <a:effectLst/>
            </c:spPr>
          </c:errBars>
          <c:cat>
            <c:multiLvlStrRef>
              <c:f>Sheet1!$D$4:$F$5</c:f>
              <c:multiLvlStrCache>
                <c:ptCount val="3"/>
                <c:lvl>
                  <c:pt idx="0">
                    <c:v>20</c:v>
                  </c:pt>
                  <c:pt idx="1">
                    <c:v>10</c:v>
                  </c:pt>
                  <c:pt idx="2">
                    <c:v>5</c:v>
                  </c:pt>
                </c:lvl>
                <c:lvl>
                  <c:pt idx="0">
                    <c:v>Number of rounds</c:v>
                  </c:pt>
                </c:lvl>
              </c:multiLvlStrCache>
            </c:multiLvlStrRef>
          </c:cat>
          <c:val>
            <c:numRef>
              <c:f>Sheet1!$D$7:$F$7</c:f>
              <c:numCache>
                <c:formatCode>General</c:formatCode>
                <c:ptCount val="3"/>
                <c:pt idx="0">
                  <c:v>0.48</c:v>
                </c:pt>
                <c:pt idx="1">
                  <c:v>0.51</c:v>
                </c:pt>
                <c:pt idx="2">
                  <c:v>0.43</c:v>
                </c:pt>
              </c:numCache>
            </c:numRef>
          </c:val>
          <c:extLst>
            <c:ext xmlns:c16="http://schemas.microsoft.com/office/drawing/2014/chart" uri="{C3380CC4-5D6E-409C-BE32-E72D297353CC}">
              <c16:uniqueId val="{00000001-132D-4D13-B418-298A026D90D1}"/>
            </c:ext>
          </c:extLst>
        </c:ser>
        <c:dLbls>
          <c:showLegendKey val="0"/>
          <c:showVal val="0"/>
          <c:showCatName val="0"/>
          <c:showSerName val="0"/>
          <c:showPercent val="0"/>
          <c:showBubbleSize val="0"/>
        </c:dLbls>
        <c:gapWidth val="219"/>
        <c:overlap val="-27"/>
        <c:axId val="407052552"/>
        <c:axId val="407057472"/>
      </c:barChart>
      <c:catAx>
        <c:axId val="407052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07057472"/>
        <c:crosses val="autoZero"/>
        <c:auto val="1"/>
        <c:lblAlgn val="ctr"/>
        <c:lblOffset val="100"/>
        <c:noMultiLvlLbl val="0"/>
      </c:catAx>
      <c:valAx>
        <c:axId val="407057472"/>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CA"/>
                  <a:t>Mean investment proportion</a:t>
                </a:r>
              </a:p>
            </c:rich>
          </c:tx>
          <c:overlay val="0"/>
          <c:spPr>
            <a:noFill/>
            <a:ln>
              <a:noFill/>
            </a:ln>
            <a:effectLst/>
          </c:spPr>
          <c:txPr>
            <a:bodyPr rot="-5400000" spcFirstLastPara="1" vertOverflow="ellipsis" vert="horz" wrap="square" anchor="ctr" anchorCtr="1"/>
            <a:lstStyle/>
            <a:p>
              <a:pPr>
                <a:defRPr sz="2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07052552"/>
        <c:crosses val="autoZero"/>
        <c:crossBetween val="between"/>
      </c:valAx>
      <c:spPr>
        <a:noFill/>
        <a:ln>
          <a:noFill/>
        </a:ln>
        <a:effectLst/>
      </c:spPr>
    </c:plotArea>
    <c:legend>
      <c:legendPos val="b"/>
      <c:layout>
        <c:manualLayout>
          <c:xMode val="edge"/>
          <c:yMode val="edge"/>
          <c:x val="0.29841892551041738"/>
          <c:y val="1.384424549671019E-3"/>
          <c:w val="0.53143160755348062"/>
          <c:h val="0.10998040484665442"/>
        </c:manualLayout>
      </c:layout>
      <c:overlay val="0"/>
      <c:spPr>
        <a:noFill/>
        <a:ln>
          <a:noFill/>
        </a:ln>
        <a:effectLst/>
      </c:spPr>
      <c:txPr>
        <a:bodyPr rot="0" spcFirstLastPara="1" vertOverflow="ellipsis" vert="horz" wrap="square" anchor="ctr" anchorCtr="1"/>
        <a:lstStyle/>
        <a:p>
          <a:pPr>
            <a:defRPr sz="2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Sheet1!$B$4</c:f>
              <c:strCache>
                <c:ptCount val="1"/>
                <c:pt idx="0">
                  <c:v>Repeated</c:v>
                </c:pt>
              </c:strCache>
            </c:strRef>
          </c:tx>
          <c:spPr>
            <a:solidFill>
              <a:schemeClr val="bg1"/>
            </a:solidFill>
            <a:ln w="15875">
              <a:solidFill>
                <a:schemeClr val="tx1"/>
              </a:solidFill>
            </a:ln>
            <a:effectLst/>
          </c:spPr>
          <c:invertIfNegative val="0"/>
          <c:errBars>
            <c:errBarType val="both"/>
            <c:errValType val="cust"/>
            <c:noEndCap val="0"/>
            <c:plus>
              <c:numRef>
                <c:f>Sheet1!$F$4</c:f>
                <c:numCache>
                  <c:formatCode>General</c:formatCode>
                  <c:ptCount val="1"/>
                  <c:pt idx="0">
                    <c:v>0.04</c:v>
                  </c:pt>
                </c:numCache>
              </c:numRef>
            </c:plus>
            <c:minus>
              <c:numRef>
                <c:f>Sheet1!$F$4</c:f>
                <c:numCache>
                  <c:formatCode>General</c:formatCode>
                  <c:ptCount val="1"/>
                  <c:pt idx="0">
                    <c:v>0.04</c:v>
                  </c:pt>
                </c:numCache>
              </c:numRef>
            </c:minus>
            <c:spPr>
              <a:noFill/>
              <a:ln w="9525" cap="flat" cmpd="sng" algn="ctr">
                <a:solidFill>
                  <a:schemeClr val="tx1">
                    <a:lumMod val="65000"/>
                    <a:lumOff val="35000"/>
                  </a:schemeClr>
                </a:solidFill>
                <a:round/>
              </a:ln>
              <a:effectLst/>
            </c:spPr>
          </c:errBars>
          <c:cat>
            <c:strRef>
              <c:f>Sheet1!$C$3:$D$3</c:f>
              <c:strCache>
                <c:ptCount val="2"/>
                <c:pt idx="0">
                  <c:v>Control</c:v>
                </c:pt>
                <c:pt idx="1">
                  <c:v>Education</c:v>
                </c:pt>
              </c:strCache>
            </c:strRef>
          </c:cat>
          <c:val>
            <c:numRef>
              <c:f>Sheet1!$C$4:$D$4</c:f>
              <c:numCache>
                <c:formatCode>General</c:formatCode>
                <c:ptCount val="2"/>
                <c:pt idx="0">
                  <c:v>0.31</c:v>
                </c:pt>
                <c:pt idx="1">
                  <c:v>0.39</c:v>
                </c:pt>
              </c:numCache>
            </c:numRef>
          </c:val>
          <c:extLst>
            <c:ext xmlns:c16="http://schemas.microsoft.com/office/drawing/2014/chart" uri="{C3380CC4-5D6E-409C-BE32-E72D297353CC}">
              <c16:uniqueId val="{00000000-671D-4C86-96B8-BEF5E38A933E}"/>
            </c:ext>
          </c:extLst>
        </c:ser>
        <c:ser>
          <c:idx val="1"/>
          <c:order val="1"/>
          <c:tx>
            <c:strRef>
              <c:f>Sheet1!$B$5</c:f>
              <c:strCache>
                <c:ptCount val="1"/>
                <c:pt idx="0">
                  <c:v>Precommitted</c:v>
                </c:pt>
              </c:strCache>
            </c:strRef>
          </c:tx>
          <c:spPr>
            <a:solidFill>
              <a:schemeClr val="bg2">
                <a:lumMod val="75000"/>
              </a:schemeClr>
            </a:solidFill>
            <a:ln w="15875">
              <a:solidFill>
                <a:schemeClr val="tx1"/>
              </a:solidFill>
            </a:ln>
            <a:effectLst/>
          </c:spPr>
          <c:invertIfNegative val="0"/>
          <c:errBars>
            <c:errBarType val="both"/>
            <c:errValType val="cust"/>
            <c:noEndCap val="0"/>
            <c:plus>
              <c:numRef>
                <c:f>Sheet1!$F$4</c:f>
                <c:numCache>
                  <c:formatCode>General</c:formatCode>
                  <c:ptCount val="1"/>
                  <c:pt idx="0">
                    <c:v>0.04</c:v>
                  </c:pt>
                </c:numCache>
              </c:numRef>
            </c:plus>
            <c:minus>
              <c:numRef>
                <c:f>Sheet1!$F$4</c:f>
                <c:numCache>
                  <c:formatCode>General</c:formatCode>
                  <c:ptCount val="1"/>
                  <c:pt idx="0">
                    <c:v>0.04</c:v>
                  </c:pt>
                </c:numCache>
              </c:numRef>
            </c:minus>
            <c:spPr>
              <a:noFill/>
              <a:ln w="9525" cap="flat" cmpd="sng" algn="ctr">
                <a:solidFill>
                  <a:schemeClr val="tx1">
                    <a:lumMod val="65000"/>
                    <a:lumOff val="35000"/>
                  </a:schemeClr>
                </a:solidFill>
                <a:round/>
              </a:ln>
              <a:effectLst/>
            </c:spPr>
          </c:errBars>
          <c:cat>
            <c:strRef>
              <c:f>Sheet1!$C$3:$D$3</c:f>
              <c:strCache>
                <c:ptCount val="2"/>
                <c:pt idx="0">
                  <c:v>Control</c:v>
                </c:pt>
                <c:pt idx="1">
                  <c:v>Education</c:v>
                </c:pt>
              </c:strCache>
            </c:strRef>
          </c:cat>
          <c:val>
            <c:numRef>
              <c:f>Sheet1!$C$5:$D$5</c:f>
              <c:numCache>
                <c:formatCode>General</c:formatCode>
                <c:ptCount val="2"/>
                <c:pt idx="0">
                  <c:v>0.51</c:v>
                </c:pt>
                <c:pt idx="1">
                  <c:v>0.56999999999999995</c:v>
                </c:pt>
              </c:numCache>
            </c:numRef>
          </c:val>
          <c:extLst>
            <c:ext xmlns:c16="http://schemas.microsoft.com/office/drawing/2014/chart" uri="{C3380CC4-5D6E-409C-BE32-E72D297353CC}">
              <c16:uniqueId val="{00000001-671D-4C86-96B8-BEF5E38A933E}"/>
            </c:ext>
          </c:extLst>
        </c:ser>
        <c:dLbls>
          <c:showLegendKey val="0"/>
          <c:showVal val="0"/>
          <c:showCatName val="0"/>
          <c:showSerName val="0"/>
          <c:showPercent val="0"/>
          <c:showBubbleSize val="0"/>
        </c:dLbls>
        <c:gapWidth val="219"/>
        <c:overlap val="-27"/>
        <c:axId val="409796512"/>
        <c:axId val="409795200"/>
      </c:barChart>
      <c:catAx>
        <c:axId val="409796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09795200"/>
        <c:crosses val="autoZero"/>
        <c:auto val="1"/>
        <c:lblAlgn val="ctr"/>
        <c:lblOffset val="100"/>
        <c:noMultiLvlLbl val="0"/>
      </c:catAx>
      <c:valAx>
        <c:axId val="40979520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CA"/>
                  <a:t>Mean investment proportion</a:t>
                </a:r>
              </a:p>
            </c:rich>
          </c:tx>
          <c:overlay val="0"/>
          <c:spPr>
            <a:noFill/>
            <a:ln>
              <a:noFill/>
            </a:ln>
            <a:effectLst/>
          </c:spPr>
          <c:txPr>
            <a:bodyPr rot="-5400000" spcFirstLastPara="1" vertOverflow="ellipsis" vert="horz" wrap="square" anchor="ctr" anchorCtr="1"/>
            <a:lstStyle/>
            <a:p>
              <a:pPr>
                <a:defRPr sz="2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09796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8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Sheet1!$L$3</c:f>
              <c:strCache>
                <c:ptCount val="1"/>
                <c:pt idx="0">
                  <c:v>Precommitment</c:v>
                </c:pt>
              </c:strCache>
            </c:strRef>
          </c:tx>
          <c:spPr>
            <a:solidFill>
              <a:schemeClr val="bg1"/>
            </a:solidFill>
            <a:ln w="12700" cap="rnd">
              <a:solidFill>
                <a:schemeClr val="tx1"/>
              </a:solidFill>
              <a:prstDash val="solid"/>
              <a:round/>
            </a:ln>
            <a:effectLst/>
          </c:spPr>
          <c:invertIfNegative val="0"/>
          <c:errBars>
            <c:errBarType val="both"/>
            <c:errValType val="cust"/>
            <c:noEndCap val="0"/>
            <c:plus>
              <c:numRef>
                <c:f>Sheet1!$L$11</c:f>
                <c:numCache>
                  <c:formatCode>General</c:formatCode>
                  <c:ptCount val="1"/>
                  <c:pt idx="0">
                    <c:v>3.175E-2</c:v>
                  </c:pt>
                </c:numCache>
              </c:numRef>
            </c:plus>
            <c:minus>
              <c:numRef>
                <c:f>Sheet1!$L$11</c:f>
                <c:numCache>
                  <c:formatCode>General</c:formatCode>
                  <c:ptCount val="1"/>
                  <c:pt idx="0">
                    <c:v>3.175E-2</c:v>
                  </c:pt>
                </c:numCache>
              </c:numRef>
            </c:minus>
          </c:errBars>
          <c:cat>
            <c:strRef>
              <c:f>Sheet1!$K$4:$K$5</c:f>
              <c:strCache>
                <c:ptCount val="2"/>
                <c:pt idx="0">
                  <c:v>DPD</c:v>
                </c:pt>
                <c:pt idx="1">
                  <c:v>SPD</c:v>
                </c:pt>
              </c:strCache>
            </c:strRef>
          </c:cat>
          <c:val>
            <c:numRef>
              <c:f>Sheet1!$L$4:$L$5</c:f>
              <c:numCache>
                <c:formatCode>General</c:formatCode>
                <c:ptCount val="2"/>
                <c:pt idx="0">
                  <c:v>0.42457499999999998</c:v>
                </c:pt>
                <c:pt idx="1">
                  <c:v>0.48085</c:v>
                </c:pt>
              </c:numCache>
            </c:numRef>
          </c:val>
          <c:extLst>
            <c:ext xmlns:c16="http://schemas.microsoft.com/office/drawing/2014/chart" uri="{C3380CC4-5D6E-409C-BE32-E72D297353CC}">
              <c16:uniqueId val="{00000000-D13A-4234-B8BA-F9D3FC6E98FF}"/>
            </c:ext>
          </c:extLst>
        </c:ser>
        <c:ser>
          <c:idx val="1"/>
          <c:order val="1"/>
          <c:tx>
            <c:strRef>
              <c:f>Sheet1!$M$3</c:f>
              <c:strCache>
                <c:ptCount val="1"/>
                <c:pt idx="0">
                  <c:v>Repeated</c:v>
                </c:pt>
              </c:strCache>
            </c:strRef>
          </c:tx>
          <c:spPr>
            <a:solidFill>
              <a:schemeClr val="tx1">
                <a:lumMod val="50000"/>
                <a:lumOff val="50000"/>
              </a:schemeClr>
            </a:solidFill>
            <a:ln w="12700" cap="rnd">
              <a:solidFill>
                <a:schemeClr val="tx1"/>
              </a:solidFill>
              <a:prstDash val="solid"/>
              <a:round/>
            </a:ln>
            <a:effectLst/>
          </c:spPr>
          <c:invertIfNegative val="0"/>
          <c:errBars>
            <c:errBarType val="both"/>
            <c:errValType val="cust"/>
            <c:noEndCap val="0"/>
            <c:plus>
              <c:numRef>
                <c:f>Sheet1!$M$11</c:f>
                <c:numCache>
                  <c:formatCode>General</c:formatCode>
                  <c:ptCount val="1"/>
                  <c:pt idx="0">
                    <c:v>2.0250000000000001E-2</c:v>
                  </c:pt>
                </c:numCache>
              </c:numRef>
            </c:plus>
            <c:minus>
              <c:numRef>
                <c:f>Sheet1!$M$11</c:f>
                <c:numCache>
                  <c:formatCode>General</c:formatCode>
                  <c:ptCount val="1"/>
                  <c:pt idx="0">
                    <c:v>2.0250000000000001E-2</c:v>
                  </c:pt>
                </c:numCache>
              </c:numRef>
            </c:minus>
          </c:errBars>
          <c:cat>
            <c:strRef>
              <c:f>Sheet1!$K$4:$K$5</c:f>
              <c:strCache>
                <c:ptCount val="2"/>
                <c:pt idx="0">
                  <c:v>DPD</c:v>
                </c:pt>
                <c:pt idx="1">
                  <c:v>SPD</c:v>
                </c:pt>
              </c:strCache>
            </c:strRef>
          </c:cat>
          <c:val>
            <c:numRef>
              <c:f>Sheet1!$M$4:$M$5</c:f>
              <c:numCache>
                <c:formatCode>General</c:formatCode>
                <c:ptCount val="2"/>
                <c:pt idx="0">
                  <c:v>0.79554999999999998</c:v>
                </c:pt>
                <c:pt idx="1">
                  <c:v>0.28739999999999999</c:v>
                </c:pt>
              </c:numCache>
            </c:numRef>
          </c:val>
          <c:extLst>
            <c:ext xmlns:c16="http://schemas.microsoft.com/office/drawing/2014/chart" uri="{C3380CC4-5D6E-409C-BE32-E72D297353CC}">
              <c16:uniqueId val="{00000001-D13A-4234-B8BA-F9D3FC6E98FF}"/>
            </c:ext>
          </c:extLst>
        </c:ser>
        <c:dLbls>
          <c:showLegendKey val="0"/>
          <c:showVal val="0"/>
          <c:showCatName val="0"/>
          <c:showSerName val="0"/>
          <c:showPercent val="0"/>
          <c:showBubbleSize val="0"/>
        </c:dLbls>
        <c:gapWidth val="150"/>
        <c:axId val="328566168"/>
        <c:axId val="328567344"/>
      </c:barChart>
      <c:catAx>
        <c:axId val="328566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328567344"/>
        <c:crosses val="autoZero"/>
        <c:auto val="1"/>
        <c:lblAlgn val="ctr"/>
        <c:lblOffset val="100"/>
        <c:noMultiLvlLbl val="0"/>
      </c:catAx>
      <c:valAx>
        <c:axId val="328567344"/>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Mean Investment Proportion</a:t>
                </a:r>
              </a:p>
            </c:rich>
          </c:tx>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328566168"/>
        <c:crosses val="autoZero"/>
        <c:crossBetween val="between"/>
      </c:valAx>
      <c:spPr>
        <a:noFill/>
        <a:ln w="25400">
          <a:noFill/>
        </a:ln>
      </c:spPr>
    </c:plotArea>
    <c:legend>
      <c:legendPos val="b"/>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24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Sheet1!$B$5</c:f>
              <c:strCache>
                <c:ptCount val="1"/>
                <c:pt idx="0">
                  <c:v>IDS Repeated</c:v>
                </c:pt>
              </c:strCache>
            </c:strRef>
          </c:tx>
          <c:spPr>
            <a:ln w="63500" cap="rnd">
              <a:solidFill>
                <a:srgbClr val="FF0000"/>
              </a:solidFill>
              <a:prstDash val="dashDot"/>
              <a:round/>
            </a:ln>
            <a:effectLst/>
          </c:spPr>
          <c:marker>
            <c:symbol val="none"/>
          </c:marker>
          <c:errBars>
            <c:errDir val="y"/>
            <c:errBarType val="both"/>
            <c:errValType val="cust"/>
            <c:noEndCap val="0"/>
            <c:plus>
              <c:numRef>
                <c:f>Sheet1!$G$5:$I$5</c:f>
                <c:numCache>
                  <c:formatCode>General</c:formatCode>
                  <c:ptCount val="3"/>
                  <c:pt idx="0">
                    <c:v>0.04</c:v>
                  </c:pt>
                  <c:pt idx="1">
                    <c:v>0.05</c:v>
                  </c:pt>
                  <c:pt idx="2">
                    <c:v>0.04</c:v>
                  </c:pt>
                </c:numCache>
              </c:numRef>
            </c:plus>
            <c:minus>
              <c:numRef>
                <c:f>Sheet1!$G$5:$I$5</c:f>
                <c:numCache>
                  <c:formatCode>General</c:formatCode>
                  <c:ptCount val="3"/>
                  <c:pt idx="0">
                    <c:v>0.04</c:v>
                  </c:pt>
                  <c:pt idx="1">
                    <c:v>0.05</c:v>
                  </c:pt>
                  <c:pt idx="2">
                    <c:v>0.04</c:v>
                  </c:pt>
                </c:numCache>
              </c:numRef>
            </c:minus>
            <c:spPr>
              <a:noFill/>
              <a:ln w="9525" cap="flat" cmpd="sng" algn="ctr">
                <a:solidFill>
                  <a:schemeClr val="tx1">
                    <a:lumMod val="65000"/>
                    <a:lumOff val="35000"/>
                  </a:schemeClr>
                </a:solidFill>
                <a:round/>
              </a:ln>
              <a:effectLst/>
            </c:spPr>
          </c:errBars>
          <c:cat>
            <c:strRef>
              <c:f>Sheet1!$C$4:$E$4</c:f>
              <c:strCache>
                <c:ptCount val="3"/>
                <c:pt idx="0">
                  <c:v>Block 1</c:v>
                </c:pt>
                <c:pt idx="1">
                  <c:v>Block 2</c:v>
                </c:pt>
                <c:pt idx="2">
                  <c:v>Block 3</c:v>
                </c:pt>
              </c:strCache>
            </c:strRef>
          </c:cat>
          <c:val>
            <c:numRef>
              <c:f>Sheet1!$C$5:$E$5</c:f>
              <c:numCache>
                <c:formatCode>General</c:formatCode>
                <c:ptCount val="3"/>
                <c:pt idx="0">
                  <c:v>0.35</c:v>
                </c:pt>
                <c:pt idx="1">
                  <c:v>0.28999999999999998</c:v>
                </c:pt>
                <c:pt idx="2">
                  <c:v>0.28999999999999998</c:v>
                </c:pt>
              </c:numCache>
            </c:numRef>
          </c:val>
          <c:smooth val="0"/>
          <c:extLst>
            <c:ext xmlns:c16="http://schemas.microsoft.com/office/drawing/2014/chart" uri="{C3380CC4-5D6E-409C-BE32-E72D297353CC}">
              <c16:uniqueId val="{00000000-735D-4BF6-B6DD-BA4D85E1ABDB}"/>
            </c:ext>
          </c:extLst>
        </c:ser>
        <c:ser>
          <c:idx val="1"/>
          <c:order val="1"/>
          <c:tx>
            <c:strRef>
              <c:f>Sheet1!$B$6</c:f>
              <c:strCache>
                <c:ptCount val="1"/>
                <c:pt idx="0">
                  <c:v>IDS Precommitted</c:v>
                </c:pt>
              </c:strCache>
            </c:strRef>
          </c:tx>
          <c:spPr>
            <a:ln w="63500" cap="rnd">
              <a:solidFill>
                <a:srgbClr val="00B0F0"/>
              </a:solidFill>
              <a:prstDash val="dash"/>
              <a:round/>
            </a:ln>
            <a:effectLst/>
          </c:spPr>
          <c:marker>
            <c:symbol val="none"/>
          </c:marker>
          <c:errBars>
            <c:errDir val="y"/>
            <c:errBarType val="both"/>
            <c:errValType val="cust"/>
            <c:noEndCap val="0"/>
            <c:plus>
              <c:numRef>
                <c:f>Sheet1!$G$6:$I$6</c:f>
                <c:numCache>
                  <c:formatCode>General</c:formatCode>
                  <c:ptCount val="3"/>
                  <c:pt idx="0">
                    <c:v>0.05</c:v>
                  </c:pt>
                  <c:pt idx="1">
                    <c:v>0.05</c:v>
                  </c:pt>
                  <c:pt idx="2">
                    <c:v>0.05</c:v>
                  </c:pt>
                </c:numCache>
              </c:numRef>
            </c:plus>
            <c:minus>
              <c:numRef>
                <c:f>Sheet1!$G$6:$I$6</c:f>
                <c:numCache>
                  <c:formatCode>General</c:formatCode>
                  <c:ptCount val="3"/>
                  <c:pt idx="0">
                    <c:v>0.05</c:v>
                  </c:pt>
                  <c:pt idx="1">
                    <c:v>0.05</c:v>
                  </c:pt>
                  <c:pt idx="2">
                    <c:v>0.05</c:v>
                  </c:pt>
                </c:numCache>
              </c:numRef>
            </c:minus>
            <c:spPr>
              <a:noFill/>
              <a:ln w="9525" cap="flat" cmpd="sng" algn="ctr">
                <a:solidFill>
                  <a:schemeClr val="tx1">
                    <a:lumMod val="65000"/>
                    <a:lumOff val="35000"/>
                  </a:schemeClr>
                </a:solidFill>
                <a:round/>
              </a:ln>
              <a:effectLst/>
            </c:spPr>
          </c:errBars>
          <c:cat>
            <c:strRef>
              <c:f>Sheet1!$C$4:$E$4</c:f>
              <c:strCache>
                <c:ptCount val="3"/>
                <c:pt idx="0">
                  <c:v>Block 1</c:v>
                </c:pt>
                <c:pt idx="1">
                  <c:v>Block 2</c:v>
                </c:pt>
                <c:pt idx="2">
                  <c:v>Block 3</c:v>
                </c:pt>
              </c:strCache>
            </c:strRef>
          </c:cat>
          <c:val>
            <c:numRef>
              <c:f>Sheet1!$C$6:$E$6</c:f>
              <c:numCache>
                <c:formatCode>General</c:formatCode>
                <c:ptCount val="3"/>
                <c:pt idx="0">
                  <c:v>0.56000000000000005</c:v>
                </c:pt>
                <c:pt idx="1">
                  <c:v>0.47</c:v>
                </c:pt>
                <c:pt idx="2">
                  <c:v>0.45</c:v>
                </c:pt>
              </c:numCache>
            </c:numRef>
          </c:val>
          <c:smooth val="0"/>
          <c:extLst>
            <c:ext xmlns:c16="http://schemas.microsoft.com/office/drawing/2014/chart" uri="{C3380CC4-5D6E-409C-BE32-E72D297353CC}">
              <c16:uniqueId val="{00000001-735D-4BF6-B6DD-BA4D85E1ABDB}"/>
            </c:ext>
          </c:extLst>
        </c:ser>
        <c:ser>
          <c:idx val="2"/>
          <c:order val="2"/>
          <c:tx>
            <c:strRef>
              <c:f>Sheet1!$B$7</c:f>
              <c:strCache>
                <c:ptCount val="1"/>
                <c:pt idx="0">
                  <c:v>IDS Non-binding</c:v>
                </c:pt>
              </c:strCache>
            </c:strRef>
          </c:tx>
          <c:spPr>
            <a:ln w="63500" cap="rnd">
              <a:solidFill>
                <a:srgbClr val="00B050"/>
              </a:solidFill>
              <a:prstDash val="sysDot"/>
              <a:round/>
            </a:ln>
            <a:effectLst/>
          </c:spPr>
          <c:marker>
            <c:symbol val="none"/>
          </c:marker>
          <c:errBars>
            <c:errDir val="y"/>
            <c:errBarType val="both"/>
            <c:errValType val="cust"/>
            <c:noEndCap val="0"/>
            <c:plus>
              <c:numRef>
                <c:f>Sheet1!$G$7:$I$7</c:f>
                <c:numCache>
                  <c:formatCode>General</c:formatCode>
                  <c:ptCount val="3"/>
                  <c:pt idx="0">
                    <c:v>0.04</c:v>
                  </c:pt>
                  <c:pt idx="1">
                    <c:v>0.05</c:v>
                  </c:pt>
                  <c:pt idx="2">
                    <c:v>0.04</c:v>
                  </c:pt>
                </c:numCache>
              </c:numRef>
            </c:plus>
            <c:minus>
              <c:numRef>
                <c:f>Sheet1!$G$7:$I$7</c:f>
                <c:numCache>
                  <c:formatCode>General</c:formatCode>
                  <c:ptCount val="3"/>
                  <c:pt idx="0">
                    <c:v>0.04</c:v>
                  </c:pt>
                  <c:pt idx="1">
                    <c:v>0.05</c:v>
                  </c:pt>
                  <c:pt idx="2">
                    <c:v>0.04</c:v>
                  </c:pt>
                </c:numCache>
              </c:numRef>
            </c:minus>
            <c:spPr>
              <a:noFill/>
              <a:ln w="9525" cap="flat" cmpd="sng" algn="ctr">
                <a:solidFill>
                  <a:schemeClr val="tx1">
                    <a:lumMod val="65000"/>
                    <a:lumOff val="35000"/>
                  </a:schemeClr>
                </a:solidFill>
                <a:round/>
              </a:ln>
              <a:effectLst/>
            </c:spPr>
          </c:errBars>
          <c:cat>
            <c:strRef>
              <c:f>Sheet1!$C$4:$E$4</c:f>
              <c:strCache>
                <c:ptCount val="3"/>
                <c:pt idx="0">
                  <c:v>Block 1</c:v>
                </c:pt>
                <c:pt idx="1">
                  <c:v>Block 2</c:v>
                </c:pt>
                <c:pt idx="2">
                  <c:v>Block 3</c:v>
                </c:pt>
              </c:strCache>
            </c:strRef>
          </c:cat>
          <c:val>
            <c:numRef>
              <c:f>Sheet1!$C$7:$E$7</c:f>
              <c:numCache>
                <c:formatCode>General</c:formatCode>
                <c:ptCount val="3"/>
                <c:pt idx="0">
                  <c:v>0.34</c:v>
                </c:pt>
                <c:pt idx="1">
                  <c:v>0.32</c:v>
                </c:pt>
                <c:pt idx="2">
                  <c:v>0.3</c:v>
                </c:pt>
              </c:numCache>
            </c:numRef>
          </c:val>
          <c:smooth val="0"/>
          <c:extLst>
            <c:ext xmlns:c16="http://schemas.microsoft.com/office/drawing/2014/chart" uri="{C3380CC4-5D6E-409C-BE32-E72D297353CC}">
              <c16:uniqueId val="{00000002-735D-4BF6-B6DD-BA4D85E1ABDB}"/>
            </c:ext>
          </c:extLst>
        </c:ser>
        <c:dLbls>
          <c:showLegendKey val="0"/>
          <c:showVal val="0"/>
          <c:showCatName val="0"/>
          <c:showSerName val="0"/>
          <c:showPercent val="0"/>
          <c:showBubbleSize val="0"/>
        </c:dLbls>
        <c:smooth val="0"/>
        <c:axId val="383343880"/>
        <c:axId val="383344208"/>
      </c:lineChart>
      <c:catAx>
        <c:axId val="383343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83344208"/>
        <c:crosses val="autoZero"/>
        <c:auto val="1"/>
        <c:lblAlgn val="ctr"/>
        <c:lblOffset val="100"/>
        <c:noMultiLvlLbl val="0"/>
      </c:catAx>
      <c:valAx>
        <c:axId val="3833442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CA"/>
                  <a:t>Investment Proportion</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83343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Sheet1!$I$4</c:f>
              <c:strCache>
                <c:ptCount val="1"/>
                <c:pt idx="0">
                  <c:v>Repeated</c:v>
                </c:pt>
              </c:strCache>
            </c:strRef>
          </c:tx>
          <c:spPr>
            <a:noFill/>
            <a:ln w="19050">
              <a:solidFill>
                <a:schemeClr val="tx1"/>
              </a:solidFill>
            </a:ln>
            <a:effectLst/>
          </c:spPr>
          <c:invertIfNegative val="0"/>
          <c:errBars>
            <c:errBarType val="both"/>
            <c:errValType val="cust"/>
            <c:noEndCap val="0"/>
            <c:plus>
              <c:numRef>
                <c:f>Sheet1!$J$9</c:f>
                <c:numCache>
                  <c:formatCode>General</c:formatCode>
                  <c:ptCount val="1"/>
                  <c:pt idx="0">
                    <c:v>0.04</c:v>
                  </c:pt>
                </c:numCache>
              </c:numRef>
            </c:plus>
            <c:minus>
              <c:numRef>
                <c:f>Sheet1!$J$9</c:f>
                <c:numCache>
                  <c:formatCode>General</c:formatCode>
                  <c:ptCount val="1"/>
                  <c:pt idx="0">
                    <c:v>0.04</c:v>
                  </c:pt>
                </c:numCache>
              </c:numRef>
            </c:minus>
            <c:spPr>
              <a:noFill/>
              <a:ln w="9525" cap="flat" cmpd="sng" algn="ctr">
                <a:solidFill>
                  <a:schemeClr val="tx1">
                    <a:lumMod val="65000"/>
                    <a:lumOff val="35000"/>
                  </a:schemeClr>
                </a:solidFill>
                <a:round/>
              </a:ln>
              <a:effectLst/>
            </c:spPr>
          </c:errBars>
          <c:cat>
            <c:numRef>
              <c:f>Sheet1!$J$3:$L$3</c:f>
              <c:numCache>
                <c:formatCode>0%</c:formatCode>
                <c:ptCount val="3"/>
                <c:pt idx="0">
                  <c:v>0.04</c:v>
                </c:pt>
                <c:pt idx="1">
                  <c:v>0.2</c:v>
                </c:pt>
                <c:pt idx="2">
                  <c:v>0.5</c:v>
                </c:pt>
              </c:numCache>
            </c:numRef>
          </c:cat>
          <c:val>
            <c:numRef>
              <c:f>Sheet1!$J$4:$L$4</c:f>
              <c:numCache>
                <c:formatCode>General</c:formatCode>
                <c:ptCount val="3"/>
                <c:pt idx="0">
                  <c:v>0.32900000000000001</c:v>
                </c:pt>
                <c:pt idx="1">
                  <c:v>0.49399999999999999</c:v>
                </c:pt>
                <c:pt idx="2">
                  <c:v>0.61199999999999999</c:v>
                </c:pt>
              </c:numCache>
            </c:numRef>
          </c:val>
          <c:extLst>
            <c:ext xmlns:c16="http://schemas.microsoft.com/office/drawing/2014/chart" uri="{C3380CC4-5D6E-409C-BE32-E72D297353CC}">
              <c16:uniqueId val="{00000000-ADB2-47B8-8A71-FE10CA5ABC49}"/>
            </c:ext>
          </c:extLst>
        </c:ser>
        <c:ser>
          <c:idx val="1"/>
          <c:order val="1"/>
          <c:tx>
            <c:strRef>
              <c:f>Sheet1!$I$5</c:f>
              <c:strCache>
                <c:ptCount val="1"/>
                <c:pt idx="0">
                  <c:v>Precommited</c:v>
                </c:pt>
              </c:strCache>
            </c:strRef>
          </c:tx>
          <c:spPr>
            <a:solidFill>
              <a:schemeClr val="bg2">
                <a:lumMod val="75000"/>
              </a:schemeClr>
            </a:solidFill>
            <a:ln w="19050">
              <a:solidFill>
                <a:schemeClr val="tx1"/>
              </a:solidFill>
            </a:ln>
            <a:effectLst/>
          </c:spPr>
          <c:invertIfNegative val="0"/>
          <c:errBars>
            <c:errBarType val="both"/>
            <c:errValType val="cust"/>
            <c:noEndCap val="0"/>
            <c:plus>
              <c:numRef>
                <c:f>Sheet1!$J$9</c:f>
                <c:numCache>
                  <c:formatCode>General</c:formatCode>
                  <c:ptCount val="1"/>
                  <c:pt idx="0">
                    <c:v>0.04</c:v>
                  </c:pt>
                </c:numCache>
              </c:numRef>
            </c:plus>
            <c:minus>
              <c:numRef>
                <c:f>Sheet1!$J$9</c:f>
                <c:numCache>
                  <c:formatCode>General</c:formatCode>
                  <c:ptCount val="1"/>
                  <c:pt idx="0">
                    <c:v>0.04</c:v>
                  </c:pt>
                </c:numCache>
              </c:numRef>
            </c:minus>
            <c:spPr>
              <a:noFill/>
              <a:ln w="9525" cap="flat" cmpd="sng" algn="ctr">
                <a:solidFill>
                  <a:schemeClr val="tx1">
                    <a:lumMod val="65000"/>
                    <a:lumOff val="35000"/>
                  </a:schemeClr>
                </a:solidFill>
                <a:round/>
              </a:ln>
              <a:effectLst/>
            </c:spPr>
          </c:errBars>
          <c:cat>
            <c:numRef>
              <c:f>Sheet1!$J$3:$L$3</c:f>
              <c:numCache>
                <c:formatCode>0%</c:formatCode>
                <c:ptCount val="3"/>
                <c:pt idx="0">
                  <c:v>0.04</c:v>
                </c:pt>
                <c:pt idx="1">
                  <c:v>0.2</c:v>
                </c:pt>
                <c:pt idx="2">
                  <c:v>0.5</c:v>
                </c:pt>
              </c:numCache>
            </c:numRef>
          </c:cat>
          <c:val>
            <c:numRef>
              <c:f>Sheet1!$J$5:$L$5</c:f>
              <c:numCache>
                <c:formatCode>General</c:formatCode>
                <c:ptCount val="3"/>
                <c:pt idx="0">
                  <c:v>0.5</c:v>
                </c:pt>
                <c:pt idx="1">
                  <c:v>0.57699999999999996</c:v>
                </c:pt>
                <c:pt idx="2">
                  <c:v>0.64500000000000002</c:v>
                </c:pt>
              </c:numCache>
            </c:numRef>
          </c:val>
          <c:extLst>
            <c:ext xmlns:c16="http://schemas.microsoft.com/office/drawing/2014/chart" uri="{C3380CC4-5D6E-409C-BE32-E72D297353CC}">
              <c16:uniqueId val="{00000001-ADB2-47B8-8A71-FE10CA5ABC49}"/>
            </c:ext>
          </c:extLst>
        </c:ser>
        <c:dLbls>
          <c:showLegendKey val="0"/>
          <c:showVal val="0"/>
          <c:showCatName val="0"/>
          <c:showSerName val="0"/>
          <c:showPercent val="0"/>
          <c:showBubbleSize val="0"/>
        </c:dLbls>
        <c:gapWidth val="219"/>
        <c:overlap val="-27"/>
        <c:axId val="371062192"/>
        <c:axId val="371065328"/>
      </c:barChart>
      <c:catAx>
        <c:axId val="37106219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71065328"/>
        <c:crosses val="autoZero"/>
        <c:auto val="1"/>
        <c:lblAlgn val="ctr"/>
        <c:lblOffset val="100"/>
        <c:noMultiLvlLbl val="0"/>
      </c:catAx>
      <c:valAx>
        <c:axId val="371065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CA"/>
                  <a:t>Mean investment proportion</a:t>
                </a:r>
              </a:p>
            </c:rich>
          </c:tx>
          <c:overlay val="0"/>
          <c:spPr>
            <a:noFill/>
            <a:ln>
              <a:noFill/>
            </a:ln>
            <a:effectLst/>
          </c:spPr>
          <c:txPr>
            <a:bodyPr rot="-540000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71062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800">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sheet1!$C$4</c:f>
              <c:strCache>
                <c:ptCount val="1"/>
                <c:pt idx="0">
                  <c:v>Repeated</c:v>
                </c:pt>
              </c:strCache>
            </c:strRef>
          </c:tx>
          <c:spPr>
            <a:noFill/>
            <a:ln w="19050">
              <a:solidFill>
                <a:schemeClr val="tx1"/>
              </a:solidFill>
            </a:ln>
            <a:effectLst/>
          </c:spPr>
          <c:invertIfNegative val="0"/>
          <c:errBars>
            <c:errBarType val="both"/>
            <c:errValType val="cust"/>
            <c:noEndCap val="0"/>
            <c:plus>
              <c:numRef>
                <c:f>sheet1!$C$10</c:f>
                <c:numCache>
                  <c:formatCode>General</c:formatCode>
                  <c:ptCount val="1"/>
                  <c:pt idx="0">
                    <c:v>3.2000000000000001E-2</c:v>
                  </c:pt>
                </c:numCache>
              </c:numRef>
            </c:plus>
            <c:minus>
              <c:numRef>
                <c:f>sheet1!$C$10</c:f>
                <c:numCache>
                  <c:formatCode>General</c:formatCode>
                  <c:ptCount val="1"/>
                  <c:pt idx="0">
                    <c:v>3.2000000000000001E-2</c:v>
                  </c:pt>
                </c:numCache>
              </c:numRef>
            </c:minus>
            <c:spPr>
              <a:noFill/>
              <a:ln w="9525" cap="flat" cmpd="sng" algn="ctr">
                <a:solidFill>
                  <a:schemeClr val="tx1">
                    <a:lumMod val="65000"/>
                    <a:lumOff val="35000"/>
                  </a:schemeClr>
                </a:solidFill>
                <a:round/>
              </a:ln>
              <a:effectLst/>
            </c:spPr>
          </c:errBars>
          <c:cat>
            <c:strRef>
              <c:f>sheet1!$B$5:$B$6</c:f>
              <c:strCache>
                <c:ptCount val="2"/>
                <c:pt idx="0">
                  <c:v>Loss</c:v>
                </c:pt>
                <c:pt idx="1">
                  <c:v>Gain</c:v>
                </c:pt>
              </c:strCache>
            </c:strRef>
          </c:cat>
          <c:val>
            <c:numRef>
              <c:f>sheet1!$C$5:$C$6</c:f>
              <c:numCache>
                <c:formatCode>General</c:formatCode>
                <c:ptCount val="2"/>
                <c:pt idx="0">
                  <c:v>0.32900000000000001</c:v>
                </c:pt>
                <c:pt idx="1">
                  <c:v>0.69399999999999995</c:v>
                </c:pt>
              </c:numCache>
            </c:numRef>
          </c:val>
          <c:extLst>
            <c:ext xmlns:c16="http://schemas.microsoft.com/office/drawing/2014/chart" uri="{C3380CC4-5D6E-409C-BE32-E72D297353CC}">
              <c16:uniqueId val="{00000000-B8C9-4072-BC10-F12784E3E1CB}"/>
            </c:ext>
          </c:extLst>
        </c:ser>
        <c:ser>
          <c:idx val="1"/>
          <c:order val="1"/>
          <c:tx>
            <c:strRef>
              <c:f>sheet1!$D$4</c:f>
              <c:strCache>
                <c:ptCount val="1"/>
                <c:pt idx="0">
                  <c:v>Precomitted</c:v>
                </c:pt>
              </c:strCache>
            </c:strRef>
          </c:tx>
          <c:spPr>
            <a:solidFill>
              <a:schemeClr val="bg2">
                <a:lumMod val="75000"/>
              </a:schemeClr>
            </a:solidFill>
            <a:ln w="19050">
              <a:solidFill>
                <a:schemeClr val="tx1"/>
              </a:solidFill>
            </a:ln>
            <a:effectLst/>
          </c:spPr>
          <c:invertIfNegative val="0"/>
          <c:errBars>
            <c:errBarType val="both"/>
            <c:errValType val="cust"/>
            <c:noEndCap val="0"/>
            <c:plus>
              <c:numRef>
                <c:f>sheet1!$D$10</c:f>
                <c:numCache>
                  <c:formatCode>General</c:formatCode>
                  <c:ptCount val="1"/>
                  <c:pt idx="0">
                    <c:v>3.4000000000000002E-2</c:v>
                  </c:pt>
                </c:numCache>
              </c:numRef>
            </c:plus>
            <c:minus>
              <c:numRef>
                <c:f>sheet1!$D$11</c:f>
                <c:numCache>
                  <c:formatCode>General</c:formatCode>
                  <c:ptCount val="1"/>
                  <c:pt idx="0">
                    <c:v>3.2000000000000001E-2</c:v>
                  </c:pt>
                </c:numCache>
              </c:numRef>
            </c:minus>
            <c:spPr>
              <a:noFill/>
              <a:ln w="9525" cap="flat" cmpd="sng" algn="ctr">
                <a:solidFill>
                  <a:schemeClr val="tx1">
                    <a:lumMod val="65000"/>
                    <a:lumOff val="35000"/>
                  </a:schemeClr>
                </a:solidFill>
                <a:round/>
              </a:ln>
              <a:effectLst/>
            </c:spPr>
          </c:errBars>
          <c:cat>
            <c:strRef>
              <c:f>sheet1!$B$5:$B$6</c:f>
              <c:strCache>
                <c:ptCount val="2"/>
                <c:pt idx="0">
                  <c:v>Loss</c:v>
                </c:pt>
                <c:pt idx="1">
                  <c:v>Gain</c:v>
                </c:pt>
              </c:strCache>
            </c:strRef>
          </c:cat>
          <c:val>
            <c:numRef>
              <c:f>sheet1!$D$5:$D$6</c:f>
              <c:numCache>
                <c:formatCode>General</c:formatCode>
                <c:ptCount val="2"/>
                <c:pt idx="0">
                  <c:v>0.54500000000000004</c:v>
                </c:pt>
                <c:pt idx="1">
                  <c:v>0.64300000000000002</c:v>
                </c:pt>
              </c:numCache>
            </c:numRef>
          </c:val>
          <c:extLst>
            <c:ext xmlns:c16="http://schemas.microsoft.com/office/drawing/2014/chart" uri="{C3380CC4-5D6E-409C-BE32-E72D297353CC}">
              <c16:uniqueId val="{00000001-B8C9-4072-BC10-F12784E3E1CB}"/>
            </c:ext>
          </c:extLst>
        </c:ser>
        <c:dLbls>
          <c:showLegendKey val="0"/>
          <c:showVal val="0"/>
          <c:showCatName val="0"/>
          <c:showSerName val="0"/>
          <c:showPercent val="0"/>
          <c:showBubbleSize val="0"/>
        </c:dLbls>
        <c:gapWidth val="219"/>
        <c:overlap val="-27"/>
        <c:axId val="324989520"/>
        <c:axId val="324990304"/>
      </c:barChart>
      <c:catAx>
        <c:axId val="32498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324990304"/>
        <c:crosses val="autoZero"/>
        <c:auto val="1"/>
        <c:lblAlgn val="ctr"/>
        <c:lblOffset val="100"/>
        <c:noMultiLvlLbl val="0"/>
      </c:catAx>
      <c:valAx>
        <c:axId val="324990304"/>
        <c:scaling>
          <c:orientation val="minMax"/>
        </c:scaling>
        <c:delete val="0"/>
        <c:axPos val="l"/>
        <c:title>
          <c:tx>
            <c:rich>
              <a:bodyPr rot="-5400000" vert="horz"/>
              <a:lstStyle/>
              <a:p>
                <a:pPr>
                  <a:defRPr/>
                </a:pPr>
                <a:r>
                  <a:rPr lang="en-CA"/>
                  <a:t>Mean investment proportion</a:t>
                </a:r>
              </a:p>
            </c:rich>
          </c:tx>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324989520"/>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24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8" name="Google Shape;98;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Images from unsplash.com</a:t>
            </a:r>
            <a:endParaRPr/>
          </a:p>
          <a:p>
            <a:pPr indent="0" lvl="0" marL="0" rtl="0" algn="l">
              <a:spcBef>
                <a:spcPts val="360"/>
              </a:spcBef>
              <a:spcAft>
                <a:spcPts val="0"/>
              </a:spcAft>
              <a:buNone/>
            </a:pPr>
            <a:r>
              <a:t/>
            </a:r>
            <a:endParaRPr/>
          </a:p>
        </p:txBody>
      </p:sp>
      <p:sp>
        <p:nvSpPr>
          <p:cNvPr id="99" name="Google Shape;99;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9" name="Google Shape;199;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1" name="Google Shape;221;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8" name="Google Shape;228;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5" name="Google Shape;235;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42" name="Google Shape;24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3" name="Google Shape;243;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Here’s the payoff matrix participants saw.</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9" name="Google Shape;249;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6" name="Google Shape;256;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3" name="Google Shape;263;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9" name="Google Shape;269;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75" name="Google Shape;275;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8" name="Google Shape;108;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0" name="Google Shape;280;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84" name="Google Shape;38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90" name="Google Shape;390;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In this study, we experimentally manipulate the decision-making time horizon focus. This will provide further process evidence. </a:t>
            </a:r>
            <a:endParaRPr/>
          </a:p>
          <a:p>
            <a:pPr indent="0" lvl="0" marL="0" rtl="0" algn="l">
              <a:spcBef>
                <a:spcPts val="360"/>
              </a:spcBef>
              <a:spcAft>
                <a:spcPts val="0"/>
              </a:spcAft>
              <a:buNone/>
            </a:pPr>
            <a:r>
              <a:t/>
            </a:r>
            <a:endParaRPr i="0"/>
          </a:p>
        </p:txBody>
      </p:sp>
      <p:sp>
        <p:nvSpPr>
          <p:cNvPr id="391" name="Google Shape;391;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97" name="Google Shape;397;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03" name="Google Shape;403;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t>We also manipulated EV of the risky option, but I’m going to cut that here for time. The short version is that it has no effect if the risky option is superior on EV. </a:t>
            </a:r>
            <a:endParaRPr/>
          </a:p>
        </p:txBody>
      </p:sp>
      <p:sp>
        <p:nvSpPr>
          <p:cNvPr id="404" name="Google Shape;404;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10" name="Google Shape;410;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17" name="Google Shape;417;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aggregate focus manipulation did not have any effect on the precommitment condition, because precommitment had already increased the time-horizon in participants in that condition.</a:t>
            </a:r>
            <a:endParaRPr/>
          </a:p>
        </p:txBody>
      </p:sp>
      <p:sp>
        <p:nvSpPr>
          <p:cNvPr id="418" name="Google Shape;418;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24" name="Google Shape;424;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Pre-commitment is not always feasible in real-world. People may precommit their choices but would want the liberty to change their choices later. Therefore, a non-binding precommitment condition may be an interesting situation to explore.</a:t>
            </a:r>
            <a:endParaRPr/>
          </a:p>
        </p:txBody>
      </p:sp>
      <p:sp>
        <p:nvSpPr>
          <p:cNvPr id="425" name="Google Shape;425;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31" name="Google Shape;431;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37" name="Google Shape;437;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used the same solo game with three conditions. The repeated and precommited conditions were similar to previous studies. In the non-binding precommitment condition, participants precommitmed their choices for 20 rounds, but after each round was played, they were redirected to the choice page and could change their choices for the remaining rounds. </a:t>
            </a:r>
            <a:endParaRPr/>
          </a:p>
        </p:txBody>
      </p:sp>
      <p:sp>
        <p:nvSpPr>
          <p:cNvPr id="438" name="Google Shape;438;p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4" name="Google Shape;11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44" name="Google Shape;444;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non-binding precommitment condition is as effective as the original precommitment. Even though this condition was essentially similar to the repeated condition in that participants could change their choices after each round, the mere fact that they precommit their choices at the beginning made them to invest more. This can provide us with some new insights on self-set defaults.</a:t>
            </a:r>
            <a:endParaRPr/>
          </a:p>
        </p:txBody>
      </p:sp>
      <p:sp>
        <p:nvSpPr>
          <p:cNvPr id="445" name="Google Shape;445;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51" name="Google Shape;451;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show that having participants precommit their choices is enough to increase their DM time horizon and in turn the choice of the safe option, EVEN IF they can change their choices afterwards, pretty much similar to the repeated condition.</a:t>
            </a:r>
            <a:endParaRPr/>
          </a:p>
          <a:p>
            <a:pPr indent="0" lvl="0" marL="0" rtl="0" algn="l">
              <a:spcBef>
                <a:spcPts val="360"/>
              </a:spcBef>
              <a:spcAft>
                <a:spcPts val="0"/>
              </a:spcAft>
              <a:buNone/>
            </a:pPr>
            <a:r>
              <a:rPr lang="en-US"/>
              <a:t>This finding, together with those of the previous study, show that having participants either precommit their choices or consider all the 20 rounds of the game, increases the choice of safe option, EVEN IF they are making their choices round-by-round or have the freedom to change them round-by-round. </a:t>
            </a:r>
            <a:endParaRPr/>
          </a:p>
        </p:txBody>
      </p:sp>
      <p:sp>
        <p:nvSpPr>
          <p:cNvPr id="452" name="Google Shape;452;p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58" name="Google Shape;458;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64" name="Google Shape;464;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70" name="Google Shape;470;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argued that precommitment works through increasing the subjective probability of the big loss happening. In the gain frame, because people are risk-averse and are already not considering the risky option, precommitment does not have any effect. This further supports our subjective probability account.</a:t>
            </a:r>
            <a:endParaRPr/>
          </a:p>
        </p:txBody>
      </p:sp>
      <p:sp>
        <p:nvSpPr>
          <p:cNvPr id="471" name="Google Shape;471;p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77" name="Google Shape;477;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83" name="Google Shape;483;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Arial"/>
                <a:ea typeface="Arial"/>
                <a:cs typeface="Arial"/>
                <a:sym typeface="Arial"/>
              </a:rPr>
              <a:t>A 2 (choice structure) by 2 (probability education) by 4 repeated (blocks) ANOVA with investment proportion in each block as the DV found a main effect of precommitment (</a:t>
            </a:r>
            <a:r>
              <a:rPr i="1" lang="en-US" sz="1200">
                <a:solidFill>
                  <a:schemeClr val="dk1"/>
                </a:solidFill>
                <a:latin typeface="Arial"/>
                <a:ea typeface="Arial"/>
                <a:cs typeface="Arial"/>
                <a:sym typeface="Arial"/>
              </a:rPr>
              <a:t>M</a:t>
            </a:r>
            <a:r>
              <a:rPr baseline="-25000" lang="en-US" sz="1200">
                <a:solidFill>
                  <a:schemeClr val="dk1"/>
                </a:solidFill>
                <a:latin typeface="Arial"/>
                <a:ea typeface="Arial"/>
                <a:cs typeface="Arial"/>
                <a:sym typeface="Arial"/>
              </a:rPr>
              <a:t>rep </a:t>
            </a:r>
            <a:r>
              <a:rPr lang="en-US" sz="1200">
                <a:solidFill>
                  <a:schemeClr val="dk1"/>
                </a:solidFill>
                <a:latin typeface="Arial"/>
                <a:ea typeface="Arial"/>
                <a:cs typeface="Arial"/>
                <a:sym typeface="Arial"/>
              </a:rPr>
              <a:t>= .35 vs </a:t>
            </a:r>
            <a:r>
              <a:rPr i="1" lang="en-US" sz="1200">
                <a:solidFill>
                  <a:schemeClr val="dk1"/>
                </a:solidFill>
                <a:latin typeface="Arial"/>
                <a:ea typeface="Arial"/>
                <a:cs typeface="Arial"/>
                <a:sym typeface="Arial"/>
              </a:rPr>
              <a:t>M</a:t>
            </a:r>
            <a:r>
              <a:rPr baseline="-25000" lang="en-US" sz="1200">
                <a:solidFill>
                  <a:schemeClr val="dk1"/>
                </a:solidFill>
                <a:latin typeface="Arial"/>
                <a:ea typeface="Arial"/>
                <a:cs typeface="Arial"/>
                <a:sym typeface="Arial"/>
              </a:rPr>
              <a:t>pre </a:t>
            </a:r>
            <a:r>
              <a:rPr lang="en-US" sz="1200">
                <a:solidFill>
                  <a:schemeClr val="dk1"/>
                </a:solidFill>
                <a:latin typeface="Arial"/>
                <a:ea typeface="Arial"/>
                <a:cs typeface="Arial"/>
                <a:sym typeface="Arial"/>
              </a:rPr>
              <a:t>= .54, </a:t>
            </a:r>
            <a:r>
              <a:rPr i="1" lang="en-US" sz="1200">
                <a:solidFill>
                  <a:schemeClr val="dk1"/>
                </a:solidFill>
                <a:latin typeface="Arial"/>
                <a:ea typeface="Arial"/>
                <a:cs typeface="Arial"/>
                <a:sym typeface="Arial"/>
              </a:rPr>
              <a:t>F</a:t>
            </a:r>
            <a:r>
              <a:rPr lang="en-US" sz="1200">
                <a:solidFill>
                  <a:schemeClr val="dk1"/>
                </a:solidFill>
                <a:latin typeface="Arial"/>
                <a:ea typeface="Arial"/>
                <a:cs typeface="Arial"/>
                <a:sym typeface="Arial"/>
              </a:rPr>
              <a:t>(1,276) = 29.62,  </a:t>
            </a:r>
            <a:r>
              <a:rPr i="1" lang="en-US" sz="1200">
                <a:solidFill>
                  <a:schemeClr val="dk1"/>
                </a:solidFill>
                <a:latin typeface="Arial"/>
                <a:ea typeface="Arial"/>
                <a:cs typeface="Arial"/>
                <a:sym typeface="Arial"/>
              </a:rPr>
              <a:t>p</a:t>
            </a:r>
            <a:r>
              <a:rPr lang="en-US" sz="1200">
                <a:solidFill>
                  <a:schemeClr val="dk1"/>
                </a:solidFill>
                <a:latin typeface="Arial"/>
                <a:ea typeface="Arial"/>
                <a:cs typeface="Arial"/>
                <a:sym typeface="Arial"/>
              </a:rPr>
              <a:t> &lt; .001), and a marginally significant effect of probability education (</a:t>
            </a:r>
            <a:r>
              <a:rPr i="1" lang="en-US" sz="1200">
                <a:solidFill>
                  <a:schemeClr val="dk1"/>
                </a:solidFill>
                <a:latin typeface="Arial"/>
                <a:ea typeface="Arial"/>
                <a:cs typeface="Arial"/>
                <a:sym typeface="Arial"/>
              </a:rPr>
              <a:t>M</a:t>
            </a:r>
            <a:r>
              <a:rPr baseline="-25000" i="1" lang="en-US" sz="1200">
                <a:solidFill>
                  <a:schemeClr val="dk1"/>
                </a:solidFill>
                <a:latin typeface="Arial"/>
                <a:ea typeface="Arial"/>
                <a:cs typeface="Arial"/>
                <a:sym typeface="Arial"/>
              </a:rPr>
              <a:t>control</a:t>
            </a:r>
            <a:r>
              <a:rPr lang="en-US" sz="1200">
                <a:solidFill>
                  <a:schemeClr val="dk1"/>
                </a:solidFill>
                <a:latin typeface="Arial"/>
                <a:ea typeface="Arial"/>
                <a:cs typeface="Arial"/>
                <a:sym typeface="Arial"/>
              </a:rPr>
              <a:t> = .41 vs </a:t>
            </a:r>
            <a:r>
              <a:rPr i="1" lang="en-US" sz="1200">
                <a:solidFill>
                  <a:schemeClr val="dk1"/>
                </a:solidFill>
                <a:latin typeface="Arial"/>
                <a:ea typeface="Arial"/>
                <a:cs typeface="Arial"/>
                <a:sym typeface="Arial"/>
              </a:rPr>
              <a:t>M</a:t>
            </a:r>
            <a:r>
              <a:rPr baseline="-25000" i="1" lang="en-US" sz="1200">
                <a:solidFill>
                  <a:schemeClr val="dk1"/>
                </a:solidFill>
                <a:latin typeface="Arial"/>
                <a:ea typeface="Arial"/>
                <a:cs typeface="Arial"/>
                <a:sym typeface="Arial"/>
              </a:rPr>
              <a:t>education</a:t>
            </a:r>
            <a:r>
              <a:rPr lang="en-US" sz="1200">
                <a:solidFill>
                  <a:schemeClr val="dk1"/>
                </a:solidFill>
                <a:latin typeface="Arial"/>
                <a:ea typeface="Arial"/>
                <a:cs typeface="Arial"/>
                <a:sym typeface="Arial"/>
              </a:rPr>
              <a:t> = .48, </a:t>
            </a:r>
            <a:r>
              <a:rPr i="1" lang="en-US" sz="1200">
                <a:solidFill>
                  <a:schemeClr val="dk1"/>
                </a:solidFill>
                <a:latin typeface="Arial"/>
                <a:ea typeface="Arial"/>
                <a:cs typeface="Arial"/>
                <a:sym typeface="Arial"/>
              </a:rPr>
              <a:t>F</a:t>
            </a:r>
            <a:r>
              <a:rPr lang="en-US" sz="1200">
                <a:solidFill>
                  <a:schemeClr val="dk1"/>
                </a:solidFill>
                <a:latin typeface="Arial"/>
                <a:ea typeface="Arial"/>
                <a:cs typeface="Arial"/>
                <a:sym typeface="Arial"/>
              </a:rPr>
              <a:t>(1,276) = 3.58, </a:t>
            </a:r>
            <a:r>
              <a:rPr i="1" lang="en-US" sz="1200">
                <a:solidFill>
                  <a:schemeClr val="dk1"/>
                </a:solidFill>
                <a:latin typeface="Arial"/>
                <a:ea typeface="Arial"/>
                <a:cs typeface="Arial"/>
                <a:sym typeface="Arial"/>
              </a:rPr>
              <a:t>p</a:t>
            </a:r>
            <a:r>
              <a:rPr lang="en-US" sz="1200">
                <a:solidFill>
                  <a:schemeClr val="dk1"/>
                </a:solidFill>
                <a:latin typeface="Arial"/>
                <a:ea typeface="Arial"/>
                <a:cs typeface="Arial"/>
                <a:sym typeface="Arial"/>
              </a:rPr>
              <a:t> =.06). The interaction of probability education and choice structure was not significant (</a:t>
            </a:r>
            <a:r>
              <a:rPr i="1" lang="en-US" sz="1200">
                <a:solidFill>
                  <a:schemeClr val="dk1"/>
                </a:solidFill>
                <a:latin typeface="Arial"/>
                <a:ea typeface="Arial"/>
                <a:cs typeface="Arial"/>
                <a:sym typeface="Arial"/>
              </a:rPr>
              <a:t>F</a:t>
            </a:r>
            <a:r>
              <a:rPr lang="en-US" sz="1200">
                <a:solidFill>
                  <a:schemeClr val="dk1"/>
                </a:solidFill>
                <a:latin typeface="Arial"/>
                <a:ea typeface="Arial"/>
                <a:cs typeface="Arial"/>
                <a:sym typeface="Arial"/>
              </a:rPr>
              <a:t>(1,276) = .11 , </a:t>
            </a:r>
            <a:r>
              <a:rPr i="1" lang="en-US" sz="1200">
                <a:solidFill>
                  <a:schemeClr val="dk1"/>
                </a:solidFill>
                <a:latin typeface="Arial"/>
                <a:ea typeface="Arial"/>
                <a:cs typeface="Arial"/>
                <a:sym typeface="Arial"/>
              </a:rPr>
              <a:t>p</a:t>
            </a:r>
            <a:r>
              <a:rPr lang="en-US" sz="1200">
                <a:solidFill>
                  <a:schemeClr val="dk1"/>
                </a:solidFill>
                <a:latin typeface="Arial"/>
                <a:ea typeface="Arial"/>
                <a:cs typeface="Arial"/>
                <a:sym typeface="Arial"/>
              </a:rPr>
              <a:t> = .74). </a:t>
            </a:r>
            <a:endParaRPr/>
          </a:p>
        </p:txBody>
      </p:sp>
      <p:sp>
        <p:nvSpPr>
          <p:cNvPr id="484" name="Google Shape;484;p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90" name="Google Shape;490;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96" name="Google Shape;496;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02" name="Google Shape;502;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0" name="Google Shape;120;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Image from unsplash.com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360"/>
              </a:spcBef>
              <a:spcAft>
                <a:spcPts val="0"/>
              </a:spcAft>
              <a:buNone/>
            </a:pPr>
            <a:r>
              <a:rPr lang="en-US"/>
              <a:t>Flood image from: https://upload.wikimedia.org/wikipedia/commons/3/36/Urban_flood_cropped.jpg CC BY-SA 2.0</a:t>
            </a:r>
            <a:endParaRPr/>
          </a:p>
        </p:txBody>
      </p:sp>
      <p:sp>
        <p:nvSpPr>
          <p:cNvPr id="121" name="Google Shape;121;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08" name="Google Shape;508;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14" name="Google Shape;514;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20" name="Google Shape;520;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26" name="Google Shape;526;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32" name="Google Shape;532;p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3" name="Google Shape;533;p4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39" name="Google Shape;539;p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0" name="Google Shape;540;p4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46" name="Google Shape;546;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52" name="Google Shape;552;p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3" name="Google Shape;553;p4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59" name="Google Shape;559;p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0" name="Google Shape;560;p4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66" name="Google Shape;566;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9" name="Google Shape;129;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Arial"/>
                <a:ea typeface="Arial"/>
                <a:cs typeface="Arial"/>
                <a:sym typeface="Arial"/>
              </a:rPr>
              <a:t>when the likelihood of being killed or injured during a single trip (~.00000025 probability of being killed, and .00001 of being injured) was communicated to individuals, it did not worry them too much. However, when the lifetime risk of death (~.01) or injury (.33) was presented to individuals, they were more likely to use seatbelts  (Slovic, Fischhoff, &amp; Lichtenstein, 1978). </a:t>
            </a:r>
            <a:endParaRPr/>
          </a:p>
        </p:txBody>
      </p:sp>
      <p:sp>
        <p:nvSpPr>
          <p:cNvPr id="130" name="Google Shape;130;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72" name="Google Shape;572;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77" name="Google Shape;577;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83" name="Google Shape;583;p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i="0"/>
          </a:p>
        </p:txBody>
      </p:sp>
      <p:sp>
        <p:nvSpPr>
          <p:cNvPr id="584" name="Google Shape;584;p5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90" name="Google Shape;590;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96" name="Google Shape;596;p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7" name="Google Shape;597;p5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5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03" name="Google Shape;603;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04" name="Google Shape;604;p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Here’s the payoff matrix participants saw.</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5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10" name="Google Shape;610;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11" name="Google Shape;611;p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Here’s the payoff matrix participants saw.</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5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17" name="Google Shape;617;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18" name="Google Shape;618;p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Here’s the payoff matrix participants saw.</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24" name="Google Shape;624;p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replicate the effect of precommitment in our original solo game which was the 4% conditions. The pattern of results in the 20% and 50% conditions supports our subjective probability account. As the probability of the big loss increases, the effect of precommitment becomes weaker in the 20% condition, and becomes non-significant in the 50% condition.</a:t>
            </a:r>
            <a:endParaRPr/>
          </a:p>
        </p:txBody>
      </p:sp>
      <p:sp>
        <p:nvSpPr>
          <p:cNvPr id="625" name="Google Shape;625;p5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31" name="Google Shape;631;p5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2" name="Google Shape;632;p5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6" name="Google Shape;13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38" name="Google Shape;638;p6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Up to now, all the studies have investigated the effect of precommitment in a loss frame. It would be interesting to examine this effect in a gain frame.</a:t>
            </a:r>
            <a:endParaRPr/>
          </a:p>
        </p:txBody>
      </p:sp>
      <p:sp>
        <p:nvSpPr>
          <p:cNvPr id="639" name="Google Shape;639;p6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6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45" name="Google Shape;645;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51" name="Google Shape;651;p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2" name="Google Shape;652;p6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6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58" name="Google Shape;658;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59" name="Google Shape;659;p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Here’s the payoff matrix participants saw.</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6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65" name="Google Shape;665;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66" name="Google Shape;666;p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Here’s the payoff matrix participants saw.</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72" name="Google Shape;672;p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3" name="Google Shape;673;p6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p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79" name="Google Shape;679;p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argued that precommitment works through increasing the subjective probability of the big loss happening. In the gain frame, because people are risk-averse and are already not considering the risky option, precommitment does not have any effect. This further supports our subjective probability account.</a:t>
            </a:r>
            <a:endParaRPr/>
          </a:p>
        </p:txBody>
      </p:sp>
      <p:sp>
        <p:nvSpPr>
          <p:cNvPr id="680" name="Google Shape;680;p6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2" name="Google Shape;142;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0" name="Google Shape;170;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2" name="Google Shape;192;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Another way to think about this is: mode goal (be correct frequently) vs mode goal + mean goal (be correct frequently and correct in aggregate)</a:t>
            </a:r>
            <a:endParaRPr/>
          </a:p>
        </p:txBody>
      </p:sp>
      <p:sp>
        <p:nvSpPr>
          <p:cNvPr id="193" name="Google Shape;193;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6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6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18" name="Google Shape;18;p6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6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6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0" name="Shape 70"/>
        <p:cNvGrpSpPr/>
        <p:nvPr/>
      </p:nvGrpSpPr>
      <p:grpSpPr>
        <a:xfrm>
          <a:off x="0" y="0"/>
          <a:ext cx="0" cy="0"/>
          <a:chOff x="0" y="0"/>
          <a:chExt cx="0" cy="0"/>
        </a:xfrm>
      </p:grpSpPr>
      <p:sp>
        <p:nvSpPr>
          <p:cNvPr id="71" name="Google Shape;71;p7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2" name="Google Shape;72;p77"/>
          <p:cNvSpPr/>
          <p:nvPr>
            <p:ph idx="2" type="pic"/>
          </p:nvPr>
        </p:nvSpPr>
        <p:spPr>
          <a:xfrm>
            <a:off x="1792288" y="612775"/>
            <a:ext cx="5486400" cy="4114800"/>
          </a:xfrm>
          <a:prstGeom prst="rect">
            <a:avLst/>
          </a:prstGeom>
          <a:noFill/>
          <a:ln>
            <a:noFill/>
          </a:ln>
        </p:spPr>
      </p:sp>
      <p:sp>
        <p:nvSpPr>
          <p:cNvPr id="73" name="Google Shape;73;p7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74" name="Google Shape;74;p7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7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7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7" name="Shape 77"/>
        <p:cNvGrpSpPr/>
        <p:nvPr/>
      </p:nvGrpSpPr>
      <p:grpSpPr>
        <a:xfrm>
          <a:off x="0" y="0"/>
          <a:ext cx="0" cy="0"/>
          <a:chOff x="0" y="0"/>
          <a:chExt cx="0" cy="0"/>
        </a:xfrm>
      </p:grpSpPr>
      <p:sp>
        <p:nvSpPr>
          <p:cNvPr id="78" name="Google Shape;78;p7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9" name="Google Shape;79;p78"/>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0" name="Google Shape;80;p7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7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7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3" name="Shape 83"/>
        <p:cNvGrpSpPr/>
        <p:nvPr/>
      </p:nvGrpSpPr>
      <p:grpSpPr>
        <a:xfrm>
          <a:off x="0" y="0"/>
          <a:ext cx="0" cy="0"/>
          <a:chOff x="0" y="0"/>
          <a:chExt cx="0" cy="0"/>
        </a:xfrm>
      </p:grpSpPr>
      <p:sp>
        <p:nvSpPr>
          <p:cNvPr id="84" name="Google Shape;84;p79"/>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5" name="Google Shape;85;p79"/>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6" name="Google Shape;86;p7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7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7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89" name="Shape 89"/>
        <p:cNvGrpSpPr/>
        <p:nvPr/>
      </p:nvGrpSpPr>
      <p:grpSpPr>
        <a:xfrm>
          <a:off x="0" y="0"/>
          <a:ext cx="0" cy="0"/>
          <a:chOff x="0" y="0"/>
          <a:chExt cx="0" cy="0"/>
        </a:xfrm>
      </p:grpSpPr>
      <p:sp>
        <p:nvSpPr>
          <p:cNvPr id="90" name="Google Shape;90;p8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1" name="Google Shape;91;p8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2" name="Google Shape;92;p8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3" name="Google Shape;93;p8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8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8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6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6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6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6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6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27" name="Shape 27"/>
        <p:cNvGrpSpPr/>
        <p:nvPr/>
      </p:nvGrpSpPr>
      <p:grpSpPr>
        <a:xfrm>
          <a:off x="0" y="0"/>
          <a:ext cx="0" cy="0"/>
          <a:chOff x="0" y="0"/>
          <a:chExt cx="0" cy="0"/>
        </a:xfrm>
      </p:grpSpPr>
      <p:sp>
        <p:nvSpPr>
          <p:cNvPr id="28" name="Google Shape;28;p7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 name="Google Shape;29;p7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7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7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7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4" name="Google Shape;34;p7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35" name="Google Shape;35;p7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7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7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7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0" name="Google Shape;40;p7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41" name="Google Shape;41;p7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42" name="Google Shape;42;p7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7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7" name="Google Shape;47;p7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48" name="Google Shape;48;p7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49" name="Google Shape;49;p7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50" name="Google Shape;50;p7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51" name="Google Shape;51;p7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7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6" name="Google Shape;56;p7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7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7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 name="Shape 59"/>
        <p:cNvGrpSpPr/>
        <p:nvPr/>
      </p:nvGrpSpPr>
      <p:grpSpPr>
        <a:xfrm>
          <a:off x="0" y="0"/>
          <a:ext cx="0" cy="0"/>
          <a:chOff x="0" y="0"/>
          <a:chExt cx="0" cy="0"/>
        </a:xfrm>
      </p:grpSpPr>
      <p:sp>
        <p:nvSpPr>
          <p:cNvPr id="60" name="Google Shape;60;p7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7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7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3" name="Shape 63"/>
        <p:cNvGrpSpPr/>
        <p:nvPr/>
      </p:nvGrpSpPr>
      <p:grpSpPr>
        <a:xfrm>
          <a:off x="0" y="0"/>
          <a:ext cx="0" cy="0"/>
          <a:chOff x="0" y="0"/>
          <a:chExt cx="0" cy="0"/>
        </a:xfrm>
      </p:grpSpPr>
      <p:sp>
        <p:nvSpPr>
          <p:cNvPr id="64" name="Google Shape;64;p7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5" name="Google Shape;65;p7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66" name="Google Shape;66;p7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67" name="Google Shape;67;p7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7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7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1" name="Google Shape;11;p6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6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6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6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chart" Target="../charts/char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chart" Target="../charts/char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chart" Target="../charts/char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chart" Target="../charts/char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chart" Target="../charts/char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chart" Target="../charts/char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chart" Target="../charts/char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chart" Target="../charts/char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
          <p:cNvSpPr txBox="1"/>
          <p:nvPr>
            <p:ph type="ctrTitle"/>
          </p:nvPr>
        </p:nvSpPr>
        <p:spPr>
          <a:xfrm>
            <a:off x="685800" y="1665287"/>
            <a:ext cx="7772400" cy="1470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t>"Once? No. Twenty times? Sure!" Uncertainty and precommitment in repeated choice</a:t>
            </a:r>
            <a:endParaRPr sz="4000"/>
          </a:p>
        </p:txBody>
      </p:sp>
      <p:sp>
        <p:nvSpPr>
          <p:cNvPr id="102" name="Google Shape;102;p1"/>
          <p:cNvSpPr txBox="1"/>
          <p:nvPr/>
        </p:nvSpPr>
        <p:spPr>
          <a:xfrm>
            <a:off x="0" y="6160027"/>
            <a:ext cx="54102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Arial"/>
                <a:ea typeface="Arial"/>
                <a:cs typeface="Arial"/>
                <a:sym typeface="Arial"/>
              </a:rPr>
              <a:t>Society for Consumer Psychology</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March, 2020</a:t>
            </a:r>
            <a:endParaRPr/>
          </a:p>
        </p:txBody>
      </p:sp>
      <p:sp>
        <p:nvSpPr>
          <p:cNvPr id="103" name="Google Shape;103;p1"/>
          <p:cNvSpPr txBox="1"/>
          <p:nvPr>
            <p:ph idx="1" type="subTitle"/>
          </p:nvPr>
        </p:nvSpPr>
        <p:spPr>
          <a:xfrm>
            <a:off x="1371600" y="3657600"/>
            <a:ext cx="6934200" cy="1752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2400"/>
              <a:buFont typeface="Arial"/>
              <a:buNone/>
            </a:pPr>
            <a:r>
              <a:rPr lang="en-US" sz="2400"/>
              <a:t>David J. Hardisty, Amir Sepehri, Poonam Arora</a:t>
            </a:r>
            <a:endParaRPr/>
          </a:p>
          <a:p>
            <a:pPr indent="0" lvl="0" marL="0" rtl="0" algn="ctr">
              <a:spcBef>
                <a:spcPts val="400"/>
              </a:spcBef>
              <a:spcAft>
                <a:spcPts val="0"/>
              </a:spcAft>
              <a:buClr>
                <a:schemeClr val="dk1"/>
              </a:buClr>
              <a:buSzPts val="2000"/>
              <a:buFont typeface="Arial"/>
              <a:buNone/>
            </a:pPr>
            <a:r>
              <a:rPr lang="en-US" sz="2000"/>
              <a:t>UBC Sauder , Western Ivey, Manhattan College</a:t>
            </a:r>
            <a:endParaRPr/>
          </a:p>
        </p:txBody>
      </p:sp>
      <p:pic>
        <p:nvPicPr>
          <p:cNvPr descr="C:\Users\Dave\Desktop\UBC_Sauder_Logo_2016.jpg" id="104" name="Google Shape;104;p1"/>
          <p:cNvPicPr preferRelativeResize="0"/>
          <p:nvPr/>
        </p:nvPicPr>
        <p:blipFill rotWithShape="1">
          <a:blip r:embed="rId3">
            <a:alphaModFix/>
          </a:blip>
          <a:srcRect b="0" l="0" r="0" t="0"/>
          <a:stretch/>
        </p:blipFill>
        <p:spPr>
          <a:xfrm>
            <a:off x="0" y="0"/>
            <a:ext cx="3628195" cy="1143000"/>
          </a:xfrm>
          <a:prstGeom prst="rect">
            <a:avLst/>
          </a:prstGeom>
          <a:noFill/>
          <a:ln>
            <a:noFill/>
          </a:ln>
        </p:spPr>
      </p:pic>
      <p:sp>
        <p:nvSpPr>
          <p:cNvPr id="105" name="Google Shape;105;p1"/>
          <p:cNvSpPr txBox="1"/>
          <p:nvPr/>
        </p:nvSpPr>
        <p:spPr>
          <a:xfrm>
            <a:off x="2514600" y="5410200"/>
            <a:ext cx="422423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Funding support from NSF and SSHRC</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Theory 2: Multiple Goals</a:t>
            </a:r>
            <a:endParaRPr/>
          </a:p>
        </p:txBody>
      </p:sp>
      <p:sp>
        <p:nvSpPr>
          <p:cNvPr id="203" name="Google Shape;203;p10"/>
          <p:cNvSpPr/>
          <p:nvPr/>
        </p:nvSpPr>
        <p:spPr>
          <a:xfrm>
            <a:off x="609600" y="3124200"/>
            <a:ext cx="1905000" cy="9144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Precommitment</a:t>
            </a:r>
            <a:endParaRPr sz="1800">
              <a:solidFill>
                <a:schemeClr val="dk1"/>
              </a:solidFill>
              <a:latin typeface="Arial"/>
              <a:ea typeface="Arial"/>
              <a:cs typeface="Arial"/>
              <a:sym typeface="Arial"/>
            </a:endParaRPr>
          </a:p>
        </p:txBody>
      </p:sp>
      <p:sp>
        <p:nvSpPr>
          <p:cNvPr id="204" name="Google Shape;204;p10"/>
          <p:cNvSpPr/>
          <p:nvPr/>
        </p:nvSpPr>
        <p:spPr>
          <a:xfrm>
            <a:off x="7102824" y="3141955"/>
            <a:ext cx="1905000" cy="9144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Preference for safer option</a:t>
            </a:r>
            <a:endParaRPr/>
          </a:p>
        </p:txBody>
      </p:sp>
      <p:sp>
        <p:nvSpPr>
          <p:cNvPr id="205" name="Google Shape;205;p10"/>
          <p:cNvSpPr/>
          <p:nvPr/>
        </p:nvSpPr>
        <p:spPr>
          <a:xfrm>
            <a:off x="6629400" y="1600200"/>
            <a:ext cx="1905000" cy="9144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Upweight low probability events</a:t>
            </a:r>
            <a:endParaRPr b="0" i="0" sz="1800" u="none" cap="none" strike="noStrike">
              <a:solidFill>
                <a:schemeClr val="dk1"/>
              </a:solidFill>
              <a:latin typeface="Arial"/>
              <a:ea typeface="Arial"/>
              <a:cs typeface="Arial"/>
              <a:sym typeface="Arial"/>
            </a:endParaRPr>
          </a:p>
        </p:txBody>
      </p:sp>
      <p:sp>
        <p:nvSpPr>
          <p:cNvPr id="206" name="Google Shape;206;p10"/>
          <p:cNvSpPr/>
          <p:nvPr/>
        </p:nvSpPr>
        <p:spPr>
          <a:xfrm>
            <a:off x="4191000" y="1600200"/>
            <a:ext cx="1905000" cy="9144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Long-term goal</a:t>
            </a:r>
            <a:endParaRPr b="0" i="0" sz="1800" u="none" cap="none" strike="noStrike">
              <a:solidFill>
                <a:schemeClr val="dk1"/>
              </a:solidFill>
              <a:latin typeface="Arial"/>
              <a:ea typeface="Arial"/>
              <a:cs typeface="Arial"/>
              <a:sym typeface="Arial"/>
            </a:endParaRPr>
          </a:p>
        </p:txBody>
      </p:sp>
      <p:cxnSp>
        <p:nvCxnSpPr>
          <p:cNvPr id="207" name="Google Shape;207;p10"/>
          <p:cNvCxnSpPr>
            <a:stCxn id="203" idx="3"/>
            <a:endCxn id="204" idx="1"/>
          </p:cNvCxnSpPr>
          <p:nvPr/>
        </p:nvCxnSpPr>
        <p:spPr>
          <a:xfrm>
            <a:off x="2514600" y="3581400"/>
            <a:ext cx="4588200" cy="17700"/>
          </a:xfrm>
          <a:prstGeom prst="straightConnector1">
            <a:avLst/>
          </a:prstGeom>
          <a:solidFill>
            <a:schemeClr val="accent1"/>
          </a:solidFill>
          <a:ln cap="flat" cmpd="sng" w="9525">
            <a:solidFill>
              <a:schemeClr val="dk1"/>
            </a:solidFill>
            <a:prstDash val="solid"/>
            <a:round/>
            <a:headEnd len="sm" w="sm" type="none"/>
            <a:tailEnd len="med" w="med" type="triangle"/>
          </a:ln>
        </p:spPr>
      </p:cxnSp>
      <p:cxnSp>
        <p:nvCxnSpPr>
          <p:cNvPr id="208" name="Google Shape;208;p10"/>
          <p:cNvCxnSpPr/>
          <p:nvPr/>
        </p:nvCxnSpPr>
        <p:spPr>
          <a:xfrm flipH="1" rot="10800000">
            <a:off x="1676400" y="2550111"/>
            <a:ext cx="533400" cy="574089"/>
          </a:xfrm>
          <a:prstGeom prst="straightConnector1">
            <a:avLst/>
          </a:prstGeom>
          <a:solidFill>
            <a:schemeClr val="accent1"/>
          </a:solidFill>
          <a:ln cap="flat" cmpd="sng" w="9525">
            <a:solidFill>
              <a:schemeClr val="dk1"/>
            </a:solidFill>
            <a:prstDash val="solid"/>
            <a:round/>
            <a:headEnd len="sm" w="sm" type="none"/>
            <a:tailEnd len="med" w="med" type="triangle"/>
          </a:ln>
        </p:spPr>
      </p:cxnSp>
      <p:cxnSp>
        <p:nvCxnSpPr>
          <p:cNvPr id="209" name="Google Shape;209;p10"/>
          <p:cNvCxnSpPr>
            <a:stCxn id="206" idx="3"/>
          </p:cNvCxnSpPr>
          <p:nvPr/>
        </p:nvCxnSpPr>
        <p:spPr>
          <a:xfrm>
            <a:off x="6096000" y="2057400"/>
            <a:ext cx="507900" cy="0"/>
          </a:xfrm>
          <a:prstGeom prst="straightConnector1">
            <a:avLst/>
          </a:prstGeom>
          <a:solidFill>
            <a:schemeClr val="accent1"/>
          </a:solidFill>
          <a:ln cap="flat" cmpd="sng" w="9525">
            <a:solidFill>
              <a:schemeClr val="dk1"/>
            </a:solidFill>
            <a:prstDash val="solid"/>
            <a:round/>
            <a:headEnd len="sm" w="sm" type="none"/>
            <a:tailEnd len="med" w="med" type="triangle"/>
          </a:ln>
        </p:spPr>
      </p:cxnSp>
      <p:cxnSp>
        <p:nvCxnSpPr>
          <p:cNvPr id="210" name="Google Shape;210;p10"/>
          <p:cNvCxnSpPr/>
          <p:nvPr/>
        </p:nvCxnSpPr>
        <p:spPr>
          <a:xfrm>
            <a:off x="8062682" y="2550111"/>
            <a:ext cx="381000" cy="609600"/>
          </a:xfrm>
          <a:prstGeom prst="straightConnector1">
            <a:avLst/>
          </a:prstGeom>
          <a:solidFill>
            <a:schemeClr val="accent1"/>
          </a:solidFill>
          <a:ln cap="flat" cmpd="sng" w="9525">
            <a:solidFill>
              <a:schemeClr val="dk1"/>
            </a:solidFill>
            <a:prstDash val="solid"/>
            <a:round/>
            <a:headEnd len="sm" w="sm" type="none"/>
            <a:tailEnd len="med" w="med" type="triangle"/>
          </a:ln>
        </p:spPr>
      </p:cxnSp>
      <p:sp>
        <p:nvSpPr>
          <p:cNvPr id="211" name="Google Shape;211;p10"/>
          <p:cNvSpPr txBox="1"/>
          <p:nvPr/>
        </p:nvSpPr>
        <p:spPr>
          <a:xfrm>
            <a:off x="1676400" y="2626311"/>
            <a:ext cx="31931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t>
            </a:r>
            <a:endParaRPr/>
          </a:p>
        </p:txBody>
      </p:sp>
      <p:sp>
        <p:nvSpPr>
          <p:cNvPr id="212" name="Google Shape;212;p10"/>
          <p:cNvSpPr txBox="1"/>
          <p:nvPr/>
        </p:nvSpPr>
        <p:spPr>
          <a:xfrm>
            <a:off x="4305670" y="3229823"/>
            <a:ext cx="31931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t>
            </a:r>
            <a:endParaRPr/>
          </a:p>
        </p:txBody>
      </p:sp>
      <p:sp>
        <p:nvSpPr>
          <p:cNvPr id="213" name="Google Shape;213;p10"/>
          <p:cNvSpPr txBox="1"/>
          <p:nvPr/>
        </p:nvSpPr>
        <p:spPr>
          <a:xfrm>
            <a:off x="6190325" y="1653012"/>
            <a:ext cx="31931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t>
            </a:r>
            <a:endParaRPr/>
          </a:p>
        </p:txBody>
      </p:sp>
      <p:sp>
        <p:nvSpPr>
          <p:cNvPr id="214" name="Google Shape;214;p10"/>
          <p:cNvSpPr txBox="1"/>
          <p:nvPr/>
        </p:nvSpPr>
        <p:spPr>
          <a:xfrm>
            <a:off x="8215082" y="2550111"/>
            <a:ext cx="31931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t>
            </a:r>
            <a:endParaRPr/>
          </a:p>
        </p:txBody>
      </p:sp>
      <p:sp>
        <p:nvSpPr>
          <p:cNvPr id="215" name="Google Shape;215;p10"/>
          <p:cNvSpPr txBox="1"/>
          <p:nvPr/>
        </p:nvSpPr>
        <p:spPr>
          <a:xfrm>
            <a:off x="1950894" y="4924689"/>
            <a:ext cx="7086600" cy="120032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Consistent with behavioral results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Too fuzzy</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Currently collecting process data</a:t>
            </a:r>
            <a:endParaRPr/>
          </a:p>
        </p:txBody>
      </p:sp>
      <p:sp>
        <p:nvSpPr>
          <p:cNvPr id="216" name="Google Shape;216;p10"/>
          <p:cNvSpPr/>
          <p:nvPr/>
        </p:nvSpPr>
        <p:spPr>
          <a:xfrm>
            <a:off x="1752599" y="1600200"/>
            <a:ext cx="1905000" cy="9144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Time horizon</a:t>
            </a:r>
            <a:endParaRPr b="0" i="0" sz="1800" u="none" cap="none" strike="noStrike">
              <a:solidFill>
                <a:schemeClr val="dk1"/>
              </a:solidFill>
              <a:latin typeface="Arial"/>
              <a:ea typeface="Arial"/>
              <a:cs typeface="Arial"/>
              <a:sym typeface="Arial"/>
            </a:endParaRPr>
          </a:p>
        </p:txBody>
      </p:sp>
      <p:cxnSp>
        <p:nvCxnSpPr>
          <p:cNvPr id="217" name="Google Shape;217;p10"/>
          <p:cNvCxnSpPr/>
          <p:nvPr/>
        </p:nvCxnSpPr>
        <p:spPr>
          <a:xfrm>
            <a:off x="3683031" y="2133600"/>
            <a:ext cx="507969" cy="0"/>
          </a:xfrm>
          <a:prstGeom prst="straightConnector1">
            <a:avLst/>
          </a:prstGeom>
          <a:solidFill>
            <a:schemeClr val="accent1"/>
          </a:solidFill>
          <a:ln cap="flat" cmpd="sng" w="9525">
            <a:solidFill>
              <a:schemeClr val="dk1"/>
            </a:solidFill>
            <a:prstDash val="solid"/>
            <a:round/>
            <a:headEnd len="sm" w="sm" type="none"/>
            <a:tailEnd len="med" w="med" type="triangle"/>
          </a:ln>
        </p:spPr>
      </p:cxnSp>
      <p:sp>
        <p:nvSpPr>
          <p:cNvPr id="218" name="Google Shape;218;p10"/>
          <p:cNvSpPr txBox="1"/>
          <p:nvPr/>
        </p:nvSpPr>
        <p:spPr>
          <a:xfrm>
            <a:off x="3777356" y="1729212"/>
            <a:ext cx="31931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5400"/>
              <a:t>Study 1</a:t>
            </a:r>
            <a:endParaRPr/>
          </a:p>
        </p:txBody>
      </p:sp>
      <p:sp>
        <p:nvSpPr>
          <p:cNvPr id="225" name="Google Shape;225;p11"/>
          <p:cNvSpPr txBox="1"/>
          <p:nvPr>
            <p:ph idx="1" type="subTitle"/>
          </p:nvPr>
        </p:nvSpPr>
        <p:spPr>
          <a:xfrm>
            <a:off x="533400" y="3777652"/>
            <a:ext cx="8077200" cy="1241822"/>
          </a:xfrm>
          <a:prstGeom prst="rect">
            <a:avLst/>
          </a:prstGeom>
          <a:noFill/>
          <a:ln>
            <a:noFill/>
          </a:ln>
        </p:spPr>
        <p:txBody>
          <a:bodyPr anchorCtr="0" anchor="t" bIns="45700" lIns="91425" spcFirstLastPara="1" rIns="91425" wrap="square" tIns="45700">
            <a:noAutofit/>
          </a:bodyPr>
          <a:lstStyle/>
          <a:p>
            <a:pPr indent="-685800" lvl="0" marL="685800" rtl="0" algn="l">
              <a:spcBef>
                <a:spcPts val="0"/>
              </a:spcBef>
              <a:spcAft>
                <a:spcPts val="0"/>
              </a:spcAft>
              <a:buClr>
                <a:schemeClr val="dk1"/>
              </a:buClr>
              <a:buSzPts val="2800"/>
              <a:buFont typeface="Arial"/>
              <a:buNone/>
            </a:pPr>
            <a:r>
              <a:rPr lang="en-US" sz="2800"/>
              <a:t>Question: Do individuals choose the safe option more often when they precommit their choices?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Design Overview</a:t>
            </a:r>
            <a:endParaRPr/>
          </a:p>
        </p:txBody>
      </p:sp>
      <p:sp>
        <p:nvSpPr>
          <p:cNvPr id="232" name="Google Shape;232;p1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Font typeface="Arial"/>
              <a:buChar char="•"/>
            </a:pPr>
            <a:r>
              <a:rPr lang="en-US"/>
              <a:t>Participants (</a:t>
            </a:r>
            <a:r>
              <a:rPr i="1" lang="en-US"/>
              <a:t>N</a:t>
            </a:r>
            <a:r>
              <a:rPr lang="en-US"/>
              <a:t>=60 students) played 4 blocks of 20 rounds (“years”) </a:t>
            </a:r>
            <a:endParaRPr/>
          </a:p>
          <a:p>
            <a:pPr indent="-342900" lvl="0" marL="342900" rtl="0" algn="l">
              <a:spcBef>
                <a:spcPts val="640"/>
              </a:spcBef>
              <a:spcAft>
                <a:spcPts val="0"/>
              </a:spcAft>
              <a:buClr>
                <a:schemeClr val="dk1"/>
              </a:buClr>
              <a:buSzPts val="3200"/>
              <a:buFont typeface="Arial"/>
              <a:buChar char="•"/>
            </a:pPr>
            <a:r>
              <a:rPr lang="en-US"/>
              <a:t>Between subjects: repeated vs precommited choice</a:t>
            </a:r>
            <a:endParaRPr/>
          </a:p>
          <a:p>
            <a:pPr indent="-342900" lvl="0" marL="342900" rtl="0" algn="l">
              <a:spcBef>
                <a:spcPts val="640"/>
              </a:spcBef>
              <a:spcAft>
                <a:spcPts val="0"/>
              </a:spcAft>
              <a:buClr>
                <a:schemeClr val="dk1"/>
              </a:buClr>
              <a:buSzPts val="3200"/>
              <a:buFont typeface="Arial"/>
              <a:buChar char="•"/>
            </a:pPr>
            <a:r>
              <a:rPr lang="en-US"/>
              <a:t>DV: Choice to “invest” in protection (small, certain loss) or take a risk of a large loss</a:t>
            </a:r>
            <a:endParaRPr/>
          </a:p>
          <a:p>
            <a:pPr indent="-342900" lvl="0" marL="342900" rtl="0" algn="l">
              <a:spcBef>
                <a:spcPts val="640"/>
              </a:spcBef>
              <a:spcAft>
                <a:spcPts val="0"/>
              </a:spcAft>
              <a:buClr>
                <a:schemeClr val="dk1"/>
              </a:buClr>
              <a:buSzPts val="3200"/>
              <a:buFont typeface="Arial"/>
              <a:buChar char="•"/>
            </a:pPr>
            <a:r>
              <a:rPr lang="en-US"/>
              <a:t>Full instructions &amp; comprehension test</a:t>
            </a:r>
            <a:endParaRPr/>
          </a:p>
          <a:p>
            <a:pPr indent="-342900" lvl="0" marL="342900" rtl="0" algn="l">
              <a:spcBef>
                <a:spcPts val="640"/>
              </a:spcBef>
              <a:spcAft>
                <a:spcPts val="0"/>
              </a:spcAft>
              <a:buClr>
                <a:schemeClr val="dk1"/>
              </a:buClr>
              <a:buSzPts val="3200"/>
              <a:buFont typeface="Arial"/>
              <a:buChar char="•"/>
            </a:pPr>
            <a:r>
              <a:rPr lang="en-US"/>
              <a:t>1 block paid out for real money</a:t>
            </a:r>
            <a:endParaRPr/>
          </a:p>
          <a:p>
            <a:pPr indent="-139700" lvl="0" marL="342900" rtl="0" algn="l">
              <a:spcBef>
                <a:spcPts val="640"/>
              </a:spcBef>
              <a:spcAft>
                <a:spcPts val="0"/>
              </a:spcAft>
              <a:buClr>
                <a:schemeClr val="dk1"/>
              </a:buClr>
              <a:buSzPts val="3200"/>
              <a:buFont typeface="Arial"/>
              <a:buNone/>
            </a:pPr>
            <a:r>
              <a:t/>
            </a:r>
            <a:endParaRPr/>
          </a:p>
          <a:p>
            <a:pPr indent="-139700" lvl="0" marL="342900" rtl="0" algn="l">
              <a:spcBef>
                <a:spcPts val="640"/>
              </a:spcBef>
              <a:spcAft>
                <a:spcPts val="0"/>
              </a:spcAft>
              <a:buClr>
                <a:schemeClr val="dk1"/>
              </a:buClr>
              <a:buSzPts val="3200"/>
              <a:buFont typeface="Arial"/>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Instructions (pg 1)</a:t>
            </a:r>
            <a:endParaRPr/>
          </a:p>
        </p:txBody>
      </p:sp>
      <p:sp>
        <p:nvSpPr>
          <p:cNvPr id="239" name="Google Shape;239;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800"/>
              <a:buFont typeface="Arial"/>
              <a:buNone/>
            </a:pPr>
            <a:r>
              <a:rPr lang="en-US" sz="2800"/>
              <a:t>Imagine you are an investor in Indonesia and you have a risky venture that earns 8,500 Rp per year. However, there is a small chance that you will suffer a loss of 40,000 Rp in a given year. You have the option to pay 1,400 Rp for a safety measure each year to protect against the possible loss. You will be fully protected if you invest in protection. The loss has an equal chance of happening each year, regardless of whether it occurred in the previous year. </a:t>
            </a:r>
            <a:endParaRPr sz="2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Choice</a:t>
            </a:r>
            <a:endParaRPr/>
          </a:p>
        </p:txBody>
      </p:sp>
      <p:graphicFrame>
        <p:nvGraphicFramePr>
          <p:cNvPr id="246" name="Google Shape;246;p14"/>
          <p:cNvGraphicFramePr/>
          <p:nvPr/>
        </p:nvGraphicFramePr>
        <p:xfrm>
          <a:off x="1485900" y="2549770"/>
          <a:ext cx="3000000" cy="3000000"/>
        </p:xfrm>
        <a:graphic>
          <a:graphicData uri="http://schemas.openxmlformats.org/drawingml/2006/table">
            <a:tbl>
              <a:tblPr>
                <a:noFill/>
                <a:tableStyleId>{819561AD-6BE9-4F1A-98CC-357F2147FDD4}</a:tableStyleId>
              </a:tblPr>
              <a:tblGrid>
                <a:gridCol w="1706175"/>
                <a:gridCol w="4466025"/>
              </a:tblGrid>
              <a:tr h="942975">
                <a:tc>
                  <a:txBody>
                    <a:bodyPr/>
                    <a:lstStyle/>
                    <a:p>
                      <a:pPr indent="-342900" lvl="0" marL="342900" marR="0" rtl="0" algn="ctr">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INVEST</a:t>
                      </a:r>
                      <a:endParaRPr/>
                    </a:p>
                  </a:txBody>
                  <a:tcPr marT="34300" marB="3430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 You definitely lose </a:t>
                      </a:r>
                      <a:r>
                        <a:rPr b="1" i="0" lang="en-US" sz="2400" u="none" cap="none" strike="noStrike">
                          <a:solidFill>
                            <a:schemeClr val="dk1"/>
                          </a:solidFill>
                          <a:latin typeface="Arial"/>
                          <a:ea typeface="Arial"/>
                          <a:cs typeface="Arial"/>
                          <a:sym typeface="Arial"/>
                        </a:rPr>
                        <a:t>1,400 Rp</a:t>
                      </a:r>
                      <a:r>
                        <a:rPr b="0" i="0" lang="en-US" sz="2400" u="none" cap="none" strike="noStrike">
                          <a:solidFill>
                            <a:schemeClr val="dk1"/>
                          </a:solidFill>
                          <a:latin typeface="Arial"/>
                          <a:ea typeface="Arial"/>
                          <a:cs typeface="Arial"/>
                          <a:sym typeface="Arial"/>
                        </a:rPr>
                        <a:t>, and have a 0% chance of the large loss occurring.</a:t>
                      </a:r>
                      <a:endParaRPr/>
                    </a:p>
                  </a:txBody>
                  <a:tcPr marT="34300" marB="3430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42975">
                <a:tc>
                  <a:txBody>
                    <a:bodyPr/>
                    <a:lstStyle/>
                    <a:p>
                      <a:pPr indent="-342900" lvl="0" marL="342900" marR="0" rtl="0" algn="ctr">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NOT INVEST</a:t>
                      </a:r>
                      <a:endParaRPr/>
                    </a:p>
                  </a:txBody>
                  <a:tcPr marT="34300" marB="3430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 You have a 4% chance of losing </a:t>
                      </a:r>
                      <a:r>
                        <a:rPr b="1" i="0" lang="en-US" sz="2400" u="none" cap="none" strike="noStrike">
                          <a:solidFill>
                            <a:schemeClr val="dk1"/>
                          </a:solidFill>
                          <a:latin typeface="Arial"/>
                          <a:ea typeface="Arial"/>
                          <a:cs typeface="Arial"/>
                          <a:sym typeface="Arial"/>
                        </a:rPr>
                        <a:t>40,000 Rp</a:t>
                      </a:r>
                      <a:r>
                        <a:rPr b="0" i="0" lang="en-US" sz="2400" u="none" cap="none" strike="noStrike">
                          <a:solidFill>
                            <a:schemeClr val="dk1"/>
                          </a:solidFill>
                          <a:latin typeface="Arial"/>
                          <a:ea typeface="Arial"/>
                          <a:cs typeface="Arial"/>
                          <a:sym typeface="Arial"/>
                        </a:rPr>
                        <a:t> and a 96% chance of losing </a:t>
                      </a:r>
                      <a:r>
                        <a:rPr b="1" i="0" lang="en-US" sz="2400" u="none" cap="none" strike="noStrike">
                          <a:solidFill>
                            <a:schemeClr val="dk1"/>
                          </a:solidFill>
                          <a:latin typeface="Arial"/>
                          <a:ea typeface="Arial"/>
                          <a:cs typeface="Arial"/>
                          <a:sym typeface="Arial"/>
                        </a:rPr>
                        <a:t>0 Rp</a:t>
                      </a:r>
                      <a:r>
                        <a:rPr b="0" i="0" lang="en-US" sz="2400" u="none" cap="none" strike="noStrike">
                          <a:solidFill>
                            <a:schemeClr val="dk1"/>
                          </a:solidFill>
                          <a:latin typeface="Arial"/>
                          <a:ea typeface="Arial"/>
                          <a:cs typeface="Arial"/>
                          <a:sym typeface="Arial"/>
                        </a:rPr>
                        <a:t>.</a:t>
                      </a:r>
                      <a:endParaRPr/>
                    </a:p>
                  </a:txBody>
                  <a:tcPr marT="34300" marB="3430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Choices: Repeated Condition</a:t>
            </a:r>
            <a:endParaRPr/>
          </a:p>
        </p:txBody>
      </p:sp>
      <p:sp>
        <p:nvSpPr>
          <p:cNvPr id="253" name="Google Shape;253;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475"/>
              <a:buFont typeface="Arial"/>
              <a:buNone/>
            </a:pPr>
            <a:r>
              <a:rPr b="1" lang="en-US" sz="2475"/>
              <a:t>Will you invest in protection this year?</a:t>
            </a:r>
            <a:r>
              <a:rPr lang="en-US" sz="3300"/>
              <a:t> </a:t>
            </a:r>
            <a:endParaRPr/>
          </a:p>
          <a:p>
            <a:pPr indent="0" lvl="0" marL="0" rtl="0" algn="ctr">
              <a:spcBef>
                <a:spcPts val="570"/>
              </a:spcBef>
              <a:spcAft>
                <a:spcPts val="0"/>
              </a:spcAft>
              <a:buClr>
                <a:schemeClr val="dk1"/>
              </a:buClr>
              <a:buSzPts val="2175"/>
              <a:buFont typeface="Arial"/>
              <a:buNone/>
            </a:pPr>
            <a:r>
              <a:rPr lang="en-US" sz="2175"/>
              <a:t>INVEST | NOT INVEST</a:t>
            </a:r>
            <a:br>
              <a:rPr lang="en-US" sz="2850"/>
            </a:br>
            <a:endParaRPr sz="2850"/>
          </a:p>
          <a:p>
            <a:pPr indent="0" lvl="0" marL="0" rtl="0" algn="l">
              <a:spcBef>
                <a:spcPts val="640"/>
              </a:spcBef>
              <a:spcAft>
                <a:spcPts val="0"/>
              </a:spcAft>
              <a:buClr>
                <a:schemeClr val="dk1"/>
              </a:buClr>
              <a:buSzPts val="3200"/>
              <a:buFont typeface="Arial"/>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Choices: Precommited Condition</a:t>
            </a:r>
            <a:endParaRPr/>
          </a:p>
        </p:txBody>
      </p:sp>
      <p:sp>
        <p:nvSpPr>
          <p:cNvPr id="260" name="Google Shape;260;p16"/>
          <p:cNvSpPr txBox="1"/>
          <p:nvPr>
            <p:ph idx="1" type="body"/>
          </p:nvPr>
        </p:nvSpPr>
        <p:spPr>
          <a:xfrm>
            <a:off x="443753" y="1828800"/>
            <a:ext cx="8229600" cy="4525963"/>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spcBef>
                <a:spcPts val="0"/>
              </a:spcBef>
              <a:spcAft>
                <a:spcPts val="0"/>
              </a:spcAft>
              <a:buClr>
                <a:schemeClr val="dk1"/>
              </a:buClr>
              <a:buSzPct val="100000"/>
              <a:buFont typeface="Arial"/>
              <a:buNone/>
            </a:pPr>
            <a:r>
              <a:rPr b="1" lang="en-US" sz="2475"/>
              <a:t>Will you invest in protection in year 1? </a:t>
            </a:r>
            <a:endParaRPr/>
          </a:p>
          <a:p>
            <a:pPr indent="0" lvl="0" marL="0" rtl="0" algn="ctr">
              <a:spcBef>
                <a:spcPts val="337"/>
              </a:spcBef>
              <a:spcAft>
                <a:spcPts val="0"/>
              </a:spcAft>
              <a:buClr>
                <a:schemeClr val="dk1"/>
              </a:buClr>
              <a:buSzPct val="100000"/>
              <a:buFont typeface="Arial"/>
              <a:buNone/>
            </a:pPr>
            <a:r>
              <a:rPr lang="en-US" sz="2175"/>
              <a:t>INVEST | NOT INVEST</a:t>
            </a:r>
            <a:endParaRPr/>
          </a:p>
          <a:p>
            <a:pPr indent="0" lvl="0" marL="0" rtl="0" algn="l">
              <a:spcBef>
                <a:spcPts val="384"/>
              </a:spcBef>
              <a:spcAft>
                <a:spcPts val="0"/>
              </a:spcAft>
              <a:buClr>
                <a:schemeClr val="dk1"/>
              </a:buClr>
              <a:buSzPct val="100000"/>
              <a:buFont typeface="Arial"/>
              <a:buNone/>
            </a:pPr>
            <a:r>
              <a:rPr lang="en-US" sz="1875"/>
              <a:t>~~~~~~~~~~~~~~~~~~~~~~~~~~~~~~~~~~~~~~~~~~~~~~~~~~~~~~~~~~~~~~~~~~~~~~</a:t>
            </a:r>
            <a:br>
              <a:rPr lang="en-US" sz="2175"/>
            </a:br>
            <a:r>
              <a:rPr b="1" lang="en-US" sz="2475"/>
              <a:t>Will you invest in protection in year 2? </a:t>
            </a:r>
            <a:endParaRPr/>
          </a:p>
          <a:p>
            <a:pPr indent="0" lvl="0" marL="0" rtl="0" algn="ctr">
              <a:spcBef>
                <a:spcPts val="337"/>
              </a:spcBef>
              <a:spcAft>
                <a:spcPts val="0"/>
              </a:spcAft>
              <a:buClr>
                <a:schemeClr val="dk1"/>
              </a:buClr>
              <a:buSzPct val="100000"/>
              <a:buFont typeface="Arial"/>
              <a:buNone/>
            </a:pPr>
            <a:r>
              <a:rPr lang="en-US" sz="2175"/>
              <a:t>INVEST | NOT INVEST</a:t>
            </a:r>
            <a:endParaRPr/>
          </a:p>
          <a:p>
            <a:pPr indent="0" lvl="0" marL="0" rtl="0" algn="ctr">
              <a:spcBef>
                <a:spcPts val="256"/>
              </a:spcBef>
              <a:spcAft>
                <a:spcPts val="0"/>
              </a:spcAft>
              <a:buClr>
                <a:schemeClr val="dk1"/>
              </a:buClr>
              <a:buSzPct val="100000"/>
              <a:buFont typeface="Arial"/>
              <a:buNone/>
            </a:pPr>
            <a:r>
              <a:rPr lang="en-US" sz="1650"/>
              <a:t>~~~~~~~~~~~~~~~~~~~~~~~~~~~~~~~~~~~~~~~~~~~~~~~~~~~~~~~~~~~~~~~~~~~~~~</a:t>
            </a:r>
            <a:endParaRPr/>
          </a:p>
          <a:p>
            <a:pPr indent="0" lvl="0" marL="0" rtl="0" algn="l">
              <a:spcBef>
                <a:spcPts val="384"/>
              </a:spcBef>
              <a:spcAft>
                <a:spcPts val="0"/>
              </a:spcAft>
              <a:buClr>
                <a:schemeClr val="dk1"/>
              </a:buClr>
              <a:buSzPct val="100000"/>
              <a:buFont typeface="Arial"/>
              <a:buNone/>
            </a:pPr>
            <a:r>
              <a:rPr b="1" lang="en-US" sz="2475"/>
              <a:t>Will you invest in protection in year 3? </a:t>
            </a:r>
            <a:endParaRPr/>
          </a:p>
          <a:p>
            <a:pPr indent="0" lvl="0" marL="0" rtl="0" algn="ctr">
              <a:spcBef>
                <a:spcPts val="337"/>
              </a:spcBef>
              <a:spcAft>
                <a:spcPts val="0"/>
              </a:spcAft>
              <a:buClr>
                <a:schemeClr val="dk1"/>
              </a:buClr>
              <a:buSzPct val="100000"/>
              <a:buFont typeface="Arial"/>
              <a:buNone/>
            </a:pPr>
            <a:r>
              <a:rPr lang="en-US" sz="2175"/>
              <a:t>INVEST | NOT INVEST</a:t>
            </a:r>
            <a:endParaRPr/>
          </a:p>
          <a:p>
            <a:pPr indent="0" lvl="0" marL="0" rtl="0" algn="ctr">
              <a:spcBef>
                <a:spcPts val="256"/>
              </a:spcBef>
              <a:spcAft>
                <a:spcPts val="0"/>
              </a:spcAft>
              <a:buClr>
                <a:schemeClr val="dk1"/>
              </a:buClr>
              <a:buSzPct val="100000"/>
              <a:buFont typeface="Arial"/>
              <a:buNone/>
            </a:pPr>
            <a:r>
              <a:rPr lang="en-US" sz="1650"/>
              <a:t>~~~~~~~~~~~~~~~~~~~~~~~~~~~~~~~~~~~~~~~~~~~~~~~~~~~~~~~~~~~~~~~~~~~~~~</a:t>
            </a:r>
            <a:endParaRPr/>
          </a:p>
          <a:p>
            <a:pPr indent="0" lvl="0" marL="0" rtl="0" algn="l">
              <a:spcBef>
                <a:spcPts val="384"/>
              </a:spcBef>
              <a:spcAft>
                <a:spcPts val="0"/>
              </a:spcAft>
              <a:buClr>
                <a:schemeClr val="dk1"/>
              </a:buClr>
              <a:buSzPct val="100000"/>
              <a:buFont typeface="Arial"/>
              <a:buNone/>
            </a:pPr>
            <a:r>
              <a:rPr b="1" lang="en-US" sz="2475"/>
              <a:t>Will you invest in protection in year 4? </a:t>
            </a:r>
            <a:endParaRPr/>
          </a:p>
          <a:p>
            <a:pPr indent="0" lvl="0" marL="0" rtl="0" algn="ctr">
              <a:spcBef>
                <a:spcPts val="337"/>
              </a:spcBef>
              <a:spcAft>
                <a:spcPts val="0"/>
              </a:spcAft>
              <a:buClr>
                <a:schemeClr val="dk1"/>
              </a:buClr>
              <a:buSzPct val="100000"/>
              <a:buFont typeface="Arial"/>
              <a:buNone/>
            </a:pPr>
            <a:r>
              <a:rPr lang="en-US" sz="2175"/>
              <a:t>INVEST | NOT INVEST</a:t>
            </a:r>
            <a:endParaRPr/>
          </a:p>
          <a:p>
            <a:pPr indent="0" lvl="0" marL="0" rtl="0" algn="ctr">
              <a:spcBef>
                <a:spcPts val="256"/>
              </a:spcBef>
              <a:spcAft>
                <a:spcPts val="0"/>
              </a:spcAft>
              <a:buClr>
                <a:schemeClr val="dk1"/>
              </a:buClr>
              <a:buSzPct val="100000"/>
              <a:buFont typeface="Arial"/>
              <a:buNone/>
            </a:pPr>
            <a:r>
              <a:rPr lang="en-US" sz="1650"/>
              <a:t>~~~~~~~~~~~~~~~~~~~~~~~~~~~~~~~~~~~~~~~~~~~~~~~~~~~~~~~~~~~~~~~~~~~~~~</a:t>
            </a:r>
            <a:endParaRPr/>
          </a:p>
          <a:p>
            <a:pPr indent="0" lvl="0" marL="0" rtl="0" algn="l">
              <a:spcBef>
                <a:spcPts val="384"/>
              </a:spcBef>
              <a:spcAft>
                <a:spcPts val="0"/>
              </a:spcAft>
              <a:buClr>
                <a:schemeClr val="dk1"/>
              </a:buClr>
              <a:buSzPct val="100000"/>
              <a:buFont typeface="Arial"/>
              <a:buNone/>
            </a:pPr>
            <a:r>
              <a:rPr b="1" lang="en-US" sz="2475"/>
              <a:t>Will you invest in protection in year 5? </a:t>
            </a:r>
            <a:endParaRPr/>
          </a:p>
          <a:p>
            <a:pPr indent="0" lvl="0" marL="0" rtl="0" algn="ctr">
              <a:spcBef>
                <a:spcPts val="337"/>
              </a:spcBef>
              <a:spcAft>
                <a:spcPts val="0"/>
              </a:spcAft>
              <a:buClr>
                <a:schemeClr val="dk1"/>
              </a:buClr>
              <a:buSzPct val="100000"/>
              <a:buFont typeface="Arial"/>
              <a:buNone/>
            </a:pPr>
            <a:r>
              <a:rPr lang="en-US" sz="2175"/>
              <a:t>INVEST | NOT INVEST</a:t>
            </a:r>
            <a:endParaRPr/>
          </a:p>
          <a:p>
            <a:pPr indent="0" lvl="0" marL="0" rtl="0" algn="ctr">
              <a:spcBef>
                <a:spcPts val="384"/>
              </a:spcBef>
              <a:spcAft>
                <a:spcPts val="0"/>
              </a:spcAft>
              <a:buClr>
                <a:schemeClr val="dk1"/>
              </a:buClr>
              <a:buSzPct val="100000"/>
              <a:buFont typeface="Arial"/>
              <a:buNone/>
            </a:pPr>
            <a:r>
              <a:rPr lang="en-US" sz="1650"/>
              <a:t>~~~~~~~~~~~~~~~~~~~~~~~~~~~~~~~~~~~~~~~~~~~~~~~~~~~~~~~~~~~~~~~~~~~~~~</a:t>
            </a:r>
            <a:br>
              <a:rPr lang="en-US" sz="1650"/>
            </a:br>
            <a:r>
              <a:rPr lang="en-US" sz="2175"/>
              <a:t> </a:t>
            </a:r>
            <a:r>
              <a:rPr lang="en-US" sz="2475"/>
              <a:t>[...]</a:t>
            </a:r>
            <a:r>
              <a:rPr lang="en-US" sz="2175"/>
              <a:t> </a:t>
            </a:r>
            <a:endParaRPr sz="1650"/>
          </a:p>
          <a:p>
            <a:pPr indent="0" lvl="0" marL="0" rtl="0" algn="l">
              <a:spcBef>
                <a:spcPts val="384"/>
              </a:spcBef>
              <a:spcAft>
                <a:spcPts val="0"/>
              </a:spcAft>
              <a:buClr>
                <a:schemeClr val="dk1"/>
              </a:buClr>
              <a:buSzPct val="100000"/>
              <a:buFont typeface="Arial"/>
              <a:buNone/>
            </a:pPr>
            <a:r>
              <a:rPr b="1" lang="en-US" sz="2475"/>
              <a:t>Will you invest in protection in year 20? </a:t>
            </a:r>
            <a:endParaRPr/>
          </a:p>
          <a:p>
            <a:pPr indent="0" lvl="0" marL="0" rtl="0" algn="ctr">
              <a:spcBef>
                <a:spcPts val="337"/>
              </a:spcBef>
              <a:spcAft>
                <a:spcPts val="0"/>
              </a:spcAft>
              <a:buClr>
                <a:schemeClr val="dk1"/>
              </a:buClr>
              <a:buSzPct val="100000"/>
              <a:buFont typeface="Arial"/>
              <a:buNone/>
            </a:pPr>
            <a:r>
              <a:rPr lang="en-US" sz="2175"/>
              <a:t>INVEST | NOT INVEST</a:t>
            </a:r>
            <a:endParaRPr/>
          </a:p>
          <a:p>
            <a:pPr indent="0" lvl="0" marL="0" rtl="0" algn="l">
              <a:spcBef>
                <a:spcPts val="496"/>
              </a:spcBef>
              <a:spcAft>
                <a:spcPts val="0"/>
              </a:spcAft>
              <a:buClr>
                <a:schemeClr val="dk1"/>
              </a:buClr>
              <a:buSzPct val="100000"/>
              <a:buFont typeface="Arial"/>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Feedback</a:t>
            </a:r>
            <a:endParaRPr/>
          </a:p>
        </p:txBody>
      </p:sp>
      <p:sp>
        <p:nvSpPr>
          <p:cNvPr id="266" name="Google Shape;266;p1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2400"/>
              <a:buFont typeface="Arial"/>
              <a:buNone/>
            </a:pPr>
            <a:r>
              <a:rPr b="1" lang="en-US" sz="2400"/>
              <a:t>Year 1 Results</a:t>
            </a:r>
            <a:endParaRPr/>
          </a:p>
          <a:p>
            <a:pPr indent="0" lvl="0" marL="0" rtl="0" algn="l">
              <a:spcBef>
                <a:spcPts val="480"/>
              </a:spcBef>
              <a:spcAft>
                <a:spcPts val="0"/>
              </a:spcAft>
              <a:buClr>
                <a:schemeClr val="dk1"/>
              </a:buClr>
              <a:buSzPts val="2400"/>
              <a:buFont typeface="Arial"/>
              <a:buNone/>
            </a:pPr>
            <a:r>
              <a:rPr b="1" lang="en-US" sz="2400"/>
              <a:t>Your choice: </a:t>
            </a:r>
            <a:r>
              <a:rPr lang="en-US" sz="2400"/>
              <a:t>INVEST</a:t>
            </a:r>
            <a:endParaRPr/>
          </a:p>
          <a:p>
            <a:pPr indent="0" lvl="0" marL="0" rtl="0" algn="l">
              <a:spcBef>
                <a:spcPts val="480"/>
              </a:spcBef>
              <a:spcAft>
                <a:spcPts val="0"/>
              </a:spcAft>
              <a:buClr>
                <a:schemeClr val="dk1"/>
              </a:buClr>
              <a:buSzPts val="2400"/>
              <a:buFont typeface="Arial"/>
              <a:buNone/>
            </a:pPr>
            <a:r>
              <a:rPr b="1" lang="en-US" sz="2400"/>
              <a:t>The random number was: </a:t>
            </a:r>
            <a:r>
              <a:rPr lang="en-US" sz="2400"/>
              <a:t>88</a:t>
            </a:r>
            <a:endParaRPr/>
          </a:p>
          <a:p>
            <a:pPr indent="0" lvl="0" marL="0" rtl="0" algn="l">
              <a:spcBef>
                <a:spcPts val="480"/>
              </a:spcBef>
              <a:spcAft>
                <a:spcPts val="0"/>
              </a:spcAft>
              <a:buClr>
                <a:schemeClr val="dk1"/>
              </a:buClr>
              <a:buSzPts val="2400"/>
              <a:buFont typeface="Arial"/>
              <a:buNone/>
            </a:pPr>
            <a:r>
              <a:t/>
            </a:r>
            <a:endParaRPr sz="2400"/>
          </a:p>
          <a:p>
            <a:pPr indent="0" lvl="0" marL="0" rtl="0" algn="ctr">
              <a:spcBef>
                <a:spcPts val="480"/>
              </a:spcBef>
              <a:spcAft>
                <a:spcPts val="0"/>
              </a:spcAft>
              <a:buClr>
                <a:schemeClr val="dk1"/>
              </a:buClr>
              <a:buSzPts val="2400"/>
              <a:buFont typeface="Arial"/>
              <a:buNone/>
            </a:pPr>
            <a:r>
              <a:rPr i="1" lang="en-US" sz="2400"/>
              <a:t>This Means</a:t>
            </a:r>
            <a:endParaRPr/>
          </a:p>
          <a:p>
            <a:pPr indent="0" lvl="0" marL="0" rtl="0" algn="l">
              <a:spcBef>
                <a:spcPts val="480"/>
              </a:spcBef>
              <a:spcAft>
                <a:spcPts val="0"/>
              </a:spcAft>
              <a:buClr>
                <a:schemeClr val="dk1"/>
              </a:buClr>
              <a:buSzPts val="2400"/>
              <a:buFont typeface="Arial"/>
              <a:buNone/>
            </a:pPr>
            <a:r>
              <a:rPr b="1" lang="en-US" sz="2400"/>
              <a:t>The large loss: </a:t>
            </a:r>
            <a:r>
              <a:rPr b="1" lang="en-US" sz="2400">
                <a:solidFill>
                  <a:srgbClr val="009900"/>
                </a:solidFill>
              </a:rPr>
              <a:t>did not occur</a:t>
            </a:r>
            <a:endParaRPr/>
          </a:p>
          <a:p>
            <a:pPr indent="0" lvl="0" marL="0" rtl="0" algn="l">
              <a:spcBef>
                <a:spcPts val="480"/>
              </a:spcBef>
              <a:spcAft>
                <a:spcPts val="0"/>
              </a:spcAft>
              <a:buClr>
                <a:schemeClr val="dk1"/>
              </a:buClr>
              <a:buSzPts val="2400"/>
              <a:buFont typeface="Arial"/>
              <a:buNone/>
            </a:pPr>
            <a:r>
              <a:rPr b="1" lang="en-US" sz="2400"/>
              <a:t>Result: </a:t>
            </a:r>
            <a:r>
              <a:rPr lang="en-US" sz="2400"/>
              <a:t>You lost 1,400 Rp.</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Feedback</a:t>
            </a:r>
            <a:endParaRPr/>
          </a:p>
        </p:txBody>
      </p:sp>
      <p:sp>
        <p:nvSpPr>
          <p:cNvPr id="272" name="Google Shape;272;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2400"/>
              <a:buFont typeface="Arial"/>
              <a:buNone/>
            </a:pPr>
            <a:r>
              <a:rPr b="1" lang="en-US" sz="2400"/>
              <a:t>Year 2 Results</a:t>
            </a:r>
            <a:endParaRPr/>
          </a:p>
          <a:p>
            <a:pPr indent="0" lvl="0" marL="0" rtl="0" algn="l">
              <a:spcBef>
                <a:spcPts val="480"/>
              </a:spcBef>
              <a:spcAft>
                <a:spcPts val="0"/>
              </a:spcAft>
              <a:buClr>
                <a:schemeClr val="dk1"/>
              </a:buClr>
              <a:buSzPts val="2400"/>
              <a:buFont typeface="Arial"/>
              <a:buNone/>
            </a:pPr>
            <a:r>
              <a:rPr b="1" lang="en-US" sz="2400"/>
              <a:t>Your choice: </a:t>
            </a:r>
            <a:r>
              <a:rPr lang="en-US" sz="2400"/>
              <a:t>NOT INVEST</a:t>
            </a:r>
            <a:endParaRPr/>
          </a:p>
          <a:p>
            <a:pPr indent="0" lvl="0" marL="0" rtl="0" algn="l">
              <a:spcBef>
                <a:spcPts val="480"/>
              </a:spcBef>
              <a:spcAft>
                <a:spcPts val="0"/>
              </a:spcAft>
              <a:buClr>
                <a:schemeClr val="dk1"/>
              </a:buClr>
              <a:buSzPts val="2400"/>
              <a:buFont typeface="Arial"/>
              <a:buNone/>
            </a:pPr>
            <a:r>
              <a:rPr b="1" lang="en-US" sz="2400"/>
              <a:t>The random number was: </a:t>
            </a:r>
            <a:r>
              <a:rPr lang="en-US" sz="2400"/>
              <a:t>3</a:t>
            </a:r>
            <a:endParaRPr/>
          </a:p>
          <a:p>
            <a:pPr indent="0" lvl="0" marL="0" rtl="0" algn="ctr">
              <a:spcBef>
                <a:spcPts val="480"/>
              </a:spcBef>
              <a:spcAft>
                <a:spcPts val="0"/>
              </a:spcAft>
              <a:buClr>
                <a:schemeClr val="dk1"/>
              </a:buClr>
              <a:buSzPts val="2400"/>
              <a:buFont typeface="Arial"/>
              <a:buNone/>
            </a:pPr>
            <a:r>
              <a:t/>
            </a:r>
            <a:endParaRPr i="1" sz="2400"/>
          </a:p>
          <a:p>
            <a:pPr indent="0" lvl="0" marL="0" rtl="0" algn="ctr">
              <a:spcBef>
                <a:spcPts val="480"/>
              </a:spcBef>
              <a:spcAft>
                <a:spcPts val="0"/>
              </a:spcAft>
              <a:buClr>
                <a:schemeClr val="dk1"/>
              </a:buClr>
              <a:buSzPts val="2400"/>
              <a:buFont typeface="Arial"/>
              <a:buNone/>
            </a:pPr>
            <a:r>
              <a:rPr i="1" lang="en-US" sz="2400"/>
              <a:t>This Means</a:t>
            </a:r>
            <a:endParaRPr/>
          </a:p>
          <a:p>
            <a:pPr indent="0" lvl="0" marL="0" rtl="0" algn="l">
              <a:spcBef>
                <a:spcPts val="480"/>
              </a:spcBef>
              <a:spcAft>
                <a:spcPts val="0"/>
              </a:spcAft>
              <a:buClr>
                <a:schemeClr val="dk1"/>
              </a:buClr>
              <a:buSzPts val="2400"/>
              <a:buFont typeface="Arial"/>
              <a:buNone/>
            </a:pPr>
            <a:r>
              <a:rPr b="1" lang="en-US" sz="2400"/>
              <a:t>The large loss: </a:t>
            </a:r>
            <a:r>
              <a:rPr b="1" lang="en-US" sz="2400">
                <a:solidFill>
                  <a:srgbClr val="FF0000"/>
                </a:solidFill>
              </a:rPr>
              <a:t>occurred</a:t>
            </a:r>
            <a:endParaRPr/>
          </a:p>
          <a:p>
            <a:pPr indent="0" lvl="0" marL="0" rtl="0" algn="l">
              <a:spcBef>
                <a:spcPts val="480"/>
              </a:spcBef>
              <a:spcAft>
                <a:spcPts val="0"/>
              </a:spcAft>
              <a:buClr>
                <a:schemeClr val="dk1"/>
              </a:buClr>
              <a:buSzPts val="2400"/>
              <a:buFont typeface="Arial"/>
              <a:buNone/>
            </a:pPr>
            <a:r>
              <a:rPr b="1" lang="en-US" sz="2400"/>
              <a:t>Result: </a:t>
            </a:r>
            <a:r>
              <a:rPr lang="en-US" sz="2400"/>
              <a:t>You lost 40,000 Rp.</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p19"/>
          <p:cNvPicPr preferRelativeResize="0"/>
          <p:nvPr>
            <p:ph idx="1" type="body"/>
          </p:nvPr>
        </p:nvPicPr>
        <p:blipFill rotWithShape="1">
          <a:blip r:embed="rId3">
            <a:alphaModFix/>
          </a:blip>
          <a:srcRect b="0" l="0" r="0" t="0"/>
          <a:stretch/>
        </p:blipFill>
        <p:spPr>
          <a:xfrm>
            <a:off x="228600" y="141514"/>
            <a:ext cx="8710466" cy="6705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descr="C:\Users\Dave\Desktop\Amir.jpg" id="110" name="Google Shape;110;p2"/>
          <p:cNvPicPr preferRelativeResize="0"/>
          <p:nvPr/>
        </p:nvPicPr>
        <p:blipFill rotWithShape="1">
          <a:blip r:embed="rId3">
            <a:alphaModFix/>
          </a:blip>
          <a:srcRect b="0" l="0" r="0" t="0"/>
          <a:stretch/>
        </p:blipFill>
        <p:spPr>
          <a:xfrm>
            <a:off x="1066800" y="1676400"/>
            <a:ext cx="3162744" cy="3162743"/>
          </a:xfrm>
          <a:prstGeom prst="rect">
            <a:avLst/>
          </a:prstGeom>
          <a:noFill/>
          <a:ln>
            <a:noFill/>
          </a:ln>
        </p:spPr>
      </p:pic>
      <p:pic>
        <p:nvPicPr>
          <p:cNvPr id="111" name="Google Shape;111;p2"/>
          <p:cNvPicPr preferRelativeResize="0"/>
          <p:nvPr/>
        </p:nvPicPr>
        <p:blipFill rotWithShape="1">
          <a:blip r:embed="rId4">
            <a:alphaModFix/>
          </a:blip>
          <a:srcRect b="0" l="0" r="0" t="0"/>
          <a:stretch/>
        </p:blipFill>
        <p:spPr>
          <a:xfrm>
            <a:off x="4876800" y="1676400"/>
            <a:ext cx="3162743" cy="316274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Study 1 Results</a:t>
            </a:r>
            <a:endParaRPr/>
          </a:p>
        </p:txBody>
      </p:sp>
      <p:sp>
        <p:nvSpPr>
          <p:cNvPr id="284" name="Google Shape;284;p20"/>
          <p:cNvSpPr/>
          <p:nvPr/>
        </p:nvSpPr>
        <p:spPr>
          <a:xfrm>
            <a:off x="1143000" y="2057401"/>
            <a:ext cx="6858000" cy="389334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cxnSp>
        <p:nvCxnSpPr>
          <p:cNvPr id="285" name="Google Shape;285;p20"/>
          <p:cNvCxnSpPr/>
          <p:nvPr/>
        </p:nvCxnSpPr>
        <p:spPr>
          <a:xfrm>
            <a:off x="1858566" y="5173266"/>
            <a:ext cx="5000625" cy="0"/>
          </a:xfrm>
          <a:prstGeom prst="straightConnector1">
            <a:avLst/>
          </a:prstGeom>
          <a:noFill/>
          <a:ln cap="flat" cmpd="sng" w="9525">
            <a:solidFill>
              <a:srgbClr val="FFFFFF"/>
            </a:solidFill>
            <a:prstDash val="solid"/>
            <a:round/>
            <a:headEnd len="med" w="med" type="none"/>
            <a:tailEnd len="med" w="med" type="none"/>
          </a:ln>
        </p:spPr>
      </p:cxnSp>
      <p:cxnSp>
        <p:nvCxnSpPr>
          <p:cNvPr id="286" name="Google Shape;286;p20"/>
          <p:cNvCxnSpPr/>
          <p:nvPr/>
        </p:nvCxnSpPr>
        <p:spPr>
          <a:xfrm>
            <a:off x="1858566" y="4850606"/>
            <a:ext cx="5000625" cy="0"/>
          </a:xfrm>
          <a:prstGeom prst="straightConnector1">
            <a:avLst/>
          </a:prstGeom>
          <a:noFill/>
          <a:ln cap="flat" cmpd="sng" w="9525">
            <a:solidFill>
              <a:srgbClr val="FFFFFF"/>
            </a:solidFill>
            <a:prstDash val="solid"/>
            <a:round/>
            <a:headEnd len="med" w="med" type="none"/>
            <a:tailEnd len="med" w="med" type="none"/>
          </a:ln>
        </p:spPr>
      </p:cxnSp>
      <p:cxnSp>
        <p:nvCxnSpPr>
          <p:cNvPr id="287" name="Google Shape;287;p20"/>
          <p:cNvCxnSpPr/>
          <p:nvPr/>
        </p:nvCxnSpPr>
        <p:spPr>
          <a:xfrm>
            <a:off x="1858566" y="4533900"/>
            <a:ext cx="5000625" cy="0"/>
          </a:xfrm>
          <a:prstGeom prst="straightConnector1">
            <a:avLst/>
          </a:prstGeom>
          <a:noFill/>
          <a:ln cap="flat" cmpd="sng" w="9525">
            <a:solidFill>
              <a:srgbClr val="FFFFFF"/>
            </a:solidFill>
            <a:prstDash val="solid"/>
            <a:round/>
            <a:headEnd len="med" w="med" type="none"/>
            <a:tailEnd len="med" w="med" type="none"/>
          </a:ln>
        </p:spPr>
      </p:cxnSp>
      <p:cxnSp>
        <p:nvCxnSpPr>
          <p:cNvPr id="288" name="Google Shape;288;p20"/>
          <p:cNvCxnSpPr/>
          <p:nvPr/>
        </p:nvCxnSpPr>
        <p:spPr>
          <a:xfrm>
            <a:off x="1858566" y="4210050"/>
            <a:ext cx="5000625" cy="0"/>
          </a:xfrm>
          <a:prstGeom prst="straightConnector1">
            <a:avLst/>
          </a:prstGeom>
          <a:noFill/>
          <a:ln cap="flat" cmpd="sng" w="9525">
            <a:solidFill>
              <a:srgbClr val="FFFFFF"/>
            </a:solidFill>
            <a:prstDash val="solid"/>
            <a:round/>
            <a:headEnd len="med" w="med" type="none"/>
            <a:tailEnd len="med" w="med" type="none"/>
          </a:ln>
        </p:spPr>
      </p:cxnSp>
      <p:cxnSp>
        <p:nvCxnSpPr>
          <p:cNvPr id="289" name="Google Shape;289;p20"/>
          <p:cNvCxnSpPr/>
          <p:nvPr/>
        </p:nvCxnSpPr>
        <p:spPr>
          <a:xfrm>
            <a:off x="1858566" y="3894535"/>
            <a:ext cx="5000625" cy="0"/>
          </a:xfrm>
          <a:prstGeom prst="straightConnector1">
            <a:avLst/>
          </a:prstGeom>
          <a:noFill/>
          <a:ln cap="flat" cmpd="sng" w="9525">
            <a:solidFill>
              <a:srgbClr val="FFFFFF"/>
            </a:solidFill>
            <a:prstDash val="solid"/>
            <a:round/>
            <a:headEnd len="med" w="med" type="none"/>
            <a:tailEnd len="med" w="med" type="none"/>
          </a:ln>
        </p:spPr>
      </p:cxnSp>
      <p:cxnSp>
        <p:nvCxnSpPr>
          <p:cNvPr id="290" name="Google Shape;290;p20"/>
          <p:cNvCxnSpPr/>
          <p:nvPr/>
        </p:nvCxnSpPr>
        <p:spPr>
          <a:xfrm>
            <a:off x="1858566" y="3570685"/>
            <a:ext cx="5000625" cy="0"/>
          </a:xfrm>
          <a:prstGeom prst="straightConnector1">
            <a:avLst/>
          </a:prstGeom>
          <a:noFill/>
          <a:ln cap="flat" cmpd="sng" w="9525">
            <a:solidFill>
              <a:srgbClr val="FFFFFF"/>
            </a:solidFill>
            <a:prstDash val="solid"/>
            <a:round/>
            <a:headEnd len="med" w="med" type="none"/>
            <a:tailEnd len="med" w="med" type="none"/>
          </a:ln>
        </p:spPr>
      </p:cxnSp>
      <p:cxnSp>
        <p:nvCxnSpPr>
          <p:cNvPr id="291" name="Google Shape;291;p20"/>
          <p:cNvCxnSpPr/>
          <p:nvPr/>
        </p:nvCxnSpPr>
        <p:spPr>
          <a:xfrm>
            <a:off x="1858566" y="3253979"/>
            <a:ext cx="5000625" cy="0"/>
          </a:xfrm>
          <a:prstGeom prst="straightConnector1">
            <a:avLst/>
          </a:prstGeom>
          <a:noFill/>
          <a:ln cap="flat" cmpd="sng" w="9525">
            <a:solidFill>
              <a:srgbClr val="FFFFFF"/>
            </a:solidFill>
            <a:prstDash val="solid"/>
            <a:round/>
            <a:headEnd len="med" w="med" type="none"/>
            <a:tailEnd len="med" w="med" type="none"/>
          </a:ln>
        </p:spPr>
      </p:cxnSp>
      <p:cxnSp>
        <p:nvCxnSpPr>
          <p:cNvPr id="292" name="Google Shape;292;p20"/>
          <p:cNvCxnSpPr/>
          <p:nvPr/>
        </p:nvCxnSpPr>
        <p:spPr>
          <a:xfrm>
            <a:off x="1858566" y="2931319"/>
            <a:ext cx="5000625" cy="0"/>
          </a:xfrm>
          <a:prstGeom prst="straightConnector1">
            <a:avLst/>
          </a:prstGeom>
          <a:noFill/>
          <a:ln cap="flat" cmpd="sng" w="9525">
            <a:solidFill>
              <a:srgbClr val="FFFFFF"/>
            </a:solidFill>
            <a:prstDash val="solid"/>
            <a:round/>
            <a:headEnd len="med" w="med" type="none"/>
            <a:tailEnd len="med" w="med" type="none"/>
          </a:ln>
        </p:spPr>
      </p:cxnSp>
      <p:cxnSp>
        <p:nvCxnSpPr>
          <p:cNvPr id="293" name="Google Shape;293;p20"/>
          <p:cNvCxnSpPr/>
          <p:nvPr/>
        </p:nvCxnSpPr>
        <p:spPr>
          <a:xfrm>
            <a:off x="1858566" y="2614613"/>
            <a:ext cx="5000625" cy="0"/>
          </a:xfrm>
          <a:prstGeom prst="straightConnector1">
            <a:avLst/>
          </a:prstGeom>
          <a:noFill/>
          <a:ln cap="flat" cmpd="sng" w="9525">
            <a:solidFill>
              <a:srgbClr val="FFFFFF"/>
            </a:solidFill>
            <a:prstDash val="solid"/>
            <a:round/>
            <a:headEnd len="med" w="med" type="none"/>
            <a:tailEnd len="med" w="med" type="none"/>
          </a:ln>
        </p:spPr>
      </p:cxnSp>
      <p:cxnSp>
        <p:nvCxnSpPr>
          <p:cNvPr id="294" name="Google Shape;294;p20"/>
          <p:cNvCxnSpPr/>
          <p:nvPr/>
        </p:nvCxnSpPr>
        <p:spPr>
          <a:xfrm>
            <a:off x="1858566" y="2290763"/>
            <a:ext cx="5000625" cy="0"/>
          </a:xfrm>
          <a:prstGeom prst="straightConnector1">
            <a:avLst/>
          </a:prstGeom>
          <a:noFill/>
          <a:ln cap="flat" cmpd="sng" w="9525">
            <a:solidFill>
              <a:srgbClr val="FFFFFF"/>
            </a:solidFill>
            <a:prstDash val="solid"/>
            <a:round/>
            <a:headEnd len="med" w="med" type="none"/>
            <a:tailEnd len="med" w="med" type="none"/>
          </a:ln>
        </p:spPr>
      </p:cxnSp>
      <p:cxnSp>
        <p:nvCxnSpPr>
          <p:cNvPr id="295" name="Google Shape;295;p20"/>
          <p:cNvCxnSpPr/>
          <p:nvPr/>
        </p:nvCxnSpPr>
        <p:spPr>
          <a:xfrm>
            <a:off x="1858566" y="2290764"/>
            <a:ext cx="0" cy="3199210"/>
          </a:xfrm>
          <a:prstGeom prst="straightConnector1">
            <a:avLst/>
          </a:prstGeom>
          <a:noFill/>
          <a:ln cap="flat" cmpd="sng" w="9525">
            <a:solidFill>
              <a:srgbClr val="000000"/>
            </a:solidFill>
            <a:prstDash val="solid"/>
            <a:round/>
            <a:headEnd len="med" w="med" type="none"/>
            <a:tailEnd len="med" w="med" type="none"/>
          </a:ln>
        </p:spPr>
      </p:cxnSp>
      <p:cxnSp>
        <p:nvCxnSpPr>
          <p:cNvPr id="296" name="Google Shape;296;p20"/>
          <p:cNvCxnSpPr/>
          <p:nvPr/>
        </p:nvCxnSpPr>
        <p:spPr>
          <a:xfrm>
            <a:off x="1809750" y="5489972"/>
            <a:ext cx="48816" cy="0"/>
          </a:xfrm>
          <a:prstGeom prst="straightConnector1">
            <a:avLst/>
          </a:prstGeom>
          <a:noFill/>
          <a:ln cap="flat" cmpd="sng" w="9525">
            <a:solidFill>
              <a:srgbClr val="000000"/>
            </a:solidFill>
            <a:prstDash val="solid"/>
            <a:round/>
            <a:headEnd len="med" w="med" type="none"/>
            <a:tailEnd len="med" w="med" type="none"/>
          </a:ln>
        </p:spPr>
      </p:cxnSp>
      <p:cxnSp>
        <p:nvCxnSpPr>
          <p:cNvPr id="297" name="Google Shape;297;p20"/>
          <p:cNvCxnSpPr/>
          <p:nvPr/>
        </p:nvCxnSpPr>
        <p:spPr>
          <a:xfrm>
            <a:off x="1809750" y="5173266"/>
            <a:ext cx="48816" cy="0"/>
          </a:xfrm>
          <a:prstGeom prst="straightConnector1">
            <a:avLst/>
          </a:prstGeom>
          <a:noFill/>
          <a:ln cap="flat" cmpd="sng" w="9525">
            <a:solidFill>
              <a:srgbClr val="000000"/>
            </a:solidFill>
            <a:prstDash val="solid"/>
            <a:round/>
            <a:headEnd len="med" w="med" type="none"/>
            <a:tailEnd len="med" w="med" type="none"/>
          </a:ln>
        </p:spPr>
      </p:cxnSp>
      <p:cxnSp>
        <p:nvCxnSpPr>
          <p:cNvPr id="298" name="Google Shape;298;p20"/>
          <p:cNvCxnSpPr/>
          <p:nvPr/>
        </p:nvCxnSpPr>
        <p:spPr>
          <a:xfrm>
            <a:off x="1809750" y="4850606"/>
            <a:ext cx="48816" cy="0"/>
          </a:xfrm>
          <a:prstGeom prst="straightConnector1">
            <a:avLst/>
          </a:prstGeom>
          <a:noFill/>
          <a:ln cap="flat" cmpd="sng" w="9525">
            <a:solidFill>
              <a:srgbClr val="000000"/>
            </a:solidFill>
            <a:prstDash val="solid"/>
            <a:round/>
            <a:headEnd len="med" w="med" type="none"/>
            <a:tailEnd len="med" w="med" type="none"/>
          </a:ln>
        </p:spPr>
      </p:cxnSp>
      <p:cxnSp>
        <p:nvCxnSpPr>
          <p:cNvPr id="299" name="Google Shape;299;p20"/>
          <p:cNvCxnSpPr/>
          <p:nvPr/>
        </p:nvCxnSpPr>
        <p:spPr>
          <a:xfrm>
            <a:off x="1809750" y="4533900"/>
            <a:ext cx="48816" cy="0"/>
          </a:xfrm>
          <a:prstGeom prst="straightConnector1">
            <a:avLst/>
          </a:prstGeom>
          <a:noFill/>
          <a:ln cap="flat" cmpd="sng" w="9525">
            <a:solidFill>
              <a:srgbClr val="000000"/>
            </a:solidFill>
            <a:prstDash val="solid"/>
            <a:round/>
            <a:headEnd len="med" w="med" type="none"/>
            <a:tailEnd len="med" w="med" type="none"/>
          </a:ln>
        </p:spPr>
      </p:cxnSp>
      <p:cxnSp>
        <p:nvCxnSpPr>
          <p:cNvPr id="300" name="Google Shape;300;p20"/>
          <p:cNvCxnSpPr/>
          <p:nvPr/>
        </p:nvCxnSpPr>
        <p:spPr>
          <a:xfrm>
            <a:off x="1809750" y="4210050"/>
            <a:ext cx="48816" cy="0"/>
          </a:xfrm>
          <a:prstGeom prst="straightConnector1">
            <a:avLst/>
          </a:prstGeom>
          <a:noFill/>
          <a:ln cap="flat" cmpd="sng" w="9525">
            <a:solidFill>
              <a:srgbClr val="000000"/>
            </a:solidFill>
            <a:prstDash val="solid"/>
            <a:round/>
            <a:headEnd len="med" w="med" type="none"/>
            <a:tailEnd len="med" w="med" type="none"/>
          </a:ln>
        </p:spPr>
      </p:cxnSp>
      <p:cxnSp>
        <p:nvCxnSpPr>
          <p:cNvPr id="301" name="Google Shape;301;p20"/>
          <p:cNvCxnSpPr/>
          <p:nvPr/>
        </p:nvCxnSpPr>
        <p:spPr>
          <a:xfrm>
            <a:off x="1809750" y="3894535"/>
            <a:ext cx="48816" cy="0"/>
          </a:xfrm>
          <a:prstGeom prst="straightConnector1">
            <a:avLst/>
          </a:prstGeom>
          <a:noFill/>
          <a:ln cap="flat" cmpd="sng" w="9525">
            <a:solidFill>
              <a:srgbClr val="000000"/>
            </a:solidFill>
            <a:prstDash val="solid"/>
            <a:round/>
            <a:headEnd len="med" w="med" type="none"/>
            <a:tailEnd len="med" w="med" type="none"/>
          </a:ln>
        </p:spPr>
      </p:cxnSp>
      <p:cxnSp>
        <p:nvCxnSpPr>
          <p:cNvPr id="302" name="Google Shape;302;p20"/>
          <p:cNvCxnSpPr/>
          <p:nvPr/>
        </p:nvCxnSpPr>
        <p:spPr>
          <a:xfrm>
            <a:off x="1809750" y="3570685"/>
            <a:ext cx="48816" cy="0"/>
          </a:xfrm>
          <a:prstGeom prst="straightConnector1">
            <a:avLst/>
          </a:prstGeom>
          <a:noFill/>
          <a:ln cap="flat" cmpd="sng" w="9525">
            <a:solidFill>
              <a:srgbClr val="000000"/>
            </a:solidFill>
            <a:prstDash val="solid"/>
            <a:round/>
            <a:headEnd len="med" w="med" type="none"/>
            <a:tailEnd len="med" w="med" type="none"/>
          </a:ln>
        </p:spPr>
      </p:cxnSp>
      <p:cxnSp>
        <p:nvCxnSpPr>
          <p:cNvPr id="303" name="Google Shape;303;p20"/>
          <p:cNvCxnSpPr/>
          <p:nvPr/>
        </p:nvCxnSpPr>
        <p:spPr>
          <a:xfrm>
            <a:off x="1809750" y="3253979"/>
            <a:ext cx="48816" cy="0"/>
          </a:xfrm>
          <a:prstGeom prst="straightConnector1">
            <a:avLst/>
          </a:prstGeom>
          <a:noFill/>
          <a:ln cap="flat" cmpd="sng" w="9525">
            <a:solidFill>
              <a:srgbClr val="000000"/>
            </a:solidFill>
            <a:prstDash val="solid"/>
            <a:round/>
            <a:headEnd len="med" w="med" type="none"/>
            <a:tailEnd len="med" w="med" type="none"/>
          </a:ln>
        </p:spPr>
      </p:cxnSp>
      <p:cxnSp>
        <p:nvCxnSpPr>
          <p:cNvPr id="304" name="Google Shape;304;p20"/>
          <p:cNvCxnSpPr/>
          <p:nvPr/>
        </p:nvCxnSpPr>
        <p:spPr>
          <a:xfrm>
            <a:off x="1809750" y="2931319"/>
            <a:ext cx="48816" cy="0"/>
          </a:xfrm>
          <a:prstGeom prst="straightConnector1">
            <a:avLst/>
          </a:prstGeom>
          <a:noFill/>
          <a:ln cap="flat" cmpd="sng" w="9525">
            <a:solidFill>
              <a:srgbClr val="000000"/>
            </a:solidFill>
            <a:prstDash val="solid"/>
            <a:round/>
            <a:headEnd len="med" w="med" type="none"/>
            <a:tailEnd len="med" w="med" type="none"/>
          </a:ln>
        </p:spPr>
      </p:cxnSp>
      <p:cxnSp>
        <p:nvCxnSpPr>
          <p:cNvPr id="305" name="Google Shape;305;p20"/>
          <p:cNvCxnSpPr/>
          <p:nvPr/>
        </p:nvCxnSpPr>
        <p:spPr>
          <a:xfrm>
            <a:off x="1809750" y="2614613"/>
            <a:ext cx="48816" cy="0"/>
          </a:xfrm>
          <a:prstGeom prst="straightConnector1">
            <a:avLst/>
          </a:prstGeom>
          <a:noFill/>
          <a:ln cap="flat" cmpd="sng" w="9525">
            <a:solidFill>
              <a:srgbClr val="000000"/>
            </a:solidFill>
            <a:prstDash val="solid"/>
            <a:round/>
            <a:headEnd len="med" w="med" type="none"/>
            <a:tailEnd len="med" w="med" type="none"/>
          </a:ln>
        </p:spPr>
      </p:cxnSp>
      <p:cxnSp>
        <p:nvCxnSpPr>
          <p:cNvPr id="306" name="Google Shape;306;p20"/>
          <p:cNvCxnSpPr/>
          <p:nvPr/>
        </p:nvCxnSpPr>
        <p:spPr>
          <a:xfrm>
            <a:off x="1809750" y="2290763"/>
            <a:ext cx="48816" cy="0"/>
          </a:xfrm>
          <a:prstGeom prst="straightConnector1">
            <a:avLst/>
          </a:prstGeom>
          <a:noFill/>
          <a:ln cap="flat" cmpd="sng" w="9525">
            <a:solidFill>
              <a:srgbClr val="000000"/>
            </a:solidFill>
            <a:prstDash val="solid"/>
            <a:round/>
            <a:headEnd len="med" w="med" type="none"/>
            <a:tailEnd len="med" w="med" type="none"/>
          </a:ln>
        </p:spPr>
      </p:cxnSp>
      <p:cxnSp>
        <p:nvCxnSpPr>
          <p:cNvPr id="307" name="Google Shape;307;p20"/>
          <p:cNvCxnSpPr/>
          <p:nvPr/>
        </p:nvCxnSpPr>
        <p:spPr>
          <a:xfrm>
            <a:off x="1858566" y="5489972"/>
            <a:ext cx="5000625" cy="0"/>
          </a:xfrm>
          <a:prstGeom prst="straightConnector1">
            <a:avLst/>
          </a:prstGeom>
          <a:noFill/>
          <a:ln cap="flat" cmpd="sng" w="9525">
            <a:solidFill>
              <a:srgbClr val="000000"/>
            </a:solidFill>
            <a:prstDash val="solid"/>
            <a:round/>
            <a:headEnd len="med" w="med" type="none"/>
            <a:tailEnd len="med" w="med" type="none"/>
          </a:ln>
        </p:spPr>
      </p:cxnSp>
      <p:cxnSp>
        <p:nvCxnSpPr>
          <p:cNvPr id="308" name="Google Shape;308;p20"/>
          <p:cNvCxnSpPr/>
          <p:nvPr/>
        </p:nvCxnSpPr>
        <p:spPr>
          <a:xfrm rot="10800000">
            <a:off x="1858566" y="5489972"/>
            <a:ext cx="0" cy="47625"/>
          </a:xfrm>
          <a:prstGeom prst="straightConnector1">
            <a:avLst/>
          </a:prstGeom>
          <a:noFill/>
          <a:ln cap="flat" cmpd="sng" w="9525">
            <a:solidFill>
              <a:srgbClr val="000000"/>
            </a:solidFill>
            <a:prstDash val="solid"/>
            <a:round/>
            <a:headEnd len="med" w="med" type="none"/>
            <a:tailEnd len="med" w="med" type="none"/>
          </a:ln>
        </p:spPr>
      </p:cxnSp>
      <p:cxnSp>
        <p:nvCxnSpPr>
          <p:cNvPr id="309" name="Google Shape;309;p20"/>
          <p:cNvCxnSpPr/>
          <p:nvPr/>
        </p:nvCxnSpPr>
        <p:spPr>
          <a:xfrm rot="10800000">
            <a:off x="3109913" y="5489972"/>
            <a:ext cx="0" cy="47625"/>
          </a:xfrm>
          <a:prstGeom prst="straightConnector1">
            <a:avLst/>
          </a:prstGeom>
          <a:noFill/>
          <a:ln cap="flat" cmpd="sng" w="9525">
            <a:solidFill>
              <a:srgbClr val="000000"/>
            </a:solidFill>
            <a:prstDash val="solid"/>
            <a:round/>
            <a:headEnd len="med" w="med" type="none"/>
            <a:tailEnd len="med" w="med" type="none"/>
          </a:ln>
        </p:spPr>
      </p:cxnSp>
      <p:cxnSp>
        <p:nvCxnSpPr>
          <p:cNvPr id="310" name="Google Shape;310;p20"/>
          <p:cNvCxnSpPr/>
          <p:nvPr/>
        </p:nvCxnSpPr>
        <p:spPr>
          <a:xfrm rot="10800000">
            <a:off x="4362450" y="5489972"/>
            <a:ext cx="0" cy="47625"/>
          </a:xfrm>
          <a:prstGeom prst="straightConnector1">
            <a:avLst/>
          </a:prstGeom>
          <a:noFill/>
          <a:ln cap="flat" cmpd="sng" w="9525">
            <a:solidFill>
              <a:srgbClr val="000000"/>
            </a:solidFill>
            <a:prstDash val="solid"/>
            <a:round/>
            <a:headEnd len="med" w="med" type="none"/>
            <a:tailEnd len="med" w="med" type="none"/>
          </a:ln>
        </p:spPr>
      </p:cxnSp>
      <p:cxnSp>
        <p:nvCxnSpPr>
          <p:cNvPr id="311" name="Google Shape;311;p20"/>
          <p:cNvCxnSpPr/>
          <p:nvPr/>
        </p:nvCxnSpPr>
        <p:spPr>
          <a:xfrm rot="10800000">
            <a:off x="5606654" y="5489972"/>
            <a:ext cx="0" cy="47625"/>
          </a:xfrm>
          <a:prstGeom prst="straightConnector1">
            <a:avLst/>
          </a:prstGeom>
          <a:noFill/>
          <a:ln cap="flat" cmpd="sng" w="9525">
            <a:solidFill>
              <a:srgbClr val="000000"/>
            </a:solidFill>
            <a:prstDash val="solid"/>
            <a:round/>
            <a:headEnd len="med" w="med" type="none"/>
            <a:tailEnd len="med" w="med" type="none"/>
          </a:ln>
        </p:spPr>
      </p:cxnSp>
      <p:cxnSp>
        <p:nvCxnSpPr>
          <p:cNvPr id="312" name="Google Shape;312;p20"/>
          <p:cNvCxnSpPr/>
          <p:nvPr/>
        </p:nvCxnSpPr>
        <p:spPr>
          <a:xfrm rot="10800000">
            <a:off x="6859191" y="5489972"/>
            <a:ext cx="0" cy="47625"/>
          </a:xfrm>
          <a:prstGeom prst="straightConnector1">
            <a:avLst/>
          </a:prstGeom>
          <a:noFill/>
          <a:ln cap="flat" cmpd="sng" w="9525">
            <a:solidFill>
              <a:srgbClr val="000000"/>
            </a:solidFill>
            <a:prstDash val="solid"/>
            <a:round/>
            <a:headEnd len="med" w="med" type="none"/>
            <a:tailEnd len="med" w="med" type="none"/>
          </a:ln>
        </p:spPr>
      </p:cxnSp>
      <p:sp>
        <p:nvSpPr>
          <p:cNvPr id="313" name="Google Shape;313;p20"/>
          <p:cNvSpPr/>
          <p:nvPr/>
        </p:nvSpPr>
        <p:spPr>
          <a:xfrm>
            <a:off x="2484836" y="4348164"/>
            <a:ext cx="144065" cy="27385"/>
          </a:xfrm>
          <a:custGeom>
            <a:rect b="b" l="l" r="r" t="t"/>
            <a:pathLst>
              <a:path extrusionOk="0" h="23" w="121">
                <a:moveTo>
                  <a:pt x="0" y="0"/>
                </a:moveTo>
                <a:lnTo>
                  <a:pt x="121" y="6"/>
                </a:lnTo>
                <a:lnTo>
                  <a:pt x="121" y="23"/>
                </a:lnTo>
                <a:lnTo>
                  <a:pt x="0" y="17"/>
                </a:lnTo>
                <a:lnTo>
                  <a:pt x="0" y="0"/>
                </a:lnTo>
                <a:close/>
              </a:path>
            </a:pathLst>
          </a:custGeom>
          <a:solidFill>
            <a:srgbClr val="0000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314" name="Google Shape;314;p20"/>
          <p:cNvSpPr/>
          <p:nvPr/>
        </p:nvSpPr>
        <p:spPr>
          <a:xfrm>
            <a:off x="2711055" y="4361260"/>
            <a:ext cx="145256" cy="28575"/>
          </a:xfrm>
          <a:custGeom>
            <a:rect b="b" l="l" r="r" t="t"/>
            <a:pathLst>
              <a:path extrusionOk="0" h="24" w="122">
                <a:moveTo>
                  <a:pt x="0" y="0"/>
                </a:moveTo>
                <a:lnTo>
                  <a:pt x="122" y="6"/>
                </a:lnTo>
                <a:lnTo>
                  <a:pt x="122" y="24"/>
                </a:lnTo>
                <a:lnTo>
                  <a:pt x="0" y="18"/>
                </a:lnTo>
                <a:lnTo>
                  <a:pt x="0" y="0"/>
                </a:lnTo>
                <a:close/>
              </a:path>
            </a:pathLst>
          </a:custGeom>
          <a:solidFill>
            <a:srgbClr val="0000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315" name="Google Shape;315;p20"/>
          <p:cNvSpPr/>
          <p:nvPr/>
        </p:nvSpPr>
        <p:spPr>
          <a:xfrm>
            <a:off x="2938463" y="4375547"/>
            <a:ext cx="144066" cy="27384"/>
          </a:xfrm>
          <a:custGeom>
            <a:rect b="b" l="l" r="r" t="t"/>
            <a:pathLst>
              <a:path extrusionOk="0" h="23" w="121">
                <a:moveTo>
                  <a:pt x="0" y="0"/>
                </a:moveTo>
                <a:lnTo>
                  <a:pt x="121" y="6"/>
                </a:lnTo>
                <a:lnTo>
                  <a:pt x="121" y="23"/>
                </a:lnTo>
                <a:lnTo>
                  <a:pt x="0" y="17"/>
                </a:lnTo>
                <a:lnTo>
                  <a:pt x="0" y="0"/>
                </a:lnTo>
                <a:close/>
              </a:path>
            </a:pathLst>
          </a:custGeom>
          <a:solidFill>
            <a:srgbClr val="0000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316" name="Google Shape;316;p20"/>
          <p:cNvSpPr/>
          <p:nvPr/>
        </p:nvSpPr>
        <p:spPr>
          <a:xfrm>
            <a:off x="3165874" y="4389835"/>
            <a:ext cx="144065" cy="27384"/>
          </a:xfrm>
          <a:custGeom>
            <a:rect b="b" l="l" r="r" t="t"/>
            <a:pathLst>
              <a:path extrusionOk="0" h="23" w="121">
                <a:moveTo>
                  <a:pt x="0" y="0"/>
                </a:moveTo>
                <a:lnTo>
                  <a:pt x="121" y="5"/>
                </a:lnTo>
                <a:lnTo>
                  <a:pt x="121" y="23"/>
                </a:lnTo>
                <a:lnTo>
                  <a:pt x="0" y="17"/>
                </a:lnTo>
                <a:lnTo>
                  <a:pt x="0" y="0"/>
                </a:lnTo>
                <a:close/>
              </a:path>
            </a:pathLst>
          </a:custGeom>
          <a:solidFill>
            <a:srgbClr val="0000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317" name="Google Shape;317;p20"/>
          <p:cNvSpPr/>
          <p:nvPr/>
        </p:nvSpPr>
        <p:spPr>
          <a:xfrm>
            <a:off x="3392092" y="4402932"/>
            <a:ext cx="145256" cy="27385"/>
          </a:xfrm>
          <a:custGeom>
            <a:rect b="b" l="l" r="r" t="t"/>
            <a:pathLst>
              <a:path extrusionOk="0" h="23" w="122">
                <a:moveTo>
                  <a:pt x="0" y="0"/>
                </a:moveTo>
                <a:lnTo>
                  <a:pt x="122" y="6"/>
                </a:lnTo>
                <a:lnTo>
                  <a:pt x="122" y="23"/>
                </a:lnTo>
                <a:lnTo>
                  <a:pt x="0" y="17"/>
                </a:lnTo>
                <a:lnTo>
                  <a:pt x="0" y="0"/>
                </a:lnTo>
                <a:close/>
              </a:path>
            </a:pathLst>
          </a:custGeom>
          <a:solidFill>
            <a:srgbClr val="0000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318" name="Google Shape;318;p20"/>
          <p:cNvSpPr/>
          <p:nvPr/>
        </p:nvSpPr>
        <p:spPr>
          <a:xfrm>
            <a:off x="3619501" y="4417220"/>
            <a:ext cx="116681" cy="27385"/>
          </a:xfrm>
          <a:custGeom>
            <a:rect b="b" l="l" r="r" t="t"/>
            <a:pathLst>
              <a:path extrusionOk="0" h="23" w="98">
                <a:moveTo>
                  <a:pt x="0" y="0"/>
                </a:moveTo>
                <a:lnTo>
                  <a:pt x="98" y="5"/>
                </a:lnTo>
                <a:lnTo>
                  <a:pt x="98" y="23"/>
                </a:lnTo>
                <a:lnTo>
                  <a:pt x="0" y="17"/>
                </a:lnTo>
                <a:lnTo>
                  <a:pt x="0" y="0"/>
                </a:lnTo>
                <a:close/>
              </a:path>
            </a:pathLst>
          </a:custGeom>
          <a:solidFill>
            <a:srgbClr val="0000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319" name="Google Shape;319;p20"/>
          <p:cNvSpPr/>
          <p:nvPr/>
        </p:nvSpPr>
        <p:spPr>
          <a:xfrm>
            <a:off x="3736182" y="4423174"/>
            <a:ext cx="27385" cy="21431"/>
          </a:xfrm>
          <a:prstGeom prst="rect">
            <a:avLst/>
          </a:prstGeom>
          <a:solidFill>
            <a:srgbClr val="0000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320" name="Google Shape;320;p20"/>
          <p:cNvSpPr/>
          <p:nvPr/>
        </p:nvSpPr>
        <p:spPr>
          <a:xfrm>
            <a:off x="3845720" y="4430317"/>
            <a:ext cx="145256" cy="21431"/>
          </a:xfrm>
          <a:prstGeom prst="rect">
            <a:avLst/>
          </a:prstGeom>
          <a:solidFill>
            <a:srgbClr val="0000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321" name="Google Shape;321;p20"/>
          <p:cNvSpPr/>
          <p:nvPr/>
        </p:nvSpPr>
        <p:spPr>
          <a:xfrm>
            <a:off x="4073130" y="4437461"/>
            <a:ext cx="144065" cy="20240"/>
          </a:xfrm>
          <a:prstGeom prst="rect">
            <a:avLst/>
          </a:prstGeom>
          <a:solidFill>
            <a:srgbClr val="0000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322" name="Google Shape;322;p20"/>
          <p:cNvSpPr/>
          <p:nvPr/>
        </p:nvSpPr>
        <p:spPr>
          <a:xfrm>
            <a:off x="4300538" y="4444605"/>
            <a:ext cx="144066" cy="20240"/>
          </a:xfrm>
          <a:prstGeom prst="rect">
            <a:avLst/>
          </a:prstGeom>
          <a:solidFill>
            <a:srgbClr val="0000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323" name="Google Shape;323;p20"/>
          <p:cNvSpPr/>
          <p:nvPr/>
        </p:nvSpPr>
        <p:spPr>
          <a:xfrm>
            <a:off x="4526758" y="4451747"/>
            <a:ext cx="145256" cy="27384"/>
          </a:xfrm>
          <a:custGeom>
            <a:rect b="b" l="l" r="r" t="t"/>
            <a:pathLst>
              <a:path extrusionOk="0" h="23" w="122">
                <a:moveTo>
                  <a:pt x="0" y="0"/>
                </a:moveTo>
                <a:lnTo>
                  <a:pt x="122" y="5"/>
                </a:lnTo>
                <a:lnTo>
                  <a:pt x="122" y="23"/>
                </a:lnTo>
                <a:lnTo>
                  <a:pt x="0" y="17"/>
                </a:lnTo>
                <a:lnTo>
                  <a:pt x="0" y="0"/>
                </a:lnTo>
                <a:close/>
              </a:path>
            </a:pathLst>
          </a:custGeom>
          <a:solidFill>
            <a:srgbClr val="0000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324" name="Google Shape;324;p20"/>
          <p:cNvSpPr/>
          <p:nvPr/>
        </p:nvSpPr>
        <p:spPr>
          <a:xfrm>
            <a:off x="4754167" y="4457701"/>
            <a:ext cx="144065" cy="27385"/>
          </a:xfrm>
          <a:custGeom>
            <a:rect b="b" l="l" r="r" t="t"/>
            <a:pathLst>
              <a:path extrusionOk="0" h="23" w="121">
                <a:moveTo>
                  <a:pt x="0" y="0"/>
                </a:moveTo>
                <a:lnTo>
                  <a:pt x="121" y="6"/>
                </a:lnTo>
                <a:lnTo>
                  <a:pt x="121" y="23"/>
                </a:lnTo>
                <a:lnTo>
                  <a:pt x="0" y="18"/>
                </a:lnTo>
                <a:lnTo>
                  <a:pt x="0" y="0"/>
                </a:lnTo>
                <a:close/>
              </a:path>
            </a:pathLst>
          </a:custGeom>
          <a:solidFill>
            <a:srgbClr val="0000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325" name="Google Shape;325;p20"/>
          <p:cNvSpPr/>
          <p:nvPr/>
        </p:nvSpPr>
        <p:spPr>
          <a:xfrm>
            <a:off x="4981575" y="4464845"/>
            <a:ext cx="144066" cy="27385"/>
          </a:xfrm>
          <a:custGeom>
            <a:rect b="b" l="l" r="r" t="t"/>
            <a:pathLst>
              <a:path extrusionOk="0" h="23" w="121">
                <a:moveTo>
                  <a:pt x="0" y="0"/>
                </a:moveTo>
                <a:lnTo>
                  <a:pt x="121" y="6"/>
                </a:lnTo>
                <a:lnTo>
                  <a:pt x="121" y="23"/>
                </a:lnTo>
                <a:lnTo>
                  <a:pt x="0" y="17"/>
                </a:lnTo>
                <a:lnTo>
                  <a:pt x="0" y="0"/>
                </a:lnTo>
                <a:close/>
              </a:path>
            </a:pathLst>
          </a:custGeom>
          <a:solidFill>
            <a:srgbClr val="0000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326" name="Google Shape;326;p20"/>
          <p:cNvSpPr/>
          <p:nvPr/>
        </p:nvSpPr>
        <p:spPr>
          <a:xfrm>
            <a:off x="5207795" y="4471989"/>
            <a:ext cx="145256" cy="27385"/>
          </a:xfrm>
          <a:custGeom>
            <a:rect b="b" l="l" r="r" t="t"/>
            <a:pathLst>
              <a:path extrusionOk="0" h="23" w="122">
                <a:moveTo>
                  <a:pt x="0" y="0"/>
                </a:moveTo>
                <a:lnTo>
                  <a:pt x="122" y="6"/>
                </a:lnTo>
                <a:lnTo>
                  <a:pt x="122" y="23"/>
                </a:lnTo>
                <a:lnTo>
                  <a:pt x="0" y="17"/>
                </a:lnTo>
                <a:lnTo>
                  <a:pt x="0" y="0"/>
                </a:lnTo>
                <a:close/>
              </a:path>
            </a:pathLst>
          </a:custGeom>
          <a:solidFill>
            <a:srgbClr val="0000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327" name="Google Shape;327;p20"/>
          <p:cNvSpPr/>
          <p:nvPr/>
        </p:nvSpPr>
        <p:spPr>
          <a:xfrm>
            <a:off x="5435205" y="4485085"/>
            <a:ext cx="144065" cy="28575"/>
          </a:xfrm>
          <a:custGeom>
            <a:rect b="b" l="l" r="r" t="t"/>
            <a:pathLst>
              <a:path extrusionOk="0" h="24" w="121">
                <a:moveTo>
                  <a:pt x="0" y="0"/>
                </a:moveTo>
                <a:lnTo>
                  <a:pt x="121" y="6"/>
                </a:lnTo>
                <a:lnTo>
                  <a:pt x="121" y="24"/>
                </a:lnTo>
                <a:lnTo>
                  <a:pt x="0" y="18"/>
                </a:lnTo>
                <a:lnTo>
                  <a:pt x="0" y="0"/>
                </a:lnTo>
                <a:close/>
              </a:path>
            </a:pathLst>
          </a:custGeom>
          <a:solidFill>
            <a:srgbClr val="0000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328" name="Google Shape;328;p20"/>
          <p:cNvSpPr/>
          <p:nvPr/>
        </p:nvSpPr>
        <p:spPr>
          <a:xfrm>
            <a:off x="5662613" y="4492229"/>
            <a:ext cx="144066" cy="27384"/>
          </a:xfrm>
          <a:custGeom>
            <a:rect b="b" l="l" r="r" t="t"/>
            <a:pathLst>
              <a:path extrusionOk="0" h="23" w="121">
                <a:moveTo>
                  <a:pt x="0" y="0"/>
                </a:moveTo>
                <a:lnTo>
                  <a:pt x="121" y="6"/>
                </a:lnTo>
                <a:lnTo>
                  <a:pt x="121" y="23"/>
                </a:lnTo>
                <a:lnTo>
                  <a:pt x="0" y="18"/>
                </a:lnTo>
                <a:lnTo>
                  <a:pt x="0" y="0"/>
                </a:lnTo>
                <a:close/>
              </a:path>
            </a:pathLst>
          </a:custGeom>
          <a:solidFill>
            <a:srgbClr val="0000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329" name="Google Shape;329;p20"/>
          <p:cNvSpPr/>
          <p:nvPr/>
        </p:nvSpPr>
        <p:spPr>
          <a:xfrm>
            <a:off x="5888833" y="4506516"/>
            <a:ext cx="145256" cy="27384"/>
          </a:xfrm>
          <a:custGeom>
            <a:rect b="b" l="l" r="r" t="t"/>
            <a:pathLst>
              <a:path extrusionOk="0" h="23" w="122">
                <a:moveTo>
                  <a:pt x="0" y="0"/>
                </a:moveTo>
                <a:lnTo>
                  <a:pt x="122" y="6"/>
                </a:lnTo>
                <a:lnTo>
                  <a:pt x="122" y="23"/>
                </a:lnTo>
                <a:lnTo>
                  <a:pt x="0" y="17"/>
                </a:lnTo>
                <a:lnTo>
                  <a:pt x="0" y="0"/>
                </a:lnTo>
                <a:close/>
              </a:path>
            </a:pathLst>
          </a:custGeom>
          <a:solidFill>
            <a:srgbClr val="0000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330" name="Google Shape;330;p20"/>
          <p:cNvSpPr/>
          <p:nvPr/>
        </p:nvSpPr>
        <p:spPr>
          <a:xfrm>
            <a:off x="6116242" y="4513660"/>
            <a:ext cx="116681" cy="27384"/>
          </a:xfrm>
          <a:custGeom>
            <a:rect b="b" l="l" r="r" t="t"/>
            <a:pathLst>
              <a:path extrusionOk="0" h="23" w="98">
                <a:moveTo>
                  <a:pt x="0" y="0"/>
                </a:moveTo>
                <a:lnTo>
                  <a:pt x="98" y="5"/>
                </a:lnTo>
                <a:lnTo>
                  <a:pt x="98" y="23"/>
                </a:lnTo>
                <a:lnTo>
                  <a:pt x="0" y="17"/>
                </a:lnTo>
                <a:lnTo>
                  <a:pt x="0" y="0"/>
                </a:lnTo>
                <a:close/>
              </a:path>
            </a:pathLst>
          </a:custGeom>
          <a:solidFill>
            <a:srgbClr val="0000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331" name="Google Shape;331;p20"/>
          <p:cNvSpPr/>
          <p:nvPr/>
        </p:nvSpPr>
        <p:spPr>
          <a:xfrm>
            <a:off x="2484836" y="3515917"/>
            <a:ext cx="144065" cy="34528"/>
          </a:xfrm>
          <a:custGeom>
            <a:rect b="b" l="l" r="r" t="t"/>
            <a:pathLst>
              <a:path extrusionOk="0" h="29" w="121">
                <a:moveTo>
                  <a:pt x="0" y="0"/>
                </a:moveTo>
                <a:lnTo>
                  <a:pt x="121" y="11"/>
                </a:lnTo>
                <a:lnTo>
                  <a:pt x="121" y="29"/>
                </a:lnTo>
                <a:lnTo>
                  <a:pt x="0" y="17"/>
                </a:lnTo>
                <a:lnTo>
                  <a:pt x="0" y="0"/>
                </a:lnTo>
                <a:close/>
              </a:path>
            </a:pathLst>
          </a:custGeom>
          <a:solidFill>
            <a:srgbClr val="00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332" name="Google Shape;332;p20"/>
          <p:cNvSpPr/>
          <p:nvPr/>
        </p:nvSpPr>
        <p:spPr>
          <a:xfrm>
            <a:off x="2711055" y="3536157"/>
            <a:ext cx="145256" cy="27385"/>
          </a:xfrm>
          <a:custGeom>
            <a:rect b="b" l="l" r="r" t="t"/>
            <a:pathLst>
              <a:path extrusionOk="0" h="23" w="122">
                <a:moveTo>
                  <a:pt x="0" y="0"/>
                </a:moveTo>
                <a:lnTo>
                  <a:pt x="122" y="6"/>
                </a:lnTo>
                <a:lnTo>
                  <a:pt x="122" y="23"/>
                </a:lnTo>
                <a:lnTo>
                  <a:pt x="0" y="17"/>
                </a:lnTo>
                <a:lnTo>
                  <a:pt x="0" y="0"/>
                </a:lnTo>
                <a:close/>
              </a:path>
            </a:pathLst>
          </a:custGeom>
          <a:solidFill>
            <a:srgbClr val="00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333" name="Google Shape;333;p20"/>
          <p:cNvSpPr/>
          <p:nvPr/>
        </p:nvSpPr>
        <p:spPr>
          <a:xfrm>
            <a:off x="2938463" y="3550444"/>
            <a:ext cx="144066" cy="34529"/>
          </a:xfrm>
          <a:custGeom>
            <a:rect b="b" l="l" r="r" t="t"/>
            <a:pathLst>
              <a:path extrusionOk="0" h="29" w="121">
                <a:moveTo>
                  <a:pt x="0" y="0"/>
                </a:moveTo>
                <a:lnTo>
                  <a:pt x="121" y="11"/>
                </a:lnTo>
                <a:lnTo>
                  <a:pt x="121" y="29"/>
                </a:lnTo>
                <a:lnTo>
                  <a:pt x="0" y="17"/>
                </a:lnTo>
                <a:lnTo>
                  <a:pt x="0" y="0"/>
                </a:lnTo>
                <a:close/>
              </a:path>
            </a:pathLst>
          </a:custGeom>
          <a:solidFill>
            <a:srgbClr val="00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334" name="Google Shape;334;p20"/>
          <p:cNvSpPr/>
          <p:nvPr/>
        </p:nvSpPr>
        <p:spPr>
          <a:xfrm>
            <a:off x="3165874" y="3570685"/>
            <a:ext cx="144065" cy="27384"/>
          </a:xfrm>
          <a:custGeom>
            <a:rect b="b" l="l" r="r" t="t"/>
            <a:pathLst>
              <a:path extrusionOk="0" h="23" w="121">
                <a:moveTo>
                  <a:pt x="0" y="0"/>
                </a:moveTo>
                <a:lnTo>
                  <a:pt x="121" y="6"/>
                </a:lnTo>
                <a:lnTo>
                  <a:pt x="121" y="23"/>
                </a:lnTo>
                <a:lnTo>
                  <a:pt x="0" y="17"/>
                </a:lnTo>
                <a:lnTo>
                  <a:pt x="0" y="0"/>
                </a:lnTo>
                <a:close/>
              </a:path>
            </a:pathLst>
          </a:custGeom>
          <a:solidFill>
            <a:srgbClr val="00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335" name="Google Shape;335;p20"/>
          <p:cNvSpPr/>
          <p:nvPr/>
        </p:nvSpPr>
        <p:spPr>
          <a:xfrm>
            <a:off x="3392092" y="3584972"/>
            <a:ext cx="145256" cy="33338"/>
          </a:xfrm>
          <a:custGeom>
            <a:rect b="b" l="l" r="r" t="t"/>
            <a:pathLst>
              <a:path extrusionOk="0" h="28" w="122">
                <a:moveTo>
                  <a:pt x="0" y="0"/>
                </a:moveTo>
                <a:lnTo>
                  <a:pt x="122" y="11"/>
                </a:lnTo>
                <a:lnTo>
                  <a:pt x="122" y="28"/>
                </a:lnTo>
                <a:lnTo>
                  <a:pt x="0" y="17"/>
                </a:lnTo>
                <a:lnTo>
                  <a:pt x="0" y="0"/>
                </a:lnTo>
                <a:close/>
              </a:path>
            </a:pathLst>
          </a:custGeom>
          <a:solidFill>
            <a:srgbClr val="00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336" name="Google Shape;336;p20"/>
          <p:cNvSpPr/>
          <p:nvPr/>
        </p:nvSpPr>
        <p:spPr>
          <a:xfrm>
            <a:off x="3619501" y="3605214"/>
            <a:ext cx="116681" cy="27385"/>
          </a:xfrm>
          <a:custGeom>
            <a:rect b="b" l="l" r="r" t="t"/>
            <a:pathLst>
              <a:path extrusionOk="0" h="23" w="98">
                <a:moveTo>
                  <a:pt x="0" y="0"/>
                </a:moveTo>
                <a:lnTo>
                  <a:pt x="98" y="6"/>
                </a:lnTo>
                <a:lnTo>
                  <a:pt x="98" y="23"/>
                </a:lnTo>
                <a:lnTo>
                  <a:pt x="0" y="17"/>
                </a:lnTo>
                <a:lnTo>
                  <a:pt x="0" y="0"/>
                </a:lnTo>
                <a:close/>
              </a:path>
            </a:pathLst>
          </a:custGeom>
          <a:solidFill>
            <a:srgbClr val="00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337" name="Google Shape;337;p20"/>
          <p:cNvSpPr/>
          <p:nvPr/>
        </p:nvSpPr>
        <p:spPr>
          <a:xfrm>
            <a:off x="3736182" y="3612356"/>
            <a:ext cx="27385" cy="20241"/>
          </a:xfrm>
          <a:prstGeom prst="rect">
            <a:avLst/>
          </a:prstGeom>
          <a:solidFill>
            <a:srgbClr val="00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338" name="Google Shape;338;p20"/>
          <p:cNvSpPr/>
          <p:nvPr/>
        </p:nvSpPr>
        <p:spPr>
          <a:xfrm>
            <a:off x="3845720" y="3598070"/>
            <a:ext cx="145256" cy="27385"/>
          </a:xfrm>
          <a:custGeom>
            <a:rect b="b" l="l" r="r" t="t"/>
            <a:pathLst>
              <a:path extrusionOk="0" h="23" w="122">
                <a:moveTo>
                  <a:pt x="0" y="6"/>
                </a:moveTo>
                <a:lnTo>
                  <a:pt x="122" y="0"/>
                </a:lnTo>
                <a:lnTo>
                  <a:pt x="122" y="17"/>
                </a:lnTo>
                <a:lnTo>
                  <a:pt x="0" y="23"/>
                </a:lnTo>
                <a:lnTo>
                  <a:pt x="0" y="6"/>
                </a:lnTo>
                <a:close/>
              </a:path>
            </a:pathLst>
          </a:custGeom>
          <a:solidFill>
            <a:srgbClr val="00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339" name="Google Shape;339;p20"/>
          <p:cNvSpPr/>
          <p:nvPr/>
        </p:nvSpPr>
        <p:spPr>
          <a:xfrm>
            <a:off x="4073130" y="3590926"/>
            <a:ext cx="144065" cy="27385"/>
          </a:xfrm>
          <a:custGeom>
            <a:rect b="b" l="l" r="r" t="t"/>
            <a:pathLst>
              <a:path extrusionOk="0" h="23" w="121">
                <a:moveTo>
                  <a:pt x="0" y="6"/>
                </a:moveTo>
                <a:lnTo>
                  <a:pt x="121" y="0"/>
                </a:lnTo>
                <a:lnTo>
                  <a:pt x="121" y="18"/>
                </a:lnTo>
                <a:lnTo>
                  <a:pt x="0" y="23"/>
                </a:lnTo>
                <a:lnTo>
                  <a:pt x="0" y="6"/>
                </a:lnTo>
                <a:close/>
              </a:path>
            </a:pathLst>
          </a:custGeom>
          <a:solidFill>
            <a:srgbClr val="00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340" name="Google Shape;340;p20"/>
          <p:cNvSpPr/>
          <p:nvPr/>
        </p:nvSpPr>
        <p:spPr>
          <a:xfrm>
            <a:off x="4300538" y="3577829"/>
            <a:ext cx="144066" cy="27384"/>
          </a:xfrm>
          <a:custGeom>
            <a:rect b="b" l="l" r="r" t="t"/>
            <a:pathLst>
              <a:path extrusionOk="0" h="23" w="121">
                <a:moveTo>
                  <a:pt x="0" y="6"/>
                </a:moveTo>
                <a:lnTo>
                  <a:pt x="121" y="0"/>
                </a:lnTo>
                <a:lnTo>
                  <a:pt x="121" y="17"/>
                </a:lnTo>
                <a:lnTo>
                  <a:pt x="0" y="23"/>
                </a:lnTo>
                <a:lnTo>
                  <a:pt x="0" y="6"/>
                </a:lnTo>
                <a:close/>
              </a:path>
            </a:pathLst>
          </a:custGeom>
          <a:solidFill>
            <a:srgbClr val="00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341" name="Google Shape;341;p20"/>
          <p:cNvSpPr/>
          <p:nvPr/>
        </p:nvSpPr>
        <p:spPr>
          <a:xfrm>
            <a:off x="4526758" y="3563541"/>
            <a:ext cx="145256" cy="27384"/>
          </a:xfrm>
          <a:custGeom>
            <a:rect b="b" l="l" r="r" t="t"/>
            <a:pathLst>
              <a:path extrusionOk="0" h="23" w="122">
                <a:moveTo>
                  <a:pt x="0" y="6"/>
                </a:moveTo>
                <a:lnTo>
                  <a:pt x="122" y="0"/>
                </a:lnTo>
                <a:lnTo>
                  <a:pt x="122" y="18"/>
                </a:lnTo>
                <a:lnTo>
                  <a:pt x="0" y="23"/>
                </a:lnTo>
                <a:lnTo>
                  <a:pt x="0" y="6"/>
                </a:lnTo>
                <a:close/>
              </a:path>
            </a:pathLst>
          </a:custGeom>
          <a:solidFill>
            <a:srgbClr val="00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342" name="Google Shape;342;p20"/>
          <p:cNvSpPr/>
          <p:nvPr/>
        </p:nvSpPr>
        <p:spPr>
          <a:xfrm>
            <a:off x="4754167" y="3556397"/>
            <a:ext cx="144065" cy="28575"/>
          </a:xfrm>
          <a:custGeom>
            <a:rect b="b" l="l" r="r" t="t"/>
            <a:pathLst>
              <a:path extrusionOk="0" h="24" w="121">
                <a:moveTo>
                  <a:pt x="0" y="6"/>
                </a:moveTo>
                <a:lnTo>
                  <a:pt x="121" y="0"/>
                </a:lnTo>
                <a:lnTo>
                  <a:pt x="121" y="18"/>
                </a:lnTo>
                <a:lnTo>
                  <a:pt x="0" y="24"/>
                </a:lnTo>
                <a:lnTo>
                  <a:pt x="0" y="6"/>
                </a:lnTo>
                <a:close/>
              </a:path>
            </a:pathLst>
          </a:custGeom>
          <a:solidFill>
            <a:srgbClr val="00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343" name="Google Shape;343;p20"/>
          <p:cNvSpPr/>
          <p:nvPr/>
        </p:nvSpPr>
        <p:spPr>
          <a:xfrm>
            <a:off x="4981575" y="3536156"/>
            <a:ext cx="144066" cy="34529"/>
          </a:xfrm>
          <a:custGeom>
            <a:rect b="b" l="l" r="r" t="t"/>
            <a:pathLst>
              <a:path extrusionOk="0" h="29" w="121">
                <a:moveTo>
                  <a:pt x="0" y="12"/>
                </a:moveTo>
                <a:lnTo>
                  <a:pt x="121" y="0"/>
                </a:lnTo>
                <a:lnTo>
                  <a:pt x="121" y="17"/>
                </a:lnTo>
                <a:lnTo>
                  <a:pt x="0" y="29"/>
                </a:lnTo>
                <a:lnTo>
                  <a:pt x="0" y="12"/>
                </a:lnTo>
                <a:close/>
              </a:path>
            </a:pathLst>
          </a:custGeom>
          <a:solidFill>
            <a:srgbClr val="00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344" name="Google Shape;344;p20"/>
          <p:cNvSpPr/>
          <p:nvPr/>
        </p:nvSpPr>
        <p:spPr>
          <a:xfrm>
            <a:off x="5207795" y="3515917"/>
            <a:ext cx="145256" cy="34528"/>
          </a:xfrm>
          <a:custGeom>
            <a:rect b="b" l="l" r="r" t="t"/>
            <a:pathLst>
              <a:path extrusionOk="0" h="29" w="122">
                <a:moveTo>
                  <a:pt x="0" y="11"/>
                </a:moveTo>
                <a:lnTo>
                  <a:pt x="122" y="0"/>
                </a:lnTo>
                <a:lnTo>
                  <a:pt x="122" y="17"/>
                </a:lnTo>
                <a:lnTo>
                  <a:pt x="0" y="29"/>
                </a:lnTo>
                <a:lnTo>
                  <a:pt x="0" y="11"/>
                </a:lnTo>
                <a:close/>
              </a:path>
            </a:pathLst>
          </a:custGeom>
          <a:solidFill>
            <a:srgbClr val="00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345" name="Google Shape;345;p20"/>
          <p:cNvSpPr/>
          <p:nvPr/>
        </p:nvSpPr>
        <p:spPr>
          <a:xfrm>
            <a:off x="5435205" y="3488531"/>
            <a:ext cx="144065" cy="34529"/>
          </a:xfrm>
          <a:custGeom>
            <a:rect b="b" l="l" r="r" t="t"/>
            <a:pathLst>
              <a:path extrusionOk="0" h="29" w="121">
                <a:moveTo>
                  <a:pt x="0" y="11"/>
                </a:moveTo>
                <a:lnTo>
                  <a:pt x="121" y="0"/>
                </a:lnTo>
                <a:lnTo>
                  <a:pt x="121" y="17"/>
                </a:lnTo>
                <a:lnTo>
                  <a:pt x="0" y="29"/>
                </a:lnTo>
                <a:lnTo>
                  <a:pt x="0" y="11"/>
                </a:lnTo>
                <a:close/>
              </a:path>
            </a:pathLst>
          </a:custGeom>
          <a:solidFill>
            <a:srgbClr val="00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346" name="Google Shape;346;p20"/>
          <p:cNvSpPr/>
          <p:nvPr/>
        </p:nvSpPr>
        <p:spPr>
          <a:xfrm>
            <a:off x="5662613" y="3467100"/>
            <a:ext cx="144066" cy="34529"/>
          </a:xfrm>
          <a:custGeom>
            <a:rect b="b" l="l" r="r" t="t"/>
            <a:pathLst>
              <a:path extrusionOk="0" h="29" w="121">
                <a:moveTo>
                  <a:pt x="0" y="12"/>
                </a:moveTo>
                <a:lnTo>
                  <a:pt x="121" y="0"/>
                </a:lnTo>
                <a:lnTo>
                  <a:pt x="121" y="18"/>
                </a:lnTo>
                <a:lnTo>
                  <a:pt x="0" y="29"/>
                </a:lnTo>
                <a:lnTo>
                  <a:pt x="0" y="12"/>
                </a:lnTo>
                <a:close/>
              </a:path>
            </a:pathLst>
          </a:custGeom>
          <a:solidFill>
            <a:srgbClr val="00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347" name="Google Shape;347;p20"/>
          <p:cNvSpPr/>
          <p:nvPr/>
        </p:nvSpPr>
        <p:spPr>
          <a:xfrm>
            <a:off x="5888833" y="3446861"/>
            <a:ext cx="145256" cy="34528"/>
          </a:xfrm>
          <a:custGeom>
            <a:rect b="b" l="l" r="r" t="t"/>
            <a:pathLst>
              <a:path extrusionOk="0" h="29" w="122">
                <a:moveTo>
                  <a:pt x="0" y="12"/>
                </a:moveTo>
                <a:lnTo>
                  <a:pt x="122" y="0"/>
                </a:lnTo>
                <a:lnTo>
                  <a:pt x="122" y="17"/>
                </a:lnTo>
                <a:lnTo>
                  <a:pt x="0" y="29"/>
                </a:lnTo>
                <a:lnTo>
                  <a:pt x="0" y="12"/>
                </a:lnTo>
                <a:close/>
              </a:path>
            </a:pathLst>
          </a:custGeom>
          <a:solidFill>
            <a:srgbClr val="00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348" name="Google Shape;348;p20"/>
          <p:cNvSpPr/>
          <p:nvPr/>
        </p:nvSpPr>
        <p:spPr>
          <a:xfrm>
            <a:off x="6116242" y="3426619"/>
            <a:ext cx="116681" cy="34529"/>
          </a:xfrm>
          <a:custGeom>
            <a:rect b="b" l="l" r="r" t="t"/>
            <a:pathLst>
              <a:path extrusionOk="0" h="29" w="98">
                <a:moveTo>
                  <a:pt x="0" y="11"/>
                </a:moveTo>
                <a:lnTo>
                  <a:pt x="98" y="0"/>
                </a:lnTo>
                <a:lnTo>
                  <a:pt x="98" y="17"/>
                </a:lnTo>
                <a:lnTo>
                  <a:pt x="0" y="29"/>
                </a:lnTo>
                <a:lnTo>
                  <a:pt x="0" y="11"/>
                </a:lnTo>
                <a:close/>
              </a:path>
            </a:pathLst>
          </a:custGeom>
          <a:solidFill>
            <a:srgbClr val="00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349" name="Google Shape;349;p20"/>
          <p:cNvSpPr/>
          <p:nvPr/>
        </p:nvSpPr>
        <p:spPr>
          <a:xfrm>
            <a:off x="2443164" y="4320779"/>
            <a:ext cx="75010" cy="75009"/>
          </a:xfrm>
          <a:prstGeom prst="rect">
            <a:avLst/>
          </a:prstGeom>
          <a:solidFill>
            <a:srgbClr val="000080"/>
          </a:solidFill>
          <a:ln cap="flat" cmpd="sng" w="9525">
            <a:solidFill>
              <a:srgbClr val="00008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350" name="Google Shape;350;p20"/>
          <p:cNvSpPr/>
          <p:nvPr/>
        </p:nvSpPr>
        <p:spPr>
          <a:xfrm>
            <a:off x="3694510" y="4395788"/>
            <a:ext cx="76200" cy="76200"/>
          </a:xfrm>
          <a:prstGeom prst="rect">
            <a:avLst/>
          </a:prstGeom>
          <a:solidFill>
            <a:srgbClr val="000080"/>
          </a:solidFill>
          <a:ln cap="flat" cmpd="sng" w="9525">
            <a:solidFill>
              <a:srgbClr val="00008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351" name="Google Shape;351;p20"/>
          <p:cNvSpPr/>
          <p:nvPr/>
        </p:nvSpPr>
        <p:spPr>
          <a:xfrm>
            <a:off x="4939904" y="4437460"/>
            <a:ext cx="76200" cy="76200"/>
          </a:xfrm>
          <a:prstGeom prst="rect">
            <a:avLst/>
          </a:prstGeom>
          <a:solidFill>
            <a:srgbClr val="000080"/>
          </a:solidFill>
          <a:ln cap="flat" cmpd="sng" w="9525">
            <a:solidFill>
              <a:srgbClr val="00008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352" name="Google Shape;352;p20"/>
          <p:cNvSpPr/>
          <p:nvPr/>
        </p:nvSpPr>
        <p:spPr>
          <a:xfrm>
            <a:off x="6192441" y="4492229"/>
            <a:ext cx="75009" cy="76200"/>
          </a:xfrm>
          <a:prstGeom prst="rect">
            <a:avLst/>
          </a:prstGeom>
          <a:solidFill>
            <a:srgbClr val="000080"/>
          </a:solidFill>
          <a:ln cap="flat" cmpd="sng" w="9525">
            <a:solidFill>
              <a:srgbClr val="00008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353" name="Google Shape;353;p20"/>
          <p:cNvSpPr/>
          <p:nvPr/>
        </p:nvSpPr>
        <p:spPr>
          <a:xfrm>
            <a:off x="2443162" y="3488531"/>
            <a:ext cx="82154" cy="82154"/>
          </a:xfrm>
          <a:custGeom>
            <a:rect b="b" l="l" r="r" t="t"/>
            <a:pathLst>
              <a:path extrusionOk="0" h="69" w="69">
                <a:moveTo>
                  <a:pt x="35" y="0"/>
                </a:moveTo>
                <a:lnTo>
                  <a:pt x="69" y="69"/>
                </a:lnTo>
                <a:lnTo>
                  <a:pt x="0" y="69"/>
                </a:lnTo>
                <a:lnTo>
                  <a:pt x="35" y="0"/>
                </a:lnTo>
                <a:close/>
              </a:path>
            </a:pathLst>
          </a:custGeom>
          <a:solidFill>
            <a:srgbClr val="00FF00"/>
          </a:solidFill>
          <a:ln cap="flat" cmpd="sng" w="9525">
            <a:solidFill>
              <a:srgbClr val="00FF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354" name="Google Shape;354;p20"/>
          <p:cNvSpPr/>
          <p:nvPr/>
        </p:nvSpPr>
        <p:spPr>
          <a:xfrm>
            <a:off x="3694511" y="3584973"/>
            <a:ext cx="83344" cy="82153"/>
          </a:xfrm>
          <a:custGeom>
            <a:rect b="b" l="l" r="r" t="t"/>
            <a:pathLst>
              <a:path extrusionOk="0" h="69" w="70">
                <a:moveTo>
                  <a:pt x="35" y="0"/>
                </a:moveTo>
                <a:lnTo>
                  <a:pt x="70" y="69"/>
                </a:lnTo>
                <a:lnTo>
                  <a:pt x="0" y="69"/>
                </a:lnTo>
                <a:lnTo>
                  <a:pt x="35" y="0"/>
                </a:lnTo>
                <a:close/>
              </a:path>
            </a:pathLst>
          </a:custGeom>
          <a:solidFill>
            <a:srgbClr val="00FF00"/>
          </a:solidFill>
          <a:ln cap="flat" cmpd="sng" w="9525">
            <a:solidFill>
              <a:srgbClr val="00FF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355" name="Google Shape;355;p20"/>
          <p:cNvSpPr/>
          <p:nvPr/>
        </p:nvSpPr>
        <p:spPr>
          <a:xfrm>
            <a:off x="4939905" y="3523061"/>
            <a:ext cx="82153" cy="82153"/>
          </a:xfrm>
          <a:custGeom>
            <a:rect b="b" l="l" r="r" t="t"/>
            <a:pathLst>
              <a:path extrusionOk="0" h="69" w="69">
                <a:moveTo>
                  <a:pt x="35" y="0"/>
                </a:moveTo>
                <a:lnTo>
                  <a:pt x="69" y="69"/>
                </a:lnTo>
                <a:lnTo>
                  <a:pt x="0" y="69"/>
                </a:lnTo>
                <a:lnTo>
                  <a:pt x="35" y="0"/>
                </a:lnTo>
                <a:close/>
              </a:path>
            </a:pathLst>
          </a:custGeom>
          <a:solidFill>
            <a:srgbClr val="00FF00"/>
          </a:solidFill>
          <a:ln cap="flat" cmpd="sng" w="9525">
            <a:solidFill>
              <a:srgbClr val="00FF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356" name="Google Shape;356;p20"/>
          <p:cNvSpPr/>
          <p:nvPr/>
        </p:nvSpPr>
        <p:spPr>
          <a:xfrm>
            <a:off x="6192442" y="3399236"/>
            <a:ext cx="82153" cy="82153"/>
          </a:xfrm>
          <a:custGeom>
            <a:rect b="b" l="l" r="r" t="t"/>
            <a:pathLst>
              <a:path extrusionOk="0" h="69" w="69">
                <a:moveTo>
                  <a:pt x="34" y="0"/>
                </a:moveTo>
                <a:lnTo>
                  <a:pt x="69" y="69"/>
                </a:lnTo>
                <a:lnTo>
                  <a:pt x="0" y="69"/>
                </a:lnTo>
                <a:lnTo>
                  <a:pt x="34" y="0"/>
                </a:lnTo>
                <a:close/>
              </a:path>
            </a:pathLst>
          </a:custGeom>
          <a:solidFill>
            <a:srgbClr val="00FF00"/>
          </a:solidFill>
          <a:ln cap="flat" cmpd="sng" w="9525">
            <a:solidFill>
              <a:srgbClr val="00FF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357" name="Google Shape;357;p20"/>
          <p:cNvSpPr/>
          <p:nvPr/>
        </p:nvSpPr>
        <p:spPr>
          <a:xfrm>
            <a:off x="1658541" y="5407820"/>
            <a:ext cx="113814"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000000"/>
                </a:solidFill>
                <a:latin typeface="Arial"/>
                <a:ea typeface="Arial"/>
                <a:cs typeface="Arial"/>
                <a:sym typeface="Arial"/>
              </a:rPr>
              <a:t>0</a:t>
            </a:r>
            <a:endParaRPr sz="1600">
              <a:solidFill>
                <a:schemeClr val="dk1"/>
              </a:solidFill>
              <a:latin typeface="Arial"/>
              <a:ea typeface="Arial"/>
              <a:cs typeface="Arial"/>
              <a:sym typeface="Arial"/>
            </a:endParaRPr>
          </a:p>
        </p:txBody>
      </p:sp>
      <p:sp>
        <p:nvSpPr>
          <p:cNvPr id="358" name="Google Shape;358;p20"/>
          <p:cNvSpPr/>
          <p:nvPr/>
        </p:nvSpPr>
        <p:spPr>
          <a:xfrm>
            <a:off x="1534716" y="5091113"/>
            <a:ext cx="285335"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000000"/>
                </a:solidFill>
                <a:latin typeface="Arial"/>
                <a:ea typeface="Arial"/>
                <a:cs typeface="Arial"/>
                <a:sym typeface="Arial"/>
              </a:rPr>
              <a:t>0.1</a:t>
            </a:r>
            <a:endParaRPr sz="1600">
              <a:solidFill>
                <a:schemeClr val="dk1"/>
              </a:solidFill>
              <a:latin typeface="Arial"/>
              <a:ea typeface="Arial"/>
              <a:cs typeface="Arial"/>
              <a:sym typeface="Arial"/>
            </a:endParaRPr>
          </a:p>
        </p:txBody>
      </p:sp>
      <p:sp>
        <p:nvSpPr>
          <p:cNvPr id="359" name="Google Shape;359;p20"/>
          <p:cNvSpPr/>
          <p:nvPr/>
        </p:nvSpPr>
        <p:spPr>
          <a:xfrm>
            <a:off x="1534716" y="4767263"/>
            <a:ext cx="285335"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000000"/>
                </a:solidFill>
                <a:latin typeface="Arial"/>
                <a:ea typeface="Arial"/>
                <a:cs typeface="Arial"/>
                <a:sym typeface="Arial"/>
              </a:rPr>
              <a:t>0.2</a:t>
            </a:r>
            <a:endParaRPr sz="1600">
              <a:solidFill>
                <a:schemeClr val="dk1"/>
              </a:solidFill>
              <a:latin typeface="Arial"/>
              <a:ea typeface="Arial"/>
              <a:cs typeface="Arial"/>
              <a:sym typeface="Arial"/>
            </a:endParaRPr>
          </a:p>
        </p:txBody>
      </p:sp>
      <p:sp>
        <p:nvSpPr>
          <p:cNvPr id="360" name="Google Shape;360;p20"/>
          <p:cNvSpPr/>
          <p:nvPr/>
        </p:nvSpPr>
        <p:spPr>
          <a:xfrm>
            <a:off x="1534716" y="4451748"/>
            <a:ext cx="285335"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000000"/>
                </a:solidFill>
                <a:latin typeface="Arial"/>
                <a:ea typeface="Arial"/>
                <a:cs typeface="Arial"/>
                <a:sym typeface="Arial"/>
              </a:rPr>
              <a:t>0.3</a:t>
            </a:r>
            <a:endParaRPr sz="1600">
              <a:solidFill>
                <a:schemeClr val="dk1"/>
              </a:solidFill>
              <a:latin typeface="Arial"/>
              <a:ea typeface="Arial"/>
              <a:cs typeface="Arial"/>
              <a:sym typeface="Arial"/>
            </a:endParaRPr>
          </a:p>
        </p:txBody>
      </p:sp>
      <p:sp>
        <p:nvSpPr>
          <p:cNvPr id="361" name="Google Shape;361;p20"/>
          <p:cNvSpPr/>
          <p:nvPr/>
        </p:nvSpPr>
        <p:spPr>
          <a:xfrm>
            <a:off x="1534716" y="4127898"/>
            <a:ext cx="285335"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000000"/>
                </a:solidFill>
                <a:latin typeface="Arial"/>
                <a:ea typeface="Arial"/>
                <a:cs typeface="Arial"/>
                <a:sym typeface="Arial"/>
              </a:rPr>
              <a:t>0.4</a:t>
            </a:r>
            <a:endParaRPr sz="1600">
              <a:solidFill>
                <a:schemeClr val="dk1"/>
              </a:solidFill>
              <a:latin typeface="Arial"/>
              <a:ea typeface="Arial"/>
              <a:cs typeface="Arial"/>
              <a:sym typeface="Arial"/>
            </a:endParaRPr>
          </a:p>
        </p:txBody>
      </p:sp>
      <p:sp>
        <p:nvSpPr>
          <p:cNvPr id="362" name="Google Shape;362;p20"/>
          <p:cNvSpPr/>
          <p:nvPr/>
        </p:nvSpPr>
        <p:spPr>
          <a:xfrm>
            <a:off x="1534716" y="3811192"/>
            <a:ext cx="285335"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000000"/>
                </a:solidFill>
                <a:latin typeface="Arial"/>
                <a:ea typeface="Arial"/>
                <a:cs typeface="Arial"/>
                <a:sym typeface="Arial"/>
              </a:rPr>
              <a:t>0.5</a:t>
            </a:r>
            <a:endParaRPr sz="1600">
              <a:solidFill>
                <a:schemeClr val="dk1"/>
              </a:solidFill>
              <a:latin typeface="Arial"/>
              <a:ea typeface="Arial"/>
              <a:cs typeface="Arial"/>
              <a:sym typeface="Arial"/>
            </a:endParaRPr>
          </a:p>
        </p:txBody>
      </p:sp>
      <p:sp>
        <p:nvSpPr>
          <p:cNvPr id="363" name="Google Shape;363;p20"/>
          <p:cNvSpPr/>
          <p:nvPr/>
        </p:nvSpPr>
        <p:spPr>
          <a:xfrm>
            <a:off x="1534716" y="3488532"/>
            <a:ext cx="285335"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000000"/>
                </a:solidFill>
                <a:latin typeface="Arial"/>
                <a:ea typeface="Arial"/>
                <a:cs typeface="Arial"/>
                <a:sym typeface="Arial"/>
              </a:rPr>
              <a:t>0.6</a:t>
            </a:r>
            <a:endParaRPr sz="1600">
              <a:solidFill>
                <a:schemeClr val="dk1"/>
              </a:solidFill>
              <a:latin typeface="Arial"/>
              <a:ea typeface="Arial"/>
              <a:cs typeface="Arial"/>
              <a:sym typeface="Arial"/>
            </a:endParaRPr>
          </a:p>
        </p:txBody>
      </p:sp>
      <p:sp>
        <p:nvSpPr>
          <p:cNvPr id="364" name="Google Shape;364;p20"/>
          <p:cNvSpPr/>
          <p:nvPr/>
        </p:nvSpPr>
        <p:spPr>
          <a:xfrm>
            <a:off x="1534716" y="3171826"/>
            <a:ext cx="285335"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000000"/>
                </a:solidFill>
                <a:latin typeface="Arial"/>
                <a:ea typeface="Arial"/>
                <a:cs typeface="Arial"/>
                <a:sym typeface="Arial"/>
              </a:rPr>
              <a:t>0.7</a:t>
            </a:r>
            <a:endParaRPr sz="1600">
              <a:solidFill>
                <a:schemeClr val="dk1"/>
              </a:solidFill>
              <a:latin typeface="Arial"/>
              <a:ea typeface="Arial"/>
              <a:cs typeface="Arial"/>
              <a:sym typeface="Arial"/>
            </a:endParaRPr>
          </a:p>
        </p:txBody>
      </p:sp>
      <p:sp>
        <p:nvSpPr>
          <p:cNvPr id="365" name="Google Shape;365;p20"/>
          <p:cNvSpPr/>
          <p:nvPr/>
        </p:nvSpPr>
        <p:spPr>
          <a:xfrm>
            <a:off x="1534716" y="2847976"/>
            <a:ext cx="285335"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000000"/>
                </a:solidFill>
                <a:latin typeface="Arial"/>
                <a:ea typeface="Arial"/>
                <a:cs typeface="Arial"/>
                <a:sym typeface="Arial"/>
              </a:rPr>
              <a:t>0.8</a:t>
            </a:r>
            <a:endParaRPr sz="1600">
              <a:solidFill>
                <a:schemeClr val="dk1"/>
              </a:solidFill>
              <a:latin typeface="Arial"/>
              <a:ea typeface="Arial"/>
              <a:cs typeface="Arial"/>
              <a:sym typeface="Arial"/>
            </a:endParaRPr>
          </a:p>
        </p:txBody>
      </p:sp>
      <p:sp>
        <p:nvSpPr>
          <p:cNvPr id="366" name="Google Shape;366;p20"/>
          <p:cNvSpPr/>
          <p:nvPr/>
        </p:nvSpPr>
        <p:spPr>
          <a:xfrm>
            <a:off x="1534716" y="2532461"/>
            <a:ext cx="285335"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000000"/>
                </a:solidFill>
                <a:latin typeface="Arial"/>
                <a:ea typeface="Arial"/>
                <a:cs typeface="Arial"/>
                <a:sym typeface="Arial"/>
              </a:rPr>
              <a:t>0.9</a:t>
            </a:r>
            <a:endParaRPr sz="1600">
              <a:solidFill>
                <a:schemeClr val="dk1"/>
              </a:solidFill>
              <a:latin typeface="Arial"/>
              <a:ea typeface="Arial"/>
              <a:cs typeface="Arial"/>
              <a:sym typeface="Arial"/>
            </a:endParaRPr>
          </a:p>
        </p:txBody>
      </p:sp>
      <p:sp>
        <p:nvSpPr>
          <p:cNvPr id="367" name="Google Shape;367;p20"/>
          <p:cNvSpPr/>
          <p:nvPr/>
        </p:nvSpPr>
        <p:spPr>
          <a:xfrm>
            <a:off x="1658541" y="2208611"/>
            <a:ext cx="113814"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000000"/>
                </a:solidFill>
                <a:latin typeface="Arial"/>
                <a:ea typeface="Arial"/>
                <a:cs typeface="Arial"/>
                <a:sym typeface="Arial"/>
              </a:rPr>
              <a:t>1</a:t>
            </a:r>
            <a:endParaRPr sz="1600">
              <a:solidFill>
                <a:schemeClr val="dk1"/>
              </a:solidFill>
              <a:latin typeface="Arial"/>
              <a:ea typeface="Arial"/>
              <a:cs typeface="Arial"/>
              <a:sym typeface="Arial"/>
            </a:endParaRPr>
          </a:p>
        </p:txBody>
      </p:sp>
      <p:sp>
        <p:nvSpPr>
          <p:cNvPr id="368" name="Google Shape;368;p20"/>
          <p:cNvSpPr/>
          <p:nvPr/>
        </p:nvSpPr>
        <p:spPr>
          <a:xfrm>
            <a:off x="2243139" y="5634038"/>
            <a:ext cx="841577" cy="3077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000">
                <a:solidFill>
                  <a:srgbClr val="000000"/>
                </a:solidFill>
                <a:latin typeface="Arial"/>
                <a:ea typeface="Arial"/>
                <a:cs typeface="Arial"/>
                <a:sym typeface="Arial"/>
              </a:rPr>
              <a:t>Block 1</a:t>
            </a:r>
            <a:endParaRPr sz="2000">
              <a:solidFill>
                <a:schemeClr val="dk1"/>
              </a:solidFill>
              <a:latin typeface="Arial"/>
              <a:ea typeface="Arial"/>
              <a:cs typeface="Arial"/>
              <a:sym typeface="Arial"/>
            </a:endParaRPr>
          </a:p>
        </p:txBody>
      </p:sp>
      <p:sp>
        <p:nvSpPr>
          <p:cNvPr id="369" name="Google Shape;369;p20"/>
          <p:cNvSpPr/>
          <p:nvPr/>
        </p:nvSpPr>
        <p:spPr>
          <a:xfrm>
            <a:off x="3495676" y="5634038"/>
            <a:ext cx="841577" cy="3077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000">
                <a:solidFill>
                  <a:srgbClr val="000000"/>
                </a:solidFill>
                <a:latin typeface="Arial"/>
                <a:ea typeface="Arial"/>
                <a:cs typeface="Arial"/>
                <a:sym typeface="Arial"/>
              </a:rPr>
              <a:t>Block 2</a:t>
            </a:r>
            <a:endParaRPr sz="2000">
              <a:solidFill>
                <a:schemeClr val="dk1"/>
              </a:solidFill>
              <a:latin typeface="Arial"/>
              <a:ea typeface="Arial"/>
              <a:cs typeface="Arial"/>
              <a:sym typeface="Arial"/>
            </a:endParaRPr>
          </a:p>
        </p:txBody>
      </p:sp>
      <p:sp>
        <p:nvSpPr>
          <p:cNvPr id="370" name="Google Shape;370;p20"/>
          <p:cNvSpPr/>
          <p:nvPr/>
        </p:nvSpPr>
        <p:spPr>
          <a:xfrm>
            <a:off x="4741070" y="5634038"/>
            <a:ext cx="841577" cy="3077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000">
                <a:solidFill>
                  <a:srgbClr val="000000"/>
                </a:solidFill>
                <a:latin typeface="Arial"/>
                <a:ea typeface="Arial"/>
                <a:cs typeface="Arial"/>
                <a:sym typeface="Arial"/>
              </a:rPr>
              <a:t>Block 3</a:t>
            </a:r>
            <a:endParaRPr sz="2000">
              <a:solidFill>
                <a:schemeClr val="dk1"/>
              </a:solidFill>
              <a:latin typeface="Arial"/>
              <a:ea typeface="Arial"/>
              <a:cs typeface="Arial"/>
              <a:sym typeface="Arial"/>
            </a:endParaRPr>
          </a:p>
        </p:txBody>
      </p:sp>
      <p:sp>
        <p:nvSpPr>
          <p:cNvPr id="371" name="Google Shape;371;p20"/>
          <p:cNvSpPr/>
          <p:nvPr/>
        </p:nvSpPr>
        <p:spPr>
          <a:xfrm>
            <a:off x="5992417" y="5634038"/>
            <a:ext cx="841577" cy="3077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000">
                <a:solidFill>
                  <a:srgbClr val="000000"/>
                </a:solidFill>
                <a:latin typeface="Arial"/>
                <a:ea typeface="Arial"/>
                <a:cs typeface="Arial"/>
                <a:sym typeface="Arial"/>
              </a:rPr>
              <a:t>Block 4</a:t>
            </a:r>
            <a:endParaRPr sz="2000">
              <a:solidFill>
                <a:schemeClr val="dk1"/>
              </a:solidFill>
              <a:latin typeface="Arial"/>
              <a:ea typeface="Arial"/>
              <a:cs typeface="Arial"/>
              <a:sym typeface="Arial"/>
            </a:endParaRPr>
          </a:p>
        </p:txBody>
      </p:sp>
      <p:sp>
        <p:nvSpPr>
          <p:cNvPr id="372" name="Google Shape;372;p20"/>
          <p:cNvSpPr/>
          <p:nvPr/>
        </p:nvSpPr>
        <p:spPr>
          <a:xfrm rot="-5400000">
            <a:off x="-150061" y="3719644"/>
            <a:ext cx="2734723" cy="3077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2000">
                <a:solidFill>
                  <a:srgbClr val="000000"/>
                </a:solidFill>
                <a:latin typeface="Arial"/>
                <a:ea typeface="Arial"/>
                <a:cs typeface="Arial"/>
                <a:sym typeface="Arial"/>
              </a:rPr>
              <a:t>Investment Proportion</a:t>
            </a:r>
            <a:endParaRPr sz="2000">
              <a:solidFill>
                <a:schemeClr val="dk1"/>
              </a:solidFill>
              <a:latin typeface="Arial"/>
              <a:ea typeface="Arial"/>
              <a:cs typeface="Arial"/>
              <a:sym typeface="Arial"/>
            </a:endParaRPr>
          </a:p>
        </p:txBody>
      </p:sp>
      <p:sp>
        <p:nvSpPr>
          <p:cNvPr id="373" name="Google Shape;373;p20"/>
          <p:cNvSpPr/>
          <p:nvPr/>
        </p:nvSpPr>
        <p:spPr>
          <a:xfrm>
            <a:off x="6935391" y="3893463"/>
            <a:ext cx="2070498" cy="647582"/>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374" name="Google Shape;374;p20"/>
          <p:cNvSpPr/>
          <p:nvPr/>
        </p:nvSpPr>
        <p:spPr>
          <a:xfrm>
            <a:off x="6983017" y="3989786"/>
            <a:ext cx="144065" cy="21431"/>
          </a:xfrm>
          <a:prstGeom prst="rect">
            <a:avLst/>
          </a:prstGeom>
          <a:solidFill>
            <a:srgbClr val="0000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375" name="Google Shape;375;p20"/>
          <p:cNvSpPr/>
          <p:nvPr/>
        </p:nvSpPr>
        <p:spPr>
          <a:xfrm>
            <a:off x="7210425" y="3989786"/>
            <a:ext cx="82154" cy="21431"/>
          </a:xfrm>
          <a:prstGeom prst="rect">
            <a:avLst/>
          </a:prstGeom>
          <a:solidFill>
            <a:srgbClr val="0000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376" name="Google Shape;376;p20"/>
          <p:cNvSpPr/>
          <p:nvPr/>
        </p:nvSpPr>
        <p:spPr>
          <a:xfrm>
            <a:off x="7092554" y="3962400"/>
            <a:ext cx="76200" cy="76200"/>
          </a:xfrm>
          <a:prstGeom prst="rect">
            <a:avLst/>
          </a:prstGeom>
          <a:solidFill>
            <a:srgbClr val="000080"/>
          </a:solidFill>
          <a:ln cap="flat" cmpd="sng" w="9525">
            <a:solidFill>
              <a:srgbClr val="00008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377" name="Google Shape;377;p20"/>
          <p:cNvSpPr/>
          <p:nvPr/>
        </p:nvSpPr>
        <p:spPr>
          <a:xfrm>
            <a:off x="7334250" y="3921920"/>
            <a:ext cx="1112484" cy="3077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000">
                <a:solidFill>
                  <a:srgbClr val="000000"/>
                </a:solidFill>
                <a:latin typeface="Arial"/>
                <a:ea typeface="Arial"/>
                <a:cs typeface="Arial"/>
                <a:sym typeface="Arial"/>
              </a:rPr>
              <a:t>Repeated</a:t>
            </a:r>
            <a:endParaRPr sz="2000">
              <a:solidFill>
                <a:schemeClr val="dk1"/>
              </a:solidFill>
              <a:latin typeface="Arial"/>
              <a:ea typeface="Arial"/>
              <a:cs typeface="Arial"/>
              <a:sym typeface="Arial"/>
            </a:endParaRPr>
          </a:p>
        </p:txBody>
      </p:sp>
      <p:sp>
        <p:nvSpPr>
          <p:cNvPr id="378" name="Google Shape;378;p20"/>
          <p:cNvSpPr/>
          <p:nvPr/>
        </p:nvSpPr>
        <p:spPr>
          <a:xfrm>
            <a:off x="6983017" y="4204099"/>
            <a:ext cx="144065" cy="20240"/>
          </a:xfrm>
          <a:prstGeom prst="rect">
            <a:avLst/>
          </a:prstGeom>
          <a:solidFill>
            <a:srgbClr val="00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379" name="Google Shape;379;p20"/>
          <p:cNvSpPr/>
          <p:nvPr/>
        </p:nvSpPr>
        <p:spPr>
          <a:xfrm>
            <a:off x="7210425" y="4204099"/>
            <a:ext cx="82154" cy="20240"/>
          </a:xfrm>
          <a:prstGeom prst="rect">
            <a:avLst/>
          </a:prstGeom>
          <a:solidFill>
            <a:srgbClr val="00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380" name="Google Shape;380;p20"/>
          <p:cNvSpPr/>
          <p:nvPr/>
        </p:nvSpPr>
        <p:spPr>
          <a:xfrm>
            <a:off x="7092555" y="4175523"/>
            <a:ext cx="83344" cy="83344"/>
          </a:xfrm>
          <a:custGeom>
            <a:rect b="b" l="l" r="r" t="t"/>
            <a:pathLst>
              <a:path extrusionOk="0" h="70" w="70">
                <a:moveTo>
                  <a:pt x="35" y="0"/>
                </a:moveTo>
                <a:lnTo>
                  <a:pt x="70" y="70"/>
                </a:lnTo>
                <a:lnTo>
                  <a:pt x="0" y="70"/>
                </a:lnTo>
                <a:lnTo>
                  <a:pt x="35" y="0"/>
                </a:lnTo>
                <a:close/>
              </a:path>
            </a:pathLst>
          </a:custGeom>
          <a:solidFill>
            <a:srgbClr val="00FF00"/>
          </a:solidFill>
          <a:ln cap="flat" cmpd="sng" w="9525">
            <a:solidFill>
              <a:srgbClr val="00FF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381" name="Google Shape;381;p20"/>
          <p:cNvSpPr/>
          <p:nvPr/>
        </p:nvSpPr>
        <p:spPr>
          <a:xfrm>
            <a:off x="7334251" y="4135042"/>
            <a:ext cx="1580561" cy="3077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000">
                <a:solidFill>
                  <a:srgbClr val="000000"/>
                </a:solidFill>
                <a:latin typeface="Arial"/>
                <a:ea typeface="Arial"/>
                <a:cs typeface="Arial"/>
                <a:sym typeface="Arial"/>
              </a:rPr>
              <a:t>Precommitted</a:t>
            </a:r>
            <a:endParaRPr sz="200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Self-report Data</a:t>
            </a:r>
            <a:endParaRPr/>
          </a:p>
        </p:txBody>
      </p:sp>
      <p:sp>
        <p:nvSpPr>
          <p:cNvPr id="387" name="Google Shape;387;p21"/>
          <p:cNvSpPr txBox="1"/>
          <p:nvPr>
            <p:ph idx="1" type="body"/>
          </p:nvPr>
        </p:nvSpPr>
        <p:spPr>
          <a:xfrm>
            <a:off x="304800" y="1417638"/>
            <a:ext cx="8610600" cy="516572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Font typeface="Arial"/>
              <a:buNone/>
            </a:pPr>
            <a:r>
              <a:rPr lang="en-US"/>
              <a:t>Across studies, self-report: </a:t>
            </a:r>
            <a:endParaRPr/>
          </a:p>
          <a:p>
            <a:pPr indent="-342900" lvl="0" marL="342900" rtl="0" algn="l">
              <a:spcBef>
                <a:spcPts val="640"/>
              </a:spcBef>
              <a:spcAft>
                <a:spcPts val="0"/>
              </a:spcAft>
              <a:buClr>
                <a:schemeClr val="dk1"/>
              </a:buClr>
              <a:buSzPts val="3200"/>
              <a:buFont typeface="Arial"/>
              <a:buChar char="•"/>
            </a:pPr>
            <a:r>
              <a:rPr lang="en-US"/>
              <a:t>“the likelihood that a loss would occur at least once in 20 rounds” (___%)</a:t>
            </a:r>
            <a:endParaRPr/>
          </a:p>
          <a:p>
            <a:pPr indent="-342900" lvl="0" marL="342900" rtl="0" algn="l">
              <a:spcBef>
                <a:spcPts val="640"/>
              </a:spcBef>
              <a:spcAft>
                <a:spcPts val="0"/>
              </a:spcAft>
              <a:buClr>
                <a:schemeClr val="dk1"/>
              </a:buClr>
              <a:buSzPts val="3200"/>
              <a:buFont typeface="Arial"/>
              <a:buChar char="•"/>
            </a:pPr>
            <a:r>
              <a:rPr lang="en-US"/>
              <a:t>How likely is the big loss? (1-7 scale)</a:t>
            </a:r>
            <a:endParaRPr/>
          </a:p>
          <a:p>
            <a:pPr indent="-342900" lvl="0" marL="342900" rtl="0" algn="l">
              <a:spcBef>
                <a:spcPts val="640"/>
              </a:spcBef>
              <a:spcAft>
                <a:spcPts val="0"/>
              </a:spcAft>
              <a:buClr>
                <a:schemeClr val="dk1"/>
              </a:buClr>
              <a:buSzPts val="3200"/>
              <a:buFont typeface="Arial"/>
              <a:buChar char="•"/>
            </a:pPr>
            <a:r>
              <a:rPr lang="en-US"/>
              <a:t>How worried are you about the big loss? (1-7 scale)</a:t>
            </a:r>
            <a:endParaRPr/>
          </a:p>
          <a:p>
            <a:pPr indent="-139700" lvl="0" marL="342900" rtl="0" algn="l">
              <a:spcBef>
                <a:spcPts val="640"/>
              </a:spcBef>
              <a:spcAft>
                <a:spcPts val="0"/>
              </a:spcAft>
              <a:buClr>
                <a:schemeClr val="dk1"/>
              </a:buClr>
              <a:buSzPts val="3200"/>
              <a:buFont typeface="Arial"/>
              <a:buNone/>
            </a:pPr>
            <a:r>
              <a:t/>
            </a:r>
            <a:endParaRPr/>
          </a:p>
          <a:p>
            <a:pPr indent="0" lvl="0" marL="0" rtl="0" algn="l">
              <a:spcBef>
                <a:spcPts val="640"/>
              </a:spcBef>
              <a:spcAft>
                <a:spcPts val="0"/>
              </a:spcAft>
              <a:buClr>
                <a:schemeClr val="dk1"/>
              </a:buClr>
              <a:buSzPts val="3200"/>
              <a:buFont typeface="Arial"/>
              <a:buNone/>
            </a:pPr>
            <a:r>
              <a:rPr lang="en-US"/>
              <a:t>Always null results!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2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5400"/>
              <a:t>Study 2</a:t>
            </a:r>
            <a:endParaRPr/>
          </a:p>
        </p:txBody>
      </p:sp>
      <p:sp>
        <p:nvSpPr>
          <p:cNvPr id="394" name="Google Shape;394;p2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685800" lvl="0" marL="685800" rtl="0" algn="l">
              <a:spcBef>
                <a:spcPts val="0"/>
              </a:spcBef>
              <a:spcAft>
                <a:spcPts val="0"/>
              </a:spcAft>
              <a:buClr>
                <a:schemeClr val="dk1"/>
              </a:buClr>
              <a:buSzPts val="2100"/>
              <a:buFont typeface="Arial"/>
              <a:buNone/>
            </a:pPr>
            <a:r>
              <a:rPr lang="en-US" sz="2100"/>
              <a:t>Question: How does a change in the Decision-Maker time horizon affect preferences in repeated and precommited choice?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Study 2: Theory</a:t>
            </a:r>
            <a:endParaRPr/>
          </a:p>
        </p:txBody>
      </p:sp>
      <p:sp>
        <p:nvSpPr>
          <p:cNvPr id="400" name="Google Shape;400;p23"/>
          <p:cNvSpPr txBox="1"/>
          <p:nvPr>
            <p:ph idx="1" type="body"/>
          </p:nvPr>
        </p:nvSpPr>
        <p:spPr>
          <a:xfrm>
            <a:off x="457200" y="1166018"/>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Font typeface="Arial"/>
              <a:buChar char="•"/>
            </a:pPr>
            <a:r>
              <a:rPr lang="en-US"/>
              <a:t>If precommitment increases time horizon, then…</a:t>
            </a:r>
            <a:endParaRPr/>
          </a:p>
          <a:p>
            <a:pPr indent="-342900" lvl="0" marL="342900" rtl="0" algn="l">
              <a:spcBef>
                <a:spcPts val="640"/>
              </a:spcBef>
              <a:spcAft>
                <a:spcPts val="0"/>
              </a:spcAft>
              <a:buClr>
                <a:schemeClr val="dk1"/>
              </a:buClr>
              <a:buSzPts val="3200"/>
              <a:buFont typeface="Arial"/>
              <a:buChar char="•"/>
            </a:pPr>
            <a:r>
              <a:rPr lang="en-US"/>
              <a:t>…experimentally increasing the time horizon should have the same effect</a:t>
            </a:r>
            <a:endParaRPr/>
          </a:p>
          <a:p>
            <a:pPr indent="-342900" lvl="0" marL="342900" rtl="0" algn="l">
              <a:spcBef>
                <a:spcPts val="640"/>
              </a:spcBef>
              <a:spcAft>
                <a:spcPts val="0"/>
              </a:spcAft>
              <a:buClr>
                <a:schemeClr val="dk1"/>
              </a:buClr>
              <a:buSzPts val="3200"/>
              <a:buFont typeface="Arial"/>
              <a:buChar char="•"/>
            </a:pPr>
            <a:r>
              <a:rPr lang="en-US"/>
              <a:t>…and should wipe out the effect of precommitment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24"/>
          <p:cNvSpPr txBox="1"/>
          <p:nvPr>
            <p:ph type="title"/>
          </p:nvPr>
        </p:nvSpPr>
        <p:spPr>
          <a:xfrm>
            <a:off x="457200" y="2445"/>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Study 2</a:t>
            </a:r>
            <a:endParaRPr/>
          </a:p>
        </p:txBody>
      </p:sp>
      <p:sp>
        <p:nvSpPr>
          <p:cNvPr id="407" name="Google Shape;407;p24"/>
          <p:cNvSpPr txBox="1"/>
          <p:nvPr>
            <p:ph idx="1" type="body"/>
          </p:nvPr>
        </p:nvSpPr>
        <p:spPr>
          <a:xfrm>
            <a:off x="457200" y="997527"/>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Font typeface="Arial"/>
              <a:buChar char="•"/>
            </a:pPr>
            <a:r>
              <a:rPr lang="en-US" sz="2800"/>
              <a:t>N=567 Mturkers, hypothetical</a:t>
            </a:r>
            <a:endParaRPr/>
          </a:p>
          <a:p>
            <a:pPr indent="-342900" lvl="0" marL="342900" rtl="0" algn="l">
              <a:spcBef>
                <a:spcPts val="560"/>
              </a:spcBef>
              <a:spcAft>
                <a:spcPts val="0"/>
              </a:spcAft>
              <a:buClr>
                <a:schemeClr val="dk1"/>
              </a:buClr>
              <a:buSzPts val="2800"/>
              <a:buFont typeface="Arial"/>
              <a:buChar char="•"/>
            </a:pPr>
            <a:r>
              <a:rPr lang="en-US" sz="2800"/>
              <a:t>Repeated vs Precommitted</a:t>
            </a:r>
            <a:endParaRPr sz="2800"/>
          </a:p>
          <a:p>
            <a:pPr indent="-342900" lvl="0" marL="342900" rtl="0" algn="l">
              <a:spcBef>
                <a:spcPts val="560"/>
              </a:spcBef>
              <a:spcAft>
                <a:spcPts val="0"/>
              </a:spcAft>
              <a:buClr>
                <a:schemeClr val="dk1"/>
              </a:buClr>
              <a:buSzPts val="2800"/>
              <a:buFont typeface="Arial"/>
              <a:buChar char="•"/>
            </a:pPr>
            <a:r>
              <a:rPr lang="en-US" sz="2800"/>
              <a:t>Time horizon manipulation (vs no-instruction control): </a:t>
            </a:r>
            <a:endParaRPr/>
          </a:p>
          <a:p>
            <a:pPr indent="-285750" lvl="1" marL="742950" rtl="0" algn="l">
              <a:spcBef>
                <a:spcPts val="480"/>
              </a:spcBef>
              <a:spcAft>
                <a:spcPts val="0"/>
              </a:spcAft>
              <a:buClr>
                <a:schemeClr val="dk1"/>
              </a:buClr>
              <a:buSzPts val="2400"/>
              <a:buFont typeface="Arial"/>
              <a:buChar char="–"/>
            </a:pPr>
            <a:r>
              <a:rPr lang="en-US" sz="2400"/>
              <a:t>“Think about all the 20 rounds of the game. What is the best strategy?”</a:t>
            </a:r>
            <a:endParaRPr/>
          </a:p>
          <a:p>
            <a:pPr indent="-285750" lvl="1" marL="742950" rtl="0" algn="l">
              <a:spcBef>
                <a:spcPts val="480"/>
              </a:spcBef>
              <a:spcAft>
                <a:spcPts val="0"/>
              </a:spcAft>
              <a:buClr>
                <a:schemeClr val="dk1"/>
              </a:buClr>
              <a:buSzPts val="2400"/>
              <a:buFont typeface="Arial"/>
              <a:buChar char="–"/>
            </a:pPr>
            <a:r>
              <a:rPr lang="en-US" sz="2400"/>
              <a:t>“How many rounds out of 20 you think you should invest?”</a:t>
            </a:r>
            <a:endParaRPr sz="2400" u="sng"/>
          </a:p>
          <a:p>
            <a:pPr indent="-139700" lvl="0" marL="342900" rtl="0" algn="l">
              <a:spcBef>
                <a:spcPts val="640"/>
              </a:spcBef>
              <a:spcAft>
                <a:spcPts val="0"/>
              </a:spcAft>
              <a:buClr>
                <a:schemeClr val="dk1"/>
              </a:buClr>
              <a:buSzPts val="3200"/>
              <a:buFont typeface="Arial"/>
              <a:buNone/>
            </a:pPr>
            <a:r>
              <a:t/>
            </a:r>
            <a:endParaRPr/>
          </a:p>
          <a:p>
            <a:pPr indent="-139700" lvl="0" marL="342900" rtl="0" algn="l">
              <a:spcBef>
                <a:spcPts val="640"/>
              </a:spcBef>
              <a:spcAft>
                <a:spcPts val="0"/>
              </a:spcAft>
              <a:buClr>
                <a:schemeClr val="dk1"/>
              </a:buClr>
              <a:buSzPts val="3200"/>
              <a:buFont typeface="Arial"/>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25"/>
          <p:cNvSpPr txBox="1"/>
          <p:nvPr>
            <p:ph type="title"/>
          </p:nvPr>
        </p:nvSpPr>
        <p:spPr>
          <a:xfrm>
            <a:off x="838200" y="-72189"/>
            <a:ext cx="7886700" cy="99417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Study 2: Results</a:t>
            </a:r>
            <a:endParaRPr/>
          </a:p>
        </p:txBody>
      </p:sp>
      <p:graphicFrame>
        <p:nvGraphicFramePr>
          <p:cNvPr id="414" name="Google Shape;414;p25"/>
          <p:cNvGraphicFramePr/>
          <p:nvPr/>
        </p:nvGraphicFramePr>
        <p:xfrm>
          <a:off x="228600" y="994172"/>
          <a:ext cx="8915400" cy="5787628"/>
        </p:xfrm>
        <a:graphic>
          <a:graphicData uri="http://schemas.openxmlformats.org/drawingml/2006/chart">
            <c:chart r:id="rId3"/>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Study 2: Summary</a:t>
            </a:r>
            <a:endParaRPr/>
          </a:p>
        </p:txBody>
      </p:sp>
      <p:sp>
        <p:nvSpPr>
          <p:cNvPr id="421" name="Google Shape;421;p2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Font typeface="Arial"/>
              <a:buChar char="•"/>
            </a:pPr>
            <a:r>
              <a:rPr lang="en-US"/>
              <a:t>Urging participants to think about “all” 20 rounds of the game:</a:t>
            </a:r>
            <a:endParaRPr/>
          </a:p>
          <a:p>
            <a:pPr indent="-285750" lvl="1" marL="742950" rtl="0" algn="l">
              <a:spcBef>
                <a:spcPts val="560"/>
              </a:spcBef>
              <a:spcAft>
                <a:spcPts val="0"/>
              </a:spcAft>
              <a:buClr>
                <a:schemeClr val="dk1"/>
              </a:buClr>
              <a:buSzPts val="2800"/>
              <a:buFont typeface="Arial"/>
              <a:buChar char="–"/>
            </a:pPr>
            <a:r>
              <a:rPr lang="en-US"/>
              <a:t>Increased the choice of safe option in the repeated condition.</a:t>
            </a:r>
            <a:endParaRPr/>
          </a:p>
          <a:p>
            <a:pPr indent="-285750" lvl="1" marL="742950" rtl="0" algn="l">
              <a:spcBef>
                <a:spcPts val="560"/>
              </a:spcBef>
              <a:spcAft>
                <a:spcPts val="0"/>
              </a:spcAft>
              <a:buClr>
                <a:schemeClr val="dk1"/>
              </a:buClr>
              <a:buSzPts val="2800"/>
              <a:buFont typeface="Arial"/>
              <a:buChar char="–"/>
            </a:pPr>
            <a:r>
              <a:rPr lang="en-US"/>
              <a:t>Did not have any effect in the precommitment condition.</a:t>
            </a:r>
            <a:endParaRPr/>
          </a:p>
          <a:p>
            <a:pPr indent="-342900" lvl="0" marL="342900" rtl="0" algn="l">
              <a:spcBef>
                <a:spcPts val="640"/>
              </a:spcBef>
              <a:spcAft>
                <a:spcPts val="0"/>
              </a:spcAft>
              <a:buClr>
                <a:schemeClr val="dk1"/>
              </a:buClr>
              <a:buSzPts val="3200"/>
              <a:buFont typeface="Arial"/>
              <a:buChar char="•"/>
            </a:pPr>
            <a:r>
              <a:rPr lang="en-US"/>
              <a:t>Further supports the “increase in time-horizon” account.</a:t>
            </a:r>
            <a:endParaRPr/>
          </a:p>
          <a:p>
            <a:pPr indent="-107950" lvl="1" marL="742950" rtl="0" algn="l">
              <a:spcBef>
                <a:spcPts val="560"/>
              </a:spcBef>
              <a:spcAft>
                <a:spcPts val="0"/>
              </a:spcAft>
              <a:buClr>
                <a:schemeClr val="dk1"/>
              </a:buClr>
              <a:buSzPts val="2800"/>
              <a:buFont typeface="Arial"/>
              <a:buNone/>
            </a:pPr>
            <a:r>
              <a:t/>
            </a:r>
            <a:endParaRPr/>
          </a:p>
          <a:p>
            <a:pPr indent="0" lvl="1" marL="342900" rtl="0" algn="l">
              <a:spcBef>
                <a:spcPts val="560"/>
              </a:spcBef>
              <a:spcAft>
                <a:spcPts val="0"/>
              </a:spcAft>
              <a:buClr>
                <a:schemeClr val="dk1"/>
              </a:buClr>
              <a:buSzPts val="2800"/>
              <a:buFont typeface="Arial"/>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2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5400"/>
              <a:t>Study 3</a:t>
            </a:r>
            <a:endParaRPr/>
          </a:p>
        </p:txBody>
      </p:sp>
      <p:sp>
        <p:nvSpPr>
          <p:cNvPr id="428" name="Google Shape;428;p2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685800" lvl="0" marL="685800" rtl="0" algn="l">
              <a:spcBef>
                <a:spcPts val="0"/>
              </a:spcBef>
              <a:spcAft>
                <a:spcPts val="0"/>
              </a:spcAft>
              <a:buClr>
                <a:schemeClr val="dk1"/>
              </a:buClr>
              <a:buSzPts val="2100"/>
              <a:buFont typeface="Arial"/>
              <a:buNone/>
            </a:pPr>
            <a:r>
              <a:rPr lang="en-US" sz="2100"/>
              <a:t>Question: What if pre-commitment isn’t binding?</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Study 3: Theory</a:t>
            </a:r>
            <a:endParaRPr/>
          </a:p>
        </p:txBody>
      </p:sp>
      <p:sp>
        <p:nvSpPr>
          <p:cNvPr id="434" name="Google Shape;434;p2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Font typeface="Arial"/>
              <a:buChar char="•"/>
            </a:pPr>
            <a:r>
              <a:rPr lang="en-US"/>
              <a:t>If precommitment increases time horizon, then…</a:t>
            </a:r>
            <a:endParaRPr/>
          </a:p>
          <a:p>
            <a:pPr indent="-342900" lvl="0" marL="342900" rtl="0" algn="l">
              <a:spcBef>
                <a:spcPts val="640"/>
              </a:spcBef>
              <a:spcAft>
                <a:spcPts val="0"/>
              </a:spcAft>
              <a:buClr>
                <a:schemeClr val="dk1"/>
              </a:buClr>
              <a:buSzPts val="3200"/>
              <a:buFont typeface="Arial"/>
              <a:buChar char="•"/>
            </a:pPr>
            <a:r>
              <a:rPr lang="en-US"/>
              <a:t>…non-binding precommitment should have the same effect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Study 3</a:t>
            </a:r>
            <a:endParaRPr/>
          </a:p>
        </p:txBody>
      </p:sp>
      <p:sp>
        <p:nvSpPr>
          <p:cNvPr id="441" name="Google Shape;441;p2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Font typeface="Arial"/>
              <a:buChar char="•"/>
            </a:pPr>
            <a:r>
              <a:rPr lang="en-US"/>
              <a:t>N=210 MTurkers</a:t>
            </a:r>
            <a:endParaRPr/>
          </a:p>
          <a:p>
            <a:pPr indent="-342900" lvl="0" marL="342900" rtl="0" algn="l">
              <a:spcBef>
                <a:spcPts val="640"/>
              </a:spcBef>
              <a:spcAft>
                <a:spcPts val="0"/>
              </a:spcAft>
              <a:buClr>
                <a:schemeClr val="dk1"/>
              </a:buClr>
              <a:buSzPts val="3200"/>
              <a:buFont typeface="Arial"/>
              <a:buChar char="•"/>
            </a:pPr>
            <a:r>
              <a:rPr lang="en-US"/>
              <a:t>Repeated vs Precommitted vs. non-binding precommitted</a:t>
            </a:r>
            <a:endParaRPr/>
          </a:p>
          <a:p>
            <a:pPr indent="-342900" lvl="0" marL="342900" rtl="0" algn="l">
              <a:spcBef>
                <a:spcPts val="640"/>
              </a:spcBef>
              <a:spcAft>
                <a:spcPts val="0"/>
              </a:spcAft>
              <a:buClr>
                <a:schemeClr val="dk1"/>
              </a:buClr>
              <a:buSzPts val="3200"/>
              <a:buFont typeface="Arial"/>
              <a:buChar char="•"/>
            </a:pPr>
            <a:r>
              <a:rPr lang="en-US"/>
              <a:t>Key difference: Ability to change precommitted choices after each round</a:t>
            </a:r>
            <a:endParaRPr/>
          </a:p>
          <a:p>
            <a:pPr indent="-139700" lvl="0" marL="342900" rtl="0" algn="l">
              <a:spcBef>
                <a:spcPts val="640"/>
              </a:spcBef>
              <a:spcAft>
                <a:spcPts val="0"/>
              </a:spcAft>
              <a:buClr>
                <a:schemeClr val="dk1"/>
              </a:buClr>
              <a:buSzPts val="3200"/>
              <a:buFont typeface="Arial"/>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i="1" lang="en-US"/>
              <a:t>Major</a:t>
            </a:r>
            <a:r>
              <a:rPr lang="en-US"/>
              <a:t> revision</a:t>
            </a:r>
            <a:endParaRPr/>
          </a:p>
        </p:txBody>
      </p:sp>
      <p:sp>
        <p:nvSpPr>
          <p:cNvPr id="117" name="Google Shape;117;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Font typeface="Arial"/>
              <a:buChar char="•"/>
            </a:pPr>
            <a:r>
              <a:rPr lang="en-US"/>
              <a:t>Paper has split in two and now has a different theory (sorry Stephen!)</a:t>
            </a:r>
            <a:endParaRPr/>
          </a:p>
          <a:p>
            <a:pPr indent="-342900" lvl="0" marL="342900" rtl="0" algn="l">
              <a:spcBef>
                <a:spcPts val="640"/>
              </a:spcBef>
              <a:spcAft>
                <a:spcPts val="0"/>
              </a:spcAft>
              <a:buClr>
                <a:schemeClr val="dk1"/>
              </a:buClr>
              <a:buSzPts val="3200"/>
              <a:buFont typeface="Arial"/>
              <a:buChar char="•"/>
            </a:pPr>
            <a:r>
              <a:rPr lang="en-US"/>
              <a:t>Main finding is robust but process is unclear</a:t>
            </a:r>
            <a:endParaRPr/>
          </a:p>
          <a:p>
            <a:pPr indent="-342900" lvl="0" marL="342900" rtl="0" algn="l">
              <a:spcBef>
                <a:spcPts val="640"/>
              </a:spcBef>
              <a:spcAft>
                <a:spcPts val="0"/>
              </a:spcAft>
              <a:buClr>
                <a:schemeClr val="dk1"/>
              </a:buClr>
              <a:buSzPts val="3200"/>
              <a:buFont typeface="Arial"/>
              <a:buChar char="•"/>
            </a:pPr>
            <a:r>
              <a:rPr lang="en-US"/>
              <a:t>Criticisms and suggestions welcome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Study 3: Results</a:t>
            </a:r>
            <a:endParaRPr/>
          </a:p>
        </p:txBody>
      </p:sp>
      <p:graphicFrame>
        <p:nvGraphicFramePr>
          <p:cNvPr id="448" name="Google Shape;448;p30"/>
          <p:cNvGraphicFramePr/>
          <p:nvPr/>
        </p:nvGraphicFramePr>
        <p:xfrm>
          <a:off x="0" y="1295400"/>
          <a:ext cx="8991600" cy="5410200"/>
        </p:xfrm>
        <a:graphic>
          <a:graphicData uri="http://schemas.openxmlformats.org/drawingml/2006/chart">
            <c:chart r:id="rId3"/>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Study 3: Summary</a:t>
            </a:r>
            <a:endParaRPr/>
          </a:p>
        </p:txBody>
      </p:sp>
      <p:sp>
        <p:nvSpPr>
          <p:cNvPr id="455" name="Google Shape;455;p3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Font typeface="Arial"/>
              <a:buChar char="•"/>
            </a:pPr>
            <a:r>
              <a:rPr lang="en-US"/>
              <a:t>Non-binding precommitment is roughly as effective as the binding precommitment.</a:t>
            </a:r>
            <a:endParaRPr/>
          </a:p>
          <a:p>
            <a:pPr indent="-342900" lvl="0" marL="342900" rtl="0" algn="l">
              <a:spcBef>
                <a:spcPts val="640"/>
              </a:spcBef>
              <a:spcAft>
                <a:spcPts val="0"/>
              </a:spcAft>
              <a:buClr>
                <a:schemeClr val="dk1"/>
              </a:buClr>
              <a:buSzPts val="3200"/>
              <a:buFont typeface="Arial"/>
              <a:buChar char="•"/>
            </a:pPr>
            <a:r>
              <a:rPr lang="en-US"/>
              <a:t>Supports the time horizon story</a:t>
            </a:r>
            <a:endParaRPr/>
          </a:p>
          <a:p>
            <a:pPr indent="-342900" lvl="0" marL="342900" rtl="0" algn="l">
              <a:spcBef>
                <a:spcPts val="640"/>
              </a:spcBef>
              <a:spcAft>
                <a:spcPts val="0"/>
              </a:spcAft>
              <a:buClr>
                <a:schemeClr val="dk1"/>
              </a:buClr>
              <a:buSzPts val="3200"/>
              <a:buFont typeface="Arial"/>
              <a:buChar char="•"/>
            </a:pPr>
            <a:r>
              <a:rPr lang="en-US"/>
              <a:t>Rules out “differences in feedback timing” as an explanation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Study 4: Methods</a:t>
            </a:r>
            <a:endParaRPr/>
          </a:p>
        </p:txBody>
      </p:sp>
      <p:sp>
        <p:nvSpPr>
          <p:cNvPr id="461" name="Google Shape;461;p3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Font typeface="Arial"/>
              <a:buChar char="•"/>
            </a:pPr>
            <a:r>
              <a:rPr lang="en-US"/>
              <a:t>IV: Number of rounds in each block: </a:t>
            </a:r>
            <a:br>
              <a:rPr lang="en-US"/>
            </a:br>
            <a:r>
              <a:rPr lang="en-US"/>
              <a:t>20 vs 10 vs 5 </a:t>
            </a:r>
            <a:endParaRPr/>
          </a:p>
          <a:p>
            <a:pPr indent="-342900" lvl="0" marL="342900" rtl="0" algn="l">
              <a:spcBef>
                <a:spcPts val="640"/>
              </a:spcBef>
              <a:spcAft>
                <a:spcPts val="0"/>
              </a:spcAft>
              <a:buClr>
                <a:schemeClr val="dk1"/>
              </a:buClr>
              <a:buSzPts val="3200"/>
              <a:buFont typeface="Arial"/>
              <a:buChar char="•"/>
            </a:pPr>
            <a:r>
              <a:rPr lang="en-US"/>
              <a:t>“Subjective Probability” Prediction: pre-commitment should be less effective with shorter blocks</a:t>
            </a:r>
            <a:endParaRPr/>
          </a:p>
          <a:p>
            <a:pPr indent="-342900" lvl="0" marL="342900" rtl="0" algn="l">
              <a:spcBef>
                <a:spcPts val="640"/>
              </a:spcBef>
              <a:spcAft>
                <a:spcPts val="0"/>
              </a:spcAft>
              <a:buClr>
                <a:schemeClr val="dk1"/>
              </a:buClr>
              <a:buSzPts val="3200"/>
              <a:buFont typeface="Arial"/>
              <a:buChar char="•"/>
            </a:pPr>
            <a:r>
              <a:rPr lang="en-US"/>
              <a:t>“Multiple Goals” Prediction: block length doesn’t matter</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Study 4: Results</a:t>
            </a:r>
            <a:endParaRPr/>
          </a:p>
        </p:txBody>
      </p:sp>
      <p:graphicFrame>
        <p:nvGraphicFramePr>
          <p:cNvPr id="467" name="Google Shape;467;p33"/>
          <p:cNvGraphicFramePr/>
          <p:nvPr/>
        </p:nvGraphicFramePr>
        <p:xfrm>
          <a:off x="457200" y="1219200"/>
          <a:ext cx="8610600" cy="5562600"/>
        </p:xfrm>
        <a:graphic>
          <a:graphicData uri="http://schemas.openxmlformats.org/drawingml/2006/chart">
            <c:chart r:id="rId3"/>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Study 4: Summary</a:t>
            </a:r>
            <a:endParaRPr/>
          </a:p>
        </p:txBody>
      </p:sp>
      <p:sp>
        <p:nvSpPr>
          <p:cNvPr id="474" name="Google Shape;474;p3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Font typeface="Arial"/>
              <a:buChar char="•"/>
            </a:pPr>
            <a:r>
              <a:rPr lang="en-US"/>
              <a:t>The effect of precommitment is equally strong for shorter vs longer block lengths</a:t>
            </a:r>
            <a:endParaRPr/>
          </a:p>
          <a:p>
            <a:pPr indent="-285750" lvl="1" marL="742950" rtl="0" algn="l">
              <a:spcBef>
                <a:spcPts val="560"/>
              </a:spcBef>
              <a:spcAft>
                <a:spcPts val="0"/>
              </a:spcAft>
              <a:buClr>
                <a:schemeClr val="dk1"/>
              </a:buClr>
              <a:buSzPts val="2800"/>
              <a:buFont typeface="Arial"/>
              <a:buChar char="–"/>
            </a:pPr>
            <a:r>
              <a:rPr lang="en-US"/>
              <a:t>This contradicts the “subjective probability” theory</a:t>
            </a:r>
            <a:endParaRPr/>
          </a:p>
          <a:p>
            <a:pPr indent="-285750" lvl="1" marL="742950" rtl="0" algn="l">
              <a:spcBef>
                <a:spcPts val="560"/>
              </a:spcBef>
              <a:spcAft>
                <a:spcPts val="0"/>
              </a:spcAft>
              <a:buClr>
                <a:schemeClr val="dk1"/>
              </a:buClr>
              <a:buSzPts val="2800"/>
              <a:buFont typeface="Arial"/>
              <a:buChar char="–"/>
            </a:pPr>
            <a:r>
              <a:rPr lang="en-US"/>
              <a:t>This is consistent with the “multiple goals” theory</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35"/>
          <p:cNvSpPr txBox="1"/>
          <p:nvPr>
            <p:ph type="title"/>
          </p:nvPr>
        </p:nvSpPr>
        <p:spPr>
          <a:xfrm>
            <a:off x="462844" y="-5644"/>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Study 5: Methods &amp; Theories</a:t>
            </a:r>
            <a:endParaRPr/>
          </a:p>
        </p:txBody>
      </p:sp>
      <p:sp>
        <p:nvSpPr>
          <p:cNvPr id="480" name="Google Shape;480;p35"/>
          <p:cNvSpPr txBox="1"/>
          <p:nvPr>
            <p:ph idx="1" type="body"/>
          </p:nvPr>
        </p:nvSpPr>
        <p:spPr>
          <a:xfrm>
            <a:off x="462844" y="1219200"/>
            <a:ext cx="8229600" cy="54864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Font typeface="Arial"/>
              <a:buChar char="•"/>
            </a:pPr>
            <a:r>
              <a:rPr lang="en-US"/>
              <a:t>Probability education intervention: </a:t>
            </a:r>
            <a:br>
              <a:rPr lang="en-US"/>
            </a:br>
            <a:r>
              <a:rPr lang="en-US"/>
              <a:t>4% chance of losing 40,000 </a:t>
            </a:r>
            <a:br>
              <a:rPr lang="en-US"/>
            </a:br>
            <a:r>
              <a:rPr lang="en-US"/>
              <a:t>(this means that there is a 56% chance of the 40,000 payment happening at least once during 20 months)</a:t>
            </a:r>
            <a:endParaRPr/>
          </a:p>
          <a:p>
            <a:pPr indent="-342900" lvl="0" marL="342900" rtl="0" algn="l">
              <a:spcBef>
                <a:spcPts val="640"/>
              </a:spcBef>
              <a:spcAft>
                <a:spcPts val="0"/>
              </a:spcAft>
              <a:buClr>
                <a:schemeClr val="dk1"/>
              </a:buClr>
              <a:buSzPts val="3200"/>
              <a:buFont typeface="Arial"/>
              <a:buChar char="•"/>
            </a:pPr>
            <a:r>
              <a:rPr lang="en-US"/>
              <a:t>“Subjective Probability” Prediction: education should increase investment rates, and decrease the effect of precommitment</a:t>
            </a:r>
            <a:endParaRPr/>
          </a:p>
          <a:p>
            <a:pPr indent="-342900" lvl="0" marL="342900" rtl="0" algn="l">
              <a:spcBef>
                <a:spcPts val="640"/>
              </a:spcBef>
              <a:spcAft>
                <a:spcPts val="0"/>
              </a:spcAft>
              <a:buClr>
                <a:schemeClr val="dk1"/>
              </a:buClr>
              <a:buSzPts val="3200"/>
              <a:buFont typeface="Arial"/>
              <a:buChar char="•"/>
            </a:pPr>
            <a:r>
              <a:rPr lang="en-US"/>
              <a:t>“Multiple Goals” Prediction: No effect</a:t>
            </a:r>
            <a:endParaRPr/>
          </a:p>
          <a:p>
            <a:pPr indent="-139700" lvl="0" marL="342900" rtl="0" algn="l">
              <a:spcBef>
                <a:spcPts val="640"/>
              </a:spcBef>
              <a:spcAft>
                <a:spcPts val="0"/>
              </a:spcAft>
              <a:buClr>
                <a:schemeClr val="dk1"/>
              </a:buClr>
              <a:buSzPts val="3200"/>
              <a:buFont typeface="Arial"/>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0">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Study 5: Results</a:t>
            </a:r>
            <a:endParaRPr/>
          </a:p>
        </p:txBody>
      </p:sp>
      <p:graphicFrame>
        <p:nvGraphicFramePr>
          <p:cNvPr id="487" name="Google Shape;487;p36"/>
          <p:cNvGraphicFramePr/>
          <p:nvPr/>
        </p:nvGraphicFramePr>
        <p:xfrm>
          <a:off x="228600" y="1219200"/>
          <a:ext cx="8915400" cy="5486400"/>
        </p:xfrm>
        <a:graphic>
          <a:graphicData uri="http://schemas.openxmlformats.org/drawingml/2006/chart">
            <c:chart r:id="rId3"/>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Study 5: Summary</a:t>
            </a:r>
            <a:endParaRPr/>
          </a:p>
        </p:txBody>
      </p:sp>
      <p:sp>
        <p:nvSpPr>
          <p:cNvPr id="493" name="Google Shape;493;p3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Font typeface="Arial"/>
              <a:buChar char="•"/>
            </a:pPr>
            <a:r>
              <a:rPr lang="en-US"/>
              <a:t>Education slightly increases investment rates </a:t>
            </a:r>
            <a:r>
              <a:rPr lang="en-US" sz="2400"/>
              <a:t>(replication of Slovic, Fischhoff, &amp; Lichtenstein, 1978)</a:t>
            </a:r>
            <a:endParaRPr/>
          </a:p>
          <a:p>
            <a:pPr indent="-342900" lvl="0" marL="342900" rtl="0" algn="l">
              <a:spcBef>
                <a:spcPts val="640"/>
              </a:spcBef>
              <a:spcAft>
                <a:spcPts val="0"/>
              </a:spcAft>
              <a:buClr>
                <a:schemeClr val="dk1"/>
              </a:buClr>
              <a:buSzPts val="3200"/>
              <a:buFont typeface="Arial"/>
              <a:buChar char="•"/>
            </a:pPr>
            <a:r>
              <a:rPr lang="en-US"/>
              <a:t>Precommitment has a larger effect, and is not changed by education</a:t>
            </a:r>
            <a:endParaRPr/>
          </a:p>
          <a:p>
            <a:pPr indent="-342900" lvl="0" marL="342900" rtl="0" algn="l">
              <a:spcBef>
                <a:spcPts val="640"/>
              </a:spcBef>
              <a:spcAft>
                <a:spcPts val="0"/>
              </a:spcAft>
              <a:buClr>
                <a:schemeClr val="dk1"/>
              </a:buClr>
              <a:buSzPts val="3200"/>
              <a:buFont typeface="Arial"/>
              <a:buChar char="•"/>
            </a:pPr>
            <a:r>
              <a:rPr lang="en-US"/>
              <a:t>This suggests procommitment changes goals, rather than probability perceptions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38"/>
          <p:cNvSpPr txBox="1"/>
          <p:nvPr>
            <p:ph type="ctrTitle"/>
          </p:nvPr>
        </p:nvSpPr>
        <p:spPr>
          <a:xfrm>
            <a:off x="457200" y="2130425"/>
            <a:ext cx="8382000" cy="1470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Extension to Social Dilemmas?</a:t>
            </a:r>
            <a:endParaRPr/>
          </a:p>
        </p:txBody>
      </p:sp>
      <p:sp>
        <p:nvSpPr>
          <p:cNvPr id="499" name="Google Shape;499;p3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3200"/>
              <a:buFont typeface="Arial"/>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Study 6: IDS</a:t>
            </a:r>
            <a:endParaRPr/>
          </a:p>
        </p:txBody>
      </p:sp>
      <p:sp>
        <p:nvSpPr>
          <p:cNvPr id="505" name="Google Shape;505;p3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Font typeface="Arial"/>
              <a:buChar char="•"/>
            </a:pPr>
            <a:r>
              <a:rPr lang="en-US"/>
              <a:t>Interdependent Security (IDS) is a social dilemma with </a:t>
            </a:r>
            <a:r>
              <a:rPr lang="en-US">
                <a:solidFill>
                  <a:srgbClr val="FF0000"/>
                </a:solidFill>
              </a:rPr>
              <a:t>stochastic losses </a:t>
            </a:r>
            <a:r>
              <a:rPr lang="en-US" sz="2400"/>
              <a:t>(Kunreuther &amp; Heal, 2003)</a:t>
            </a:r>
            <a:endParaRPr>
              <a:solidFill>
                <a:srgbClr val="FF0000"/>
              </a:solidFill>
            </a:endParaRPr>
          </a:p>
          <a:p>
            <a:pPr indent="-285750" lvl="1" marL="742950" rtl="0" algn="l">
              <a:spcBef>
                <a:spcPts val="560"/>
              </a:spcBef>
              <a:spcAft>
                <a:spcPts val="0"/>
              </a:spcAft>
              <a:buClr>
                <a:schemeClr val="dk1"/>
              </a:buClr>
              <a:buSzPts val="2800"/>
              <a:buFont typeface="Arial"/>
              <a:buChar char="–"/>
            </a:pPr>
            <a:r>
              <a:rPr lang="en-US"/>
              <a:t>disease control (COVID-19, anyone???)</a:t>
            </a:r>
            <a:endParaRPr/>
          </a:p>
          <a:p>
            <a:pPr indent="-285750" lvl="1" marL="742950" rtl="0" algn="l">
              <a:spcBef>
                <a:spcPts val="560"/>
              </a:spcBef>
              <a:spcAft>
                <a:spcPts val="0"/>
              </a:spcAft>
              <a:buClr>
                <a:schemeClr val="dk1"/>
              </a:buClr>
              <a:buSzPts val="2800"/>
              <a:buFont typeface="Arial"/>
              <a:buChar char="–"/>
            </a:pPr>
            <a:r>
              <a:rPr lang="en-US"/>
              <a:t>border security</a:t>
            </a:r>
            <a:endParaRPr/>
          </a:p>
          <a:p>
            <a:pPr indent="-285750" lvl="1" marL="742950" rtl="0" algn="l">
              <a:spcBef>
                <a:spcPts val="560"/>
              </a:spcBef>
              <a:spcAft>
                <a:spcPts val="0"/>
              </a:spcAft>
              <a:buClr>
                <a:schemeClr val="dk1"/>
              </a:buClr>
              <a:buSzPts val="2800"/>
              <a:buFont typeface="Arial"/>
              <a:buChar char="–"/>
            </a:pPr>
            <a:r>
              <a:rPr lang="en-US"/>
              <a:t>risky investments </a:t>
            </a:r>
            <a:endParaRPr/>
          </a:p>
          <a:p>
            <a:pPr indent="-139700" lvl="0" marL="342900" rtl="0" algn="l">
              <a:spcBef>
                <a:spcPts val="640"/>
              </a:spcBef>
              <a:spcAft>
                <a:spcPts val="0"/>
              </a:spcAft>
              <a:buClr>
                <a:schemeClr val="dk1"/>
              </a:buClr>
              <a:buSzPts val="3200"/>
              <a:buFont typeface="Arial"/>
              <a:buNone/>
            </a:pPr>
            <a:r>
              <a:t/>
            </a:r>
            <a:endParaRPr/>
          </a:p>
          <a:p>
            <a:pPr indent="-342900" lvl="0" marL="342900" rtl="0" algn="l">
              <a:spcBef>
                <a:spcPts val="640"/>
              </a:spcBef>
              <a:spcAft>
                <a:spcPts val="0"/>
              </a:spcAft>
              <a:buClr>
                <a:schemeClr val="dk1"/>
              </a:buClr>
              <a:buSzPts val="3200"/>
              <a:buFont typeface="Arial"/>
              <a:buChar char="•"/>
            </a:pPr>
            <a:r>
              <a:rPr lang="en-US"/>
              <a:t>People typically cooperate less in IDS than in a deterministic Prisoner’s Dilemma</a:t>
            </a:r>
            <a:endParaRPr sz="2400"/>
          </a:p>
          <a:p>
            <a:pPr indent="-139700" lvl="0" marL="342900" rtl="0" algn="l">
              <a:spcBef>
                <a:spcPts val="640"/>
              </a:spcBef>
              <a:spcAft>
                <a:spcPts val="0"/>
              </a:spcAft>
              <a:buClr>
                <a:schemeClr val="dk1"/>
              </a:buClr>
              <a:buSzPts val="3200"/>
              <a:buFont typeface="Arial"/>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5">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4"/>
          <p:cNvSpPr txBox="1"/>
          <p:nvPr>
            <p:ph type="title"/>
          </p:nvPr>
        </p:nvSpPr>
        <p:spPr>
          <a:xfrm>
            <a:off x="304800" y="160337"/>
            <a:ext cx="8534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t>Decision Making with Rare Events</a:t>
            </a:r>
            <a:endParaRPr/>
          </a:p>
        </p:txBody>
      </p:sp>
      <p:sp>
        <p:nvSpPr>
          <p:cNvPr id="124" name="Google Shape;124;p4"/>
          <p:cNvSpPr txBox="1"/>
          <p:nvPr>
            <p:ph idx="1" type="body"/>
          </p:nvPr>
        </p:nvSpPr>
        <p:spPr>
          <a:xfrm>
            <a:off x="403412" y="1447800"/>
            <a:ext cx="8534400" cy="48006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Font typeface="Arial"/>
              <a:buChar char="•"/>
            </a:pPr>
            <a:r>
              <a:rPr lang="en-US"/>
              <a:t>Poor decision making with low probability events:</a:t>
            </a:r>
            <a:endParaRPr/>
          </a:p>
          <a:p>
            <a:pPr indent="-285750" lvl="1" marL="742950" rtl="0" algn="l">
              <a:spcBef>
                <a:spcPts val="560"/>
              </a:spcBef>
              <a:spcAft>
                <a:spcPts val="0"/>
              </a:spcAft>
              <a:buClr>
                <a:schemeClr val="dk1"/>
              </a:buClr>
              <a:buSzPts val="2800"/>
              <a:buFont typeface="Arial"/>
              <a:buChar char="–"/>
            </a:pPr>
            <a:r>
              <a:rPr lang="en-US"/>
              <a:t>Data backup</a:t>
            </a:r>
            <a:endParaRPr/>
          </a:p>
          <a:p>
            <a:pPr indent="-285750" lvl="1" marL="742950" rtl="0" algn="l">
              <a:spcBef>
                <a:spcPts val="560"/>
              </a:spcBef>
              <a:spcAft>
                <a:spcPts val="0"/>
              </a:spcAft>
              <a:buClr>
                <a:schemeClr val="dk1"/>
              </a:buClr>
              <a:buSzPts val="2800"/>
              <a:buFont typeface="Arial"/>
              <a:buChar char="–"/>
            </a:pPr>
            <a:r>
              <a:rPr lang="en-US"/>
              <a:t>Extreme weather events (e.g., earthquake, flood)</a:t>
            </a:r>
            <a:endParaRPr/>
          </a:p>
          <a:p>
            <a:pPr indent="-285750" lvl="1" marL="742950" rtl="0" algn="l">
              <a:spcBef>
                <a:spcPts val="560"/>
              </a:spcBef>
              <a:spcAft>
                <a:spcPts val="0"/>
              </a:spcAft>
              <a:buClr>
                <a:schemeClr val="dk1"/>
              </a:buClr>
              <a:buSzPts val="2800"/>
              <a:buFont typeface="Arial"/>
              <a:buChar char="–"/>
            </a:pPr>
            <a:r>
              <a:rPr lang="en-US"/>
              <a:t>Nighttime visibility</a:t>
            </a:r>
            <a:endParaRPr/>
          </a:p>
          <a:p>
            <a:pPr indent="0" lvl="2" marL="685800" rtl="0" algn="l">
              <a:spcBef>
                <a:spcPts val="480"/>
              </a:spcBef>
              <a:spcAft>
                <a:spcPts val="0"/>
              </a:spcAft>
              <a:buClr>
                <a:schemeClr val="dk1"/>
              </a:buClr>
              <a:buSzPts val="2400"/>
              <a:buFont typeface="Arial"/>
              <a:buNone/>
            </a:pPr>
            <a:r>
              <a:t/>
            </a:r>
            <a:endParaRPr/>
          </a:p>
          <a:p>
            <a:pPr indent="-76200" lvl="2" marL="1143000" rtl="0" algn="l">
              <a:spcBef>
                <a:spcPts val="480"/>
              </a:spcBef>
              <a:spcAft>
                <a:spcPts val="0"/>
              </a:spcAft>
              <a:buClr>
                <a:schemeClr val="dk1"/>
              </a:buClr>
              <a:buSzPts val="2400"/>
              <a:buFont typeface="Arial"/>
              <a:buNone/>
            </a:pPr>
            <a:r>
              <a:t/>
            </a:r>
            <a:endParaRPr/>
          </a:p>
          <a:p>
            <a:pPr indent="-76200" lvl="2" marL="1143000" rtl="0" algn="l">
              <a:spcBef>
                <a:spcPts val="480"/>
              </a:spcBef>
              <a:spcAft>
                <a:spcPts val="0"/>
              </a:spcAft>
              <a:buClr>
                <a:schemeClr val="dk1"/>
              </a:buClr>
              <a:buSzPts val="2400"/>
              <a:buFont typeface="Arial"/>
              <a:buNone/>
            </a:pPr>
            <a:r>
              <a:t/>
            </a:r>
            <a:endParaRPr/>
          </a:p>
        </p:txBody>
      </p:sp>
      <p:pic>
        <p:nvPicPr>
          <p:cNvPr id="125" name="Google Shape;125;p4"/>
          <p:cNvPicPr preferRelativeResize="0"/>
          <p:nvPr/>
        </p:nvPicPr>
        <p:blipFill rotWithShape="1">
          <a:blip r:embed="rId3">
            <a:alphaModFix/>
          </a:blip>
          <a:srcRect b="0" l="0" r="0" t="0"/>
          <a:stretch/>
        </p:blipFill>
        <p:spPr>
          <a:xfrm>
            <a:off x="5463289" y="4026209"/>
            <a:ext cx="2033587" cy="2500312"/>
          </a:xfrm>
          <a:prstGeom prst="rect">
            <a:avLst/>
          </a:prstGeom>
          <a:noFill/>
          <a:ln>
            <a:noFill/>
          </a:ln>
        </p:spPr>
      </p:pic>
      <p:pic>
        <p:nvPicPr>
          <p:cNvPr id="126" name="Google Shape;126;p4"/>
          <p:cNvPicPr preferRelativeResize="0"/>
          <p:nvPr/>
        </p:nvPicPr>
        <p:blipFill rotWithShape="1">
          <a:blip r:embed="rId4">
            <a:alphaModFix/>
          </a:blip>
          <a:srcRect b="0" l="0" r="0" t="0"/>
          <a:stretch/>
        </p:blipFill>
        <p:spPr>
          <a:xfrm>
            <a:off x="1600200" y="4731058"/>
            <a:ext cx="2693195" cy="1795463"/>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IDS payoff matrix</a:t>
            </a:r>
            <a:endParaRPr/>
          </a:p>
        </p:txBody>
      </p:sp>
      <p:graphicFrame>
        <p:nvGraphicFramePr>
          <p:cNvPr id="511" name="Google Shape;511;p40"/>
          <p:cNvGraphicFramePr/>
          <p:nvPr/>
        </p:nvGraphicFramePr>
        <p:xfrm>
          <a:off x="152400" y="1341438"/>
          <a:ext cx="3000000" cy="3000000"/>
        </p:xfrm>
        <a:graphic>
          <a:graphicData uri="http://schemas.openxmlformats.org/drawingml/2006/table">
            <a:tbl>
              <a:tblPr>
                <a:noFill/>
                <a:tableStyleId>{819561AD-6BE9-4F1A-98CC-357F2147FDD4}</a:tableStyleId>
              </a:tblPr>
              <a:tblGrid>
                <a:gridCol w="609600"/>
                <a:gridCol w="1371600"/>
                <a:gridCol w="3144850"/>
                <a:gridCol w="3636950"/>
              </a:tblGrid>
              <a:tr h="363550">
                <a:tc gridSpan="2" rowSpan="2">
                  <a:txBody>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2" hMerge="1"/>
                <a:tc gridSpan="2">
                  <a:txBody>
                    <a:bodyPr/>
                    <a:lstStyle/>
                    <a:p>
                      <a:pPr indent="-342900" lvl="0" marL="342900" marR="0" rtl="0" algn="ctr">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Your Counterpart</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363550">
                <a:tc gridSpan="2" vMerge="1"/>
                <a:tc hMerge="1" vMerge="1"/>
                <a:tc>
                  <a:txBody>
                    <a:bodyPr/>
                    <a:lstStyle/>
                    <a:p>
                      <a:pPr indent="-342900" lvl="0" marL="34290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INVEST</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NOT INVEST</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051050">
                <a:tc rowSpan="2">
                  <a:txBody>
                    <a:bodyPr/>
                    <a:lstStyle/>
                    <a:p>
                      <a:pPr indent="-342900" lvl="0" marL="34290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You</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INVEST</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 You definitely lose </a:t>
                      </a:r>
                      <a:r>
                        <a:rPr b="1" i="0" lang="en-US" sz="1800" u="none" cap="none" strike="noStrike">
                          <a:solidFill>
                            <a:schemeClr val="dk1"/>
                          </a:solidFill>
                          <a:latin typeface="Arial"/>
                          <a:ea typeface="Arial"/>
                          <a:cs typeface="Arial"/>
                          <a:sym typeface="Arial"/>
                        </a:rPr>
                        <a:t>1,400 Rp</a:t>
                      </a:r>
                      <a:r>
                        <a:rPr b="0" i="0" lang="en-US" sz="1800" u="none" cap="none" strike="noStrike">
                          <a:solidFill>
                            <a:schemeClr val="dk1"/>
                          </a:solidFill>
                          <a:latin typeface="Arial"/>
                          <a:ea typeface="Arial"/>
                          <a:cs typeface="Arial"/>
                          <a:sym typeface="Arial"/>
                        </a:rPr>
                        <a:t>, and have a 0% chance of the large loss occurring.</a:t>
                      </a:r>
                      <a:br>
                        <a:rPr b="0" i="0" lang="en-US" sz="1800" u="none" cap="none" strike="noStrike">
                          <a:solidFill>
                            <a:schemeClr val="dk1"/>
                          </a:solidFill>
                          <a:latin typeface="Arial"/>
                          <a:ea typeface="Arial"/>
                          <a:cs typeface="Arial"/>
                          <a:sym typeface="Arial"/>
                        </a:rPr>
                      </a:b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Your counterpart definitely loses </a:t>
                      </a:r>
                      <a:r>
                        <a:rPr b="1" i="0" lang="en-US" sz="1800" u="none" cap="none" strike="noStrike">
                          <a:solidFill>
                            <a:schemeClr val="dk1"/>
                          </a:solidFill>
                          <a:latin typeface="Arial"/>
                          <a:ea typeface="Arial"/>
                          <a:cs typeface="Arial"/>
                          <a:sym typeface="Arial"/>
                        </a:rPr>
                        <a:t>1,400 Rp</a:t>
                      </a:r>
                      <a:r>
                        <a:rPr b="0" i="0" lang="en-US" sz="1800" u="none" cap="none" strike="noStrike">
                          <a:solidFill>
                            <a:schemeClr val="dk1"/>
                          </a:solidFill>
                          <a:latin typeface="Arial"/>
                          <a:ea typeface="Arial"/>
                          <a:cs typeface="Arial"/>
                          <a:sym typeface="Arial"/>
                        </a:rPr>
                        <a:t>, and has a 0% chance of the large loss occurring.</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 You definitely lose </a:t>
                      </a:r>
                      <a:r>
                        <a:rPr b="1" i="0" lang="en-US" sz="1800" u="none" cap="none" strike="noStrike">
                          <a:solidFill>
                            <a:schemeClr val="dk1"/>
                          </a:solidFill>
                          <a:latin typeface="Arial"/>
                          <a:ea typeface="Arial"/>
                          <a:cs typeface="Arial"/>
                          <a:sym typeface="Arial"/>
                        </a:rPr>
                        <a:t>1,400 Rp</a:t>
                      </a:r>
                      <a:r>
                        <a:rPr b="0" i="0" lang="en-US" sz="1800" u="none" cap="none" strike="noStrike">
                          <a:solidFill>
                            <a:schemeClr val="dk1"/>
                          </a:solidFill>
                          <a:latin typeface="Arial"/>
                          <a:ea typeface="Arial"/>
                          <a:cs typeface="Arial"/>
                          <a:sym typeface="Arial"/>
                        </a:rPr>
                        <a:t> and have a 1% chance of losing an additional </a:t>
                      </a:r>
                      <a:r>
                        <a:rPr b="1" i="0" lang="en-US" sz="1800" u="none" cap="none" strike="noStrike">
                          <a:solidFill>
                            <a:schemeClr val="dk1"/>
                          </a:solidFill>
                          <a:latin typeface="Arial"/>
                          <a:ea typeface="Arial"/>
                          <a:cs typeface="Arial"/>
                          <a:sym typeface="Arial"/>
                        </a:rPr>
                        <a:t>40,000 Rp</a:t>
                      </a:r>
                      <a:r>
                        <a:rPr b="0" i="0" lang="en-US" sz="1800" u="none" cap="none" strike="noStrike">
                          <a:solidFill>
                            <a:schemeClr val="dk1"/>
                          </a:solidFill>
                          <a:latin typeface="Arial"/>
                          <a:ea typeface="Arial"/>
                          <a:cs typeface="Arial"/>
                          <a:sym typeface="Arial"/>
                        </a:rPr>
                        <a:t>.</a:t>
                      </a:r>
                      <a:br>
                        <a:rPr b="0" i="0" lang="en-US" sz="1800" u="none" cap="none" strike="noStrike">
                          <a:solidFill>
                            <a:schemeClr val="dk1"/>
                          </a:solidFill>
                          <a:latin typeface="Arial"/>
                          <a:ea typeface="Arial"/>
                          <a:cs typeface="Arial"/>
                          <a:sym typeface="Arial"/>
                        </a:rPr>
                      </a:b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Your counterpart has a 3% chance of losing </a:t>
                      </a:r>
                      <a:r>
                        <a:rPr b="1" i="0" lang="en-US" sz="1800" u="none" cap="none" strike="noStrike">
                          <a:solidFill>
                            <a:schemeClr val="dk1"/>
                          </a:solidFill>
                          <a:latin typeface="Arial"/>
                          <a:ea typeface="Arial"/>
                          <a:cs typeface="Arial"/>
                          <a:sym typeface="Arial"/>
                        </a:rPr>
                        <a:t>40,000 Rp</a:t>
                      </a:r>
                      <a:r>
                        <a:rPr b="0" i="0" lang="en-US" sz="1800" u="none" cap="none" strike="noStrike">
                          <a:solidFill>
                            <a:schemeClr val="dk1"/>
                          </a:solidFill>
                          <a:latin typeface="Arial"/>
                          <a:ea typeface="Arial"/>
                          <a:cs typeface="Arial"/>
                          <a:sym typeface="Arial"/>
                        </a:rPr>
                        <a:t> and a 97% chance of losing </a:t>
                      </a:r>
                      <a:r>
                        <a:rPr b="1" i="0" lang="en-US" sz="1800" u="none" cap="none" strike="noStrike">
                          <a:solidFill>
                            <a:schemeClr val="dk1"/>
                          </a:solidFill>
                          <a:latin typeface="Arial"/>
                          <a:ea typeface="Arial"/>
                          <a:cs typeface="Arial"/>
                          <a:sym typeface="Arial"/>
                        </a:rPr>
                        <a:t>0 Rp</a:t>
                      </a:r>
                      <a:r>
                        <a:rPr b="0" i="0" lang="en-US" sz="1800" u="none" cap="none" strike="noStrike">
                          <a:solidFill>
                            <a:schemeClr val="dk1"/>
                          </a:solidFill>
                          <a:latin typeface="Arial"/>
                          <a:ea typeface="Arial"/>
                          <a:cs typeface="Arial"/>
                          <a:sym typeface="Arial"/>
                        </a:rPr>
                        <a:t>.</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052650">
                <a:tc vMerge="1"/>
                <a:tc>
                  <a:txBody>
                    <a:bodyPr/>
                    <a:lstStyle/>
                    <a:p>
                      <a:pPr indent="-342900" lvl="0" marL="34290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NOT </a:t>
                      </a:r>
                      <a:endParaRPr/>
                    </a:p>
                    <a:p>
                      <a:pPr indent="-342900" lvl="0" marL="34290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INVEST</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 You have a 3% chance of losing </a:t>
                      </a:r>
                      <a:r>
                        <a:rPr b="1" i="0" lang="en-US" sz="1800" u="none" cap="none" strike="noStrike">
                          <a:solidFill>
                            <a:schemeClr val="dk1"/>
                          </a:solidFill>
                          <a:latin typeface="Arial"/>
                          <a:ea typeface="Arial"/>
                          <a:cs typeface="Arial"/>
                          <a:sym typeface="Arial"/>
                        </a:rPr>
                        <a:t>40,000 Rp</a:t>
                      </a:r>
                      <a:r>
                        <a:rPr b="0" i="0" lang="en-US" sz="1800" u="none" cap="none" strike="noStrike">
                          <a:solidFill>
                            <a:schemeClr val="dk1"/>
                          </a:solidFill>
                          <a:latin typeface="Arial"/>
                          <a:ea typeface="Arial"/>
                          <a:cs typeface="Arial"/>
                          <a:sym typeface="Arial"/>
                        </a:rPr>
                        <a:t> and a 97% chance of losing </a:t>
                      </a:r>
                      <a:r>
                        <a:rPr b="1" i="0" lang="en-US" sz="1800" u="none" cap="none" strike="noStrike">
                          <a:solidFill>
                            <a:schemeClr val="dk1"/>
                          </a:solidFill>
                          <a:latin typeface="Arial"/>
                          <a:ea typeface="Arial"/>
                          <a:cs typeface="Arial"/>
                          <a:sym typeface="Arial"/>
                        </a:rPr>
                        <a:t>0 Rp</a:t>
                      </a:r>
                      <a:r>
                        <a:rPr b="0" i="0" lang="en-US" sz="1800" u="none" cap="none" strike="noStrike">
                          <a:solidFill>
                            <a:schemeClr val="dk1"/>
                          </a:solidFill>
                          <a:latin typeface="Arial"/>
                          <a:ea typeface="Arial"/>
                          <a:cs typeface="Arial"/>
                          <a:sym typeface="Arial"/>
                        </a:rPr>
                        <a:t>.</a:t>
                      </a:r>
                      <a:br>
                        <a:rPr b="0" i="0" lang="en-US" sz="1800" u="none" cap="none" strike="noStrike">
                          <a:solidFill>
                            <a:schemeClr val="dk1"/>
                          </a:solidFill>
                          <a:latin typeface="Arial"/>
                          <a:ea typeface="Arial"/>
                          <a:cs typeface="Arial"/>
                          <a:sym typeface="Arial"/>
                        </a:rPr>
                      </a:b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Your counterpart definitely loses </a:t>
                      </a:r>
                      <a:r>
                        <a:rPr b="1" i="0" lang="en-US" sz="1800" u="none" cap="none" strike="noStrike">
                          <a:solidFill>
                            <a:schemeClr val="dk1"/>
                          </a:solidFill>
                          <a:latin typeface="Arial"/>
                          <a:ea typeface="Arial"/>
                          <a:cs typeface="Arial"/>
                          <a:sym typeface="Arial"/>
                        </a:rPr>
                        <a:t>1,400 Rp</a:t>
                      </a:r>
                      <a:r>
                        <a:rPr b="0" i="0" lang="en-US" sz="1800" u="none" cap="none" strike="noStrike">
                          <a:solidFill>
                            <a:schemeClr val="dk1"/>
                          </a:solidFill>
                          <a:latin typeface="Arial"/>
                          <a:ea typeface="Arial"/>
                          <a:cs typeface="Arial"/>
                          <a:sym typeface="Arial"/>
                        </a:rPr>
                        <a:t> and has a 1% chance of losing an additional </a:t>
                      </a:r>
                      <a:r>
                        <a:rPr b="1" i="0" lang="en-US" sz="1800" u="none" cap="none" strike="noStrike">
                          <a:solidFill>
                            <a:schemeClr val="dk1"/>
                          </a:solidFill>
                          <a:latin typeface="Arial"/>
                          <a:ea typeface="Arial"/>
                          <a:cs typeface="Arial"/>
                          <a:sym typeface="Arial"/>
                        </a:rPr>
                        <a:t>40,000 Rp</a:t>
                      </a:r>
                      <a:r>
                        <a:rPr b="0" i="0" lang="en-US" sz="1800" u="none" cap="none" strike="noStrike">
                          <a:solidFill>
                            <a:schemeClr val="dk1"/>
                          </a:solidFill>
                          <a:latin typeface="Arial"/>
                          <a:ea typeface="Arial"/>
                          <a:cs typeface="Arial"/>
                          <a:sym typeface="Arial"/>
                        </a:rPr>
                        <a:t>.</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 You have a 4% chance of losing </a:t>
                      </a:r>
                      <a:r>
                        <a:rPr b="1" i="0" lang="en-US" sz="1800" u="none" cap="none" strike="noStrike">
                          <a:solidFill>
                            <a:schemeClr val="dk1"/>
                          </a:solidFill>
                          <a:latin typeface="Arial"/>
                          <a:ea typeface="Arial"/>
                          <a:cs typeface="Arial"/>
                          <a:sym typeface="Arial"/>
                        </a:rPr>
                        <a:t>40,000 Rp</a:t>
                      </a:r>
                      <a:r>
                        <a:rPr b="0" i="0" lang="en-US" sz="1800" u="none" cap="none" strike="noStrike">
                          <a:solidFill>
                            <a:schemeClr val="dk1"/>
                          </a:solidFill>
                          <a:latin typeface="Arial"/>
                          <a:ea typeface="Arial"/>
                          <a:cs typeface="Arial"/>
                          <a:sym typeface="Arial"/>
                        </a:rPr>
                        <a:t> and a 96% chance of losing </a:t>
                      </a:r>
                      <a:r>
                        <a:rPr b="1" i="0" lang="en-US" sz="1800" u="none" cap="none" strike="noStrike">
                          <a:solidFill>
                            <a:schemeClr val="dk1"/>
                          </a:solidFill>
                          <a:latin typeface="Arial"/>
                          <a:ea typeface="Arial"/>
                          <a:cs typeface="Arial"/>
                          <a:sym typeface="Arial"/>
                        </a:rPr>
                        <a:t>0 Rp</a:t>
                      </a:r>
                      <a:r>
                        <a:rPr b="0" i="0" lang="en-US" sz="1800" u="none" cap="none" strike="noStrike">
                          <a:solidFill>
                            <a:schemeClr val="dk1"/>
                          </a:solidFill>
                          <a:latin typeface="Arial"/>
                          <a:ea typeface="Arial"/>
                          <a:cs typeface="Arial"/>
                          <a:sym typeface="Arial"/>
                        </a:rPr>
                        <a:t>.</a:t>
                      </a:r>
                      <a:br>
                        <a:rPr b="0" i="0" lang="en-US" sz="1800" u="none" cap="none" strike="noStrike">
                          <a:solidFill>
                            <a:schemeClr val="dk1"/>
                          </a:solidFill>
                          <a:latin typeface="Arial"/>
                          <a:ea typeface="Arial"/>
                          <a:cs typeface="Arial"/>
                          <a:sym typeface="Arial"/>
                        </a:rPr>
                      </a:b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Your counterpart has a 4% chance of losing </a:t>
                      </a:r>
                      <a:r>
                        <a:rPr b="1" i="0" lang="en-US" sz="1800" u="none" cap="none" strike="noStrike">
                          <a:solidFill>
                            <a:schemeClr val="dk1"/>
                          </a:solidFill>
                          <a:latin typeface="Arial"/>
                          <a:ea typeface="Arial"/>
                          <a:cs typeface="Arial"/>
                          <a:sym typeface="Arial"/>
                        </a:rPr>
                        <a:t>40,000 Rp</a:t>
                      </a:r>
                      <a:r>
                        <a:rPr b="0" i="0" lang="en-US" sz="1800" u="none" cap="none" strike="noStrike">
                          <a:solidFill>
                            <a:schemeClr val="dk1"/>
                          </a:solidFill>
                          <a:latin typeface="Arial"/>
                          <a:ea typeface="Arial"/>
                          <a:cs typeface="Arial"/>
                          <a:sym typeface="Arial"/>
                        </a:rPr>
                        <a:t> and a 96% chance of losing </a:t>
                      </a:r>
                      <a:r>
                        <a:rPr b="1" i="0" lang="en-US" sz="1800" u="none" cap="none" strike="noStrike">
                          <a:solidFill>
                            <a:schemeClr val="dk1"/>
                          </a:solidFill>
                          <a:latin typeface="Arial"/>
                          <a:ea typeface="Arial"/>
                          <a:cs typeface="Arial"/>
                          <a:sym typeface="Arial"/>
                        </a:rPr>
                        <a:t>0 Rp</a:t>
                      </a:r>
                      <a:r>
                        <a:rPr b="0" i="0" lang="en-US" sz="1800" u="none" cap="none" strike="noStrike">
                          <a:solidFill>
                            <a:schemeClr val="dk1"/>
                          </a:solidFill>
                          <a:latin typeface="Arial"/>
                          <a:ea typeface="Arial"/>
                          <a:cs typeface="Arial"/>
                          <a:sym typeface="Arial"/>
                        </a:rPr>
                        <a:t>.</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PD payoff matrix</a:t>
            </a:r>
            <a:endParaRPr/>
          </a:p>
        </p:txBody>
      </p:sp>
      <p:graphicFrame>
        <p:nvGraphicFramePr>
          <p:cNvPr id="517" name="Google Shape;517;p41"/>
          <p:cNvGraphicFramePr/>
          <p:nvPr/>
        </p:nvGraphicFramePr>
        <p:xfrm>
          <a:off x="152400" y="1341438"/>
          <a:ext cx="3000000" cy="3000000"/>
        </p:xfrm>
        <a:graphic>
          <a:graphicData uri="http://schemas.openxmlformats.org/drawingml/2006/table">
            <a:tbl>
              <a:tblPr>
                <a:noFill/>
                <a:tableStyleId>{819561AD-6BE9-4F1A-98CC-357F2147FDD4}</a:tableStyleId>
              </a:tblPr>
              <a:tblGrid>
                <a:gridCol w="609600"/>
                <a:gridCol w="1371600"/>
                <a:gridCol w="3144850"/>
                <a:gridCol w="3636950"/>
              </a:tblGrid>
              <a:tr h="363550">
                <a:tc gridSpan="2" rowSpan="2">
                  <a:txBody>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2" hMerge="1"/>
                <a:tc gridSpan="2">
                  <a:txBody>
                    <a:bodyPr/>
                    <a:lstStyle/>
                    <a:p>
                      <a:pPr indent="-342900" lvl="0" marL="342900" marR="0" rtl="0" algn="ctr">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Your Counterpart</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363550">
                <a:tc gridSpan="2" vMerge="1"/>
                <a:tc hMerge="1" vMerge="1"/>
                <a:tc>
                  <a:txBody>
                    <a:bodyPr/>
                    <a:lstStyle/>
                    <a:p>
                      <a:pPr indent="-342900" lvl="0" marL="34290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INVEST</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NOT INVEST</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051050">
                <a:tc rowSpan="2">
                  <a:txBody>
                    <a:bodyPr/>
                    <a:lstStyle/>
                    <a:p>
                      <a:pPr indent="-342900" lvl="0" marL="34290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You</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INVEST</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 You lose </a:t>
                      </a:r>
                      <a:r>
                        <a:rPr b="1" i="0" lang="en-US" sz="1800" u="none" cap="none" strike="noStrike">
                          <a:solidFill>
                            <a:schemeClr val="dk1"/>
                          </a:solidFill>
                          <a:latin typeface="Arial"/>
                          <a:ea typeface="Arial"/>
                          <a:cs typeface="Arial"/>
                          <a:sym typeface="Arial"/>
                        </a:rPr>
                        <a:t>1,400 Rp</a:t>
                      </a:r>
                      <a:r>
                        <a:rPr b="0" i="0" lang="en-US" sz="1800" u="none" cap="none" strike="noStrike">
                          <a:solidFill>
                            <a:schemeClr val="dk1"/>
                          </a:solidFill>
                          <a:latin typeface="Arial"/>
                          <a:ea typeface="Arial"/>
                          <a:cs typeface="Arial"/>
                          <a:sym typeface="Arial"/>
                        </a:rPr>
                        <a:t>.</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Your counterpart loses </a:t>
                      </a:r>
                      <a:r>
                        <a:rPr b="1" i="0" lang="en-US" sz="1800" u="none" cap="none" strike="noStrike">
                          <a:solidFill>
                            <a:schemeClr val="dk1"/>
                          </a:solidFill>
                          <a:latin typeface="Arial"/>
                          <a:ea typeface="Arial"/>
                          <a:cs typeface="Arial"/>
                          <a:sym typeface="Arial"/>
                        </a:rPr>
                        <a:t>1,400 Rp</a:t>
                      </a:r>
                      <a:r>
                        <a:rPr b="0" i="0" lang="en-US" sz="1800" u="none" cap="none" strike="noStrike">
                          <a:solidFill>
                            <a:schemeClr val="dk1"/>
                          </a:solidFill>
                          <a:latin typeface="Arial"/>
                          <a:ea typeface="Arial"/>
                          <a:cs typeface="Arial"/>
                          <a:sym typeface="Arial"/>
                        </a:rPr>
                        <a:t>.</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 You lose </a:t>
                      </a:r>
                      <a:r>
                        <a:rPr b="1" i="0" lang="en-US" sz="1800" u="none" cap="none" strike="noStrike">
                          <a:solidFill>
                            <a:schemeClr val="dk1"/>
                          </a:solidFill>
                          <a:latin typeface="Arial"/>
                          <a:ea typeface="Arial"/>
                          <a:cs typeface="Arial"/>
                          <a:sym typeface="Arial"/>
                        </a:rPr>
                        <a:t>1,800 Rp</a:t>
                      </a:r>
                      <a:r>
                        <a:rPr b="0" i="0" lang="en-US" sz="1800" u="none" cap="none" strike="noStrike">
                          <a:solidFill>
                            <a:schemeClr val="dk1"/>
                          </a:solidFill>
                          <a:latin typeface="Arial"/>
                          <a:ea typeface="Arial"/>
                          <a:cs typeface="Arial"/>
                          <a:sym typeface="Arial"/>
                        </a:rPr>
                        <a:t>. </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Your counterpart loses </a:t>
                      </a:r>
                      <a:r>
                        <a:rPr b="1" i="0" lang="en-US" sz="1800" u="none" cap="none" strike="noStrike">
                          <a:solidFill>
                            <a:schemeClr val="dk1"/>
                          </a:solidFill>
                          <a:latin typeface="Arial"/>
                          <a:ea typeface="Arial"/>
                          <a:cs typeface="Arial"/>
                          <a:sym typeface="Arial"/>
                        </a:rPr>
                        <a:t>1,200 Rp</a:t>
                      </a:r>
                      <a:r>
                        <a:rPr b="0" i="0" lang="en-US" sz="1800" u="none" cap="none" strike="noStrike">
                          <a:solidFill>
                            <a:schemeClr val="dk1"/>
                          </a:solidFill>
                          <a:latin typeface="Arial"/>
                          <a:ea typeface="Arial"/>
                          <a:cs typeface="Arial"/>
                          <a:sym typeface="Arial"/>
                        </a:rPr>
                        <a:t>.</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052650">
                <a:tc vMerge="1"/>
                <a:tc>
                  <a:txBody>
                    <a:bodyPr/>
                    <a:lstStyle/>
                    <a:p>
                      <a:pPr indent="-342900" lvl="0" marL="34290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NOT </a:t>
                      </a:r>
                      <a:endParaRPr/>
                    </a:p>
                    <a:p>
                      <a:pPr indent="-342900" lvl="0" marL="34290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INVEST</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 You lose </a:t>
                      </a:r>
                      <a:r>
                        <a:rPr b="1" i="0" lang="en-US" sz="1800" u="none" cap="none" strike="noStrike">
                          <a:solidFill>
                            <a:schemeClr val="dk1"/>
                          </a:solidFill>
                          <a:latin typeface="Arial"/>
                          <a:ea typeface="Arial"/>
                          <a:cs typeface="Arial"/>
                          <a:sym typeface="Arial"/>
                        </a:rPr>
                        <a:t>1,200 Rp</a:t>
                      </a:r>
                      <a:r>
                        <a:rPr b="0" i="0" lang="en-US" sz="1800" u="none" cap="none" strike="noStrike">
                          <a:solidFill>
                            <a:schemeClr val="dk1"/>
                          </a:solidFill>
                          <a:latin typeface="Arial"/>
                          <a:ea typeface="Arial"/>
                          <a:cs typeface="Arial"/>
                          <a:sym typeface="Arial"/>
                        </a:rPr>
                        <a:t>.</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Your counterpart loses </a:t>
                      </a:r>
                      <a:r>
                        <a:rPr b="1" i="0" lang="en-US" sz="1800" u="none" cap="none" strike="noStrike">
                          <a:solidFill>
                            <a:schemeClr val="dk1"/>
                          </a:solidFill>
                          <a:latin typeface="Arial"/>
                          <a:ea typeface="Arial"/>
                          <a:cs typeface="Arial"/>
                          <a:sym typeface="Arial"/>
                        </a:rPr>
                        <a:t>1,800 Rp</a:t>
                      </a:r>
                      <a:r>
                        <a:rPr b="0" i="0" lang="en-US" sz="1800" u="none" cap="none" strike="noStrike">
                          <a:solidFill>
                            <a:schemeClr val="dk1"/>
                          </a:solidFill>
                          <a:latin typeface="Arial"/>
                          <a:ea typeface="Arial"/>
                          <a:cs typeface="Arial"/>
                          <a:sym typeface="Arial"/>
                        </a:rPr>
                        <a:t>.</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 You lose </a:t>
                      </a:r>
                      <a:r>
                        <a:rPr b="1" i="0" lang="en-US" sz="1800" u="none" cap="none" strike="noStrike">
                          <a:solidFill>
                            <a:schemeClr val="dk1"/>
                          </a:solidFill>
                          <a:latin typeface="Arial"/>
                          <a:ea typeface="Arial"/>
                          <a:cs typeface="Arial"/>
                          <a:sym typeface="Arial"/>
                        </a:rPr>
                        <a:t>1,600 Rp</a:t>
                      </a:r>
                      <a:r>
                        <a:rPr b="0" i="0" lang="en-US" sz="1800" u="none" cap="none" strike="noStrike">
                          <a:solidFill>
                            <a:schemeClr val="dk1"/>
                          </a:solidFill>
                          <a:latin typeface="Arial"/>
                          <a:ea typeface="Arial"/>
                          <a:cs typeface="Arial"/>
                          <a:sym typeface="Arial"/>
                        </a:rPr>
                        <a:t>.</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Your counterpart loses </a:t>
                      </a:r>
                      <a:r>
                        <a:rPr b="1" i="0" lang="en-US" sz="1800" u="none" cap="none" strike="noStrike">
                          <a:solidFill>
                            <a:schemeClr val="dk1"/>
                          </a:solidFill>
                          <a:latin typeface="Arial"/>
                          <a:ea typeface="Arial"/>
                          <a:cs typeface="Arial"/>
                          <a:sym typeface="Arial"/>
                        </a:rPr>
                        <a:t>1,600 Rp</a:t>
                      </a:r>
                      <a:r>
                        <a:rPr b="0" i="0" lang="en-US" sz="1800" u="none" cap="none" strike="noStrike">
                          <a:solidFill>
                            <a:schemeClr val="dk1"/>
                          </a:solidFill>
                          <a:latin typeface="Arial"/>
                          <a:ea typeface="Arial"/>
                          <a:cs typeface="Arial"/>
                          <a:sym typeface="Arial"/>
                        </a:rPr>
                        <a:t>.</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Study 6: Additional Design Details</a:t>
            </a:r>
            <a:endParaRPr/>
          </a:p>
        </p:txBody>
      </p:sp>
      <p:sp>
        <p:nvSpPr>
          <p:cNvPr id="523" name="Google Shape;523;p4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Font typeface="Arial"/>
              <a:buChar char="•"/>
            </a:pPr>
            <a:r>
              <a:rPr i="1" lang="en-US"/>
              <a:t>N</a:t>
            </a:r>
            <a:r>
              <a:rPr lang="en-US"/>
              <a:t>=120 students</a:t>
            </a:r>
            <a:endParaRPr/>
          </a:p>
          <a:p>
            <a:pPr indent="-342900" lvl="0" marL="342900" rtl="0" algn="l">
              <a:spcBef>
                <a:spcPts val="640"/>
              </a:spcBef>
              <a:spcAft>
                <a:spcPts val="0"/>
              </a:spcAft>
              <a:buClr>
                <a:schemeClr val="dk1"/>
              </a:buClr>
              <a:buSzPts val="3200"/>
              <a:buFont typeface="Arial"/>
              <a:buChar char="•"/>
            </a:pPr>
            <a:r>
              <a:rPr lang="en-US"/>
              <a:t>Incentive compatible</a:t>
            </a:r>
            <a:endParaRPr/>
          </a:p>
          <a:p>
            <a:pPr indent="-342900" lvl="0" marL="342900" rtl="0" algn="l">
              <a:spcBef>
                <a:spcPts val="640"/>
              </a:spcBef>
              <a:spcAft>
                <a:spcPts val="0"/>
              </a:spcAft>
              <a:buClr>
                <a:schemeClr val="dk1"/>
              </a:buClr>
              <a:buSzPts val="3200"/>
              <a:buFont typeface="Arial"/>
              <a:buChar char="•"/>
            </a:pPr>
            <a:r>
              <a:rPr lang="en-US"/>
              <a:t>4 blocks of 20 rounds each</a:t>
            </a:r>
            <a:endParaRPr/>
          </a:p>
          <a:p>
            <a:pPr indent="-342900" lvl="0" marL="342900" rtl="0" algn="l">
              <a:spcBef>
                <a:spcPts val="640"/>
              </a:spcBef>
              <a:spcAft>
                <a:spcPts val="0"/>
              </a:spcAft>
              <a:buClr>
                <a:schemeClr val="dk1"/>
              </a:buClr>
              <a:buSzPts val="3200"/>
              <a:buFont typeface="Arial"/>
              <a:buChar char="•"/>
            </a:pPr>
            <a:r>
              <a:rPr lang="en-US"/>
              <a:t>Anonymous pairs</a:t>
            </a:r>
            <a:endParaRPr/>
          </a:p>
          <a:p>
            <a:pPr indent="-342900" lvl="0" marL="342900" rtl="0" algn="l">
              <a:spcBef>
                <a:spcPts val="640"/>
              </a:spcBef>
              <a:spcAft>
                <a:spcPts val="0"/>
              </a:spcAft>
              <a:buClr>
                <a:schemeClr val="dk1"/>
              </a:buClr>
              <a:buSzPts val="3200"/>
              <a:buFont typeface="Arial"/>
              <a:buChar char="•"/>
            </a:pPr>
            <a:r>
              <a:rPr lang="en-US"/>
              <a:t>Randomly paired before each block</a:t>
            </a:r>
            <a:endParaRPr/>
          </a:p>
          <a:p>
            <a:pPr indent="-139700" lvl="0" marL="342900" rtl="0" algn="l">
              <a:spcBef>
                <a:spcPts val="640"/>
              </a:spcBef>
              <a:spcAft>
                <a:spcPts val="0"/>
              </a:spcAft>
              <a:buClr>
                <a:schemeClr val="dk1"/>
              </a:buClr>
              <a:buSzPts val="3200"/>
              <a:buFont typeface="Arial"/>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Study 6: Deterministic vs Stochastic Prisoners Dilemma</a:t>
            </a:r>
            <a:endParaRPr/>
          </a:p>
        </p:txBody>
      </p:sp>
      <p:graphicFrame>
        <p:nvGraphicFramePr>
          <p:cNvPr id="529" name="Google Shape;529;p43"/>
          <p:cNvGraphicFramePr/>
          <p:nvPr/>
        </p:nvGraphicFramePr>
        <p:xfrm>
          <a:off x="914400" y="1524000"/>
          <a:ext cx="7162800" cy="5048250"/>
        </p:xfrm>
        <a:graphic>
          <a:graphicData uri="http://schemas.openxmlformats.org/drawingml/2006/chart">
            <c:chart r:id="rId3"/>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4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5400"/>
              <a:t>Study 7</a:t>
            </a:r>
            <a:endParaRPr/>
          </a:p>
        </p:txBody>
      </p:sp>
      <p:sp>
        <p:nvSpPr>
          <p:cNvPr id="536" name="Google Shape;536;p4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685800" lvl="0" marL="685800" rtl="0" algn="l">
              <a:spcBef>
                <a:spcPts val="0"/>
              </a:spcBef>
              <a:spcAft>
                <a:spcPts val="0"/>
              </a:spcAft>
              <a:buClr>
                <a:schemeClr val="dk1"/>
              </a:buClr>
              <a:buSzPts val="2100"/>
              <a:buFont typeface="Arial"/>
              <a:buNone/>
            </a:pPr>
            <a:r>
              <a:rPr lang="en-US" sz="2100"/>
              <a:t>Question: How does non-binding precommitment operate in Social dilemmas?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Study 7</a:t>
            </a:r>
            <a:endParaRPr/>
          </a:p>
        </p:txBody>
      </p:sp>
      <p:sp>
        <p:nvSpPr>
          <p:cNvPr id="543" name="Google Shape;543;p4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Font typeface="Arial"/>
              <a:buChar char="•"/>
            </a:pPr>
            <a:r>
              <a:rPr lang="en-US"/>
              <a:t>Stochastic Prisoners’ dilemma (IDS)</a:t>
            </a:r>
            <a:endParaRPr/>
          </a:p>
          <a:p>
            <a:pPr indent="-342900" lvl="0" marL="342900" rtl="0" algn="l">
              <a:spcBef>
                <a:spcPts val="640"/>
              </a:spcBef>
              <a:spcAft>
                <a:spcPts val="0"/>
              </a:spcAft>
              <a:buClr>
                <a:schemeClr val="dk1"/>
              </a:buClr>
              <a:buSzPts val="3200"/>
              <a:buFont typeface="Arial"/>
              <a:buChar char="•"/>
            </a:pPr>
            <a:r>
              <a:rPr i="1" lang="en-US"/>
              <a:t>N</a:t>
            </a:r>
            <a:r>
              <a:rPr lang="en-US"/>
              <a:t>=160 paid pool participants (students)</a:t>
            </a:r>
            <a:endParaRPr/>
          </a:p>
          <a:p>
            <a:pPr indent="-342900" lvl="0" marL="342900" rtl="0" algn="l">
              <a:spcBef>
                <a:spcPts val="640"/>
              </a:spcBef>
              <a:spcAft>
                <a:spcPts val="0"/>
              </a:spcAft>
              <a:buClr>
                <a:schemeClr val="dk1"/>
              </a:buClr>
              <a:buSzPts val="3200"/>
              <a:buFont typeface="Arial"/>
              <a:buChar char="•"/>
            </a:pPr>
            <a:r>
              <a:rPr lang="en-US"/>
              <a:t>IV: Repeated vs Precommitted vs. non-binding precommitted</a:t>
            </a:r>
            <a:endParaRPr/>
          </a:p>
          <a:p>
            <a:pPr indent="-342900" lvl="0" marL="342900" rtl="0" algn="l">
              <a:spcBef>
                <a:spcPts val="640"/>
              </a:spcBef>
              <a:spcAft>
                <a:spcPts val="0"/>
              </a:spcAft>
              <a:buClr>
                <a:schemeClr val="dk1"/>
              </a:buClr>
              <a:buSzPts val="3200"/>
              <a:buFont typeface="Arial"/>
              <a:buChar char="•"/>
            </a:pPr>
            <a:r>
              <a:rPr lang="en-US"/>
              <a:t>1 block paid for real money</a:t>
            </a:r>
            <a:endParaRPr/>
          </a:p>
          <a:p>
            <a:pPr indent="-139700" lvl="0" marL="342900" rtl="0" algn="l">
              <a:spcBef>
                <a:spcPts val="640"/>
              </a:spcBef>
              <a:spcAft>
                <a:spcPts val="0"/>
              </a:spcAft>
              <a:buClr>
                <a:schemeClr val="dk1"/>
              </a:buClr>
              <a:buSzPts val="3200"/>
              <a:buFont typeface="Arial"/>
              <a:buNone/>
            </a:pPr>
            <a:r>
              <a:t/>
            </a:r>
            <a:endParaRPr/>
          </a:p>
          <a:p>
            <a:pPr indent="-139700" lvl="0" marL="342900" rtl="0" algn="r">
              <a:spcBef>
                <a:spcPts val="640"/>
              </a:spcBef>
              <a:spcAft>
                <a:spcPts val="0"/>
              </a:spcAft>
              <a:buClr>
                <a:schemeClr val="dk1"/>
              </a:buClr>
              <a:buSzPts val="3200"/>
              <a:buFont typeface="Arial"/>
              <a:buNone/>
            </a:pPr>
            <a:r>
              <a:t/>
            </a:r>
            <a:endParaRPr/>
          </a:p>
          <a:p>
            <a:pPr indent="-139700" lvl="0" marL="342900" rtl="0" algn="l">
              <a:spcBef>
                <a:spcPts val="640"/>
              </a:spcBef>
              <a:spcAft>
                <a:spcPts val="0"/>
              </a:spcAft>
              <a:buClr>
                <a:schemeClr val="dk1"/>
              </a:buClr>
              <a:buSzPts val="3200"/>
              <a:buFont typeface="Arial"/>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4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Study 7 payoff matrix</a:t>
            </a:r>
            <a:endParaRPr/>
          </a:p>
        </p:txBody>
      </p:sp>
      <p:graphicFrame>
        <p:nvGraphicFramePr>
          <p:cNvPr id="549" name="Google Shape;549;p46"/>
          <p:cNvGraphicFramePr/>
          <p:nvPr/>
        </p:nvGraphicFramePr>
        <p:xfrm>
          <a:off x="152400" y="1341438"/>
          <a:ext cx="3000000" cy="3000000"/>
        </p:xfrm>
        <a:graphic>
          <a:graphicData uri="http://schemas.openxmlformats.org/drawingml/2006/table">
            <a:tbl>
              <a:tblPr>
                <a:noFill/>
                <a:tableStyleId>{819561AD-6BE9-4F1A-98CC-357F2147FDD4}</a:tableStyleId>
              </a:tblPr>
              <a:tblGrid>
                <a:gridCol w="609600"/>
                <a:gridCol w="1371600"/>
                <a:gridCol w="3144850"/>
                <a:gridCol w="3636950"/>
              </a:tblGrid>
              <a:tr h="363550">
                <a:tc gridSpan="2" rowSpan="2">
                  <a:txBody>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2" hMerge="1"/>
                <a:tc gridSpan="2">
                  <a:txBody>
                    <a:bodyPr/>
                    <a:lstStyle/>
                    <a:p>
                      <a:pPr indent="-342900" lvl="0" marL="342900" marR="0" rtl="0" algn="ctr">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Your Counterpart</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363550">
                <a:tc gridSpan="2" vMerge="1"/>
                <a:tc hMerge="1" vMerge="1"/>
                <a:tc>
                  <a:txBody>
                    <a:bodyPr/>
                    <a:lstStyle/>
                    <a:p>
                      <a:pPr indent="-342900" lvl="0" marL="34290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INVEST</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NOT INVEST</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051050">
                <a:tc rowSpan="2">
                  <a:txBody>
                    <a:bodyPr/>
                    <a:lstStyle/>
                    <a:p>
                      <a:pPr indent="-342900" lvl="0" marL="34290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You</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INVEST</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 You definitely lose </a:t>
                      </a:r>
                      <a:r>
                        <a:rPr b="1" i="0" lang="en-US" sz="1800" u="none" cap="none" strike="noStrike">
                          <a:solidFill>
                            <a:schemeClr val="dk1"/>
                          </a:solidFill>
                          <a:latin typeface="Arial"/>
                          <a:ea typeface="Arial"/>
                          <a:cs typeface="Arial"/>
                          <a:sym typeface="Arial"/>
                        </a:rPr>
                        <a:t>1,400 Rp</a:t>
                      </a:r>
                      <a:r>
                        <a:rPr b="0" i="0" lang="en-US" sz="1800" u="none" cap="none" strike="noStrike">
                          <a:solidFill>
                            <a:schemeClr val="dk1"/>
                          </a:solidFill>
                          <a:latin typeface="Arial"/>
                          <a:ea typeface="Arial"/>
                          <a:cs typeface="Arial"/>
                          <a:sym typeface="Arial"/>
                        </a:rPr>
                        <a:t>, and have a 0% chance of the large loss occurring.</a:t>
                      </a:r>
                      <a:br>
                        <a:rPr b="0" i="0" lang="en-US" sz="1800" u="none" cap="none" strike="noStrike">
                          <a:solidFill>
                            <a:schemeClr val="dk1"/>
                          </a:solidFill>
                          <a:latin typeface="Arial"/>
                          <a:ea typeface="Arial"/>
                          <a:cs typeface="Arial"/>
                          <a:sym typeface="Arial"/>
                        </a:rPr>
                      </a:b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Your counterpart definitely loses </a:t>
                      </a:r>
                      <a:r>
                        <a:rPr b="1" i="0" lang="en-US" sz="1800" u="none" cap="none" strike="noStrike">
                          <a:solidFill>
                            <a:schemeClr val="dk1"/>
                          </a:solidFill>
                          <a:latin typeface="Arial"/>
                          <a:ea typeface="Arial"/>
                          <a:cs typeface="Arial"/>
                          <a:sym typeface="Arial"/>
                        </a:rPr>
                        <a:t>1,400 Rp</a:t>
                      </a:r>
                      <a:r>
                        <a:rPr b="0" i="0" lang="en-US" sz="1800" u="none" cap="none" strike="noStrike">
                          <a:solidFill>
                            <a:schemeClr val="dk1"/>
                          </a:solidFill>
                          <a:latin typeface="Arial"/>
                          <a:ea typeface="Arial"/>
                          <a:cs typeface="Arial"/>
                          <a:sym typeface="Arial"/>
                        </a:rPr>
                        <a:t>, and has a 0% chance of the large loss occurring.</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 You definitely lose </a:t>
                      </a:r>
                      <a:r>
                        <a:rPr b="1" i="0" lang="en-US" sz="1800" u="none" cap="none" strike="noStrike">
                          <a:solidFill>
                            <a:schemeClr val="dk1"/>
                          </a:solidFill>
                          <a:latin typeface="Arial"/>
                          <a:ea typeface="Arial"/>
                          <a:cs typeface="Arial"/>
                          <a:sym typeface="Arial"/>
                        </a:rPr>
                        <a:t>1,400 Rp</a:t>
                      </a:r>
                      <a:r>
                        <a:rPr b="0" i="0" lang="en-US" sz="1800" u="none" cap="none" strike="noStrike">
                          <a:solidFill>
                            <a:schemeClr val="dk1"/>
                          </a:solidFill>
                          <a:latin typeface="Arial"/>
                          <a:ea typeface="Arial"/>
                          <a:cs typeface="Arial"/>
                          <a:sym typeface="Arial"/>
                        </a:rPr>
                        <a:t> and have a 1% chance of losing an additional </a:t>
                      </a:r>
                      <a:r>
                        <a:rPr b="1" i="0" lang="en-US" sz="1800" u="none" cap="none" strike="noStrike">
                          <a:solidFill>
                            <a:schemeClr val="dk1"/>
                          </a:solidFill>
                          <a:latin typeface="Arial"/>
                          <a:ea typeface="Arial"/>
                          <a:cs typeface="Arial"/>
                          <a:sym typeface="Arial"/>
                        </a:rPr>
                        <a:t>40,000 Rp</a:t>
                      </a:r>
                      <a:r>
                        <a:rPr b="0" i="0" lang="en-US" sz="1800" u="none" cap="none" strike="noStrike">
                          <a:solidFill>
                            <a:schemeClr val="dk1"/>
                          </a:solidFill>
                          <a:latin typeface="Arial"/>
                          <a:ea typeface="Arial"/>
                          <a:cs typeface="Arial"/>
                          <a:sym typeface="Arial"/>
                        </a:rPr>
                        <a:t>.</a:t>
                      </a:r>
                      <a:br>
                        <a:rPr b="0" i="0" lang="en-US" sz="1800" u="none" cap="none" strike="noStrike">
                          <a:solidFill>
                            <a:schemeClr val="dk1"/>
                          </a:solidFill>
                          <a:latin typeface="Arial"/>
                          <a:ea typeface="Arial"/>
                          <a:cs typeface="Arial"/>
                          <a:sym typeface="Arial"/>
                        </a:rPr>
                      </a:b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Your counterpart has a 3% chance of losing </a:t>
                      </a:r>
                      <a:r>
                        <a:rPr b="1" i="0" lang="en-US" sz="1800" u="none" cap="none" strike="noStrike">
                          <a:solidFill>
                            <a:schemeClr val="dk1"/>
                          </a:solidFill>
                          <a:latin typeface="Arial"/>
                          <a:ea typeface="Arial"/>
                          <a:cs typeface="Arial"/>
                          <a:sym typeface="Arial"/>
                        </a:rPr>
                        <a:t>40,000 Rp</a:t>
                      </a:r>
                      <a:r>
                        <a:rPr b="0" i="0" lang="en-US" sz="1800" u="none" cap="none" strike="noStrike">
                          <a:solidFill>
                            <a:schemeClr val="dk1"/>
                          </a:solidFill>
                          <a:latin typeface="Arial"/>
                          <a:ea typeface="Arial"/>
                          <a:cs typeface="Arial"/>
                          <a:sym typeface="Arial"/>
                        </a:rPr>
                        <a:t> and a 97% chance of losing </a:t>
                      </a:r>
                      <a:r>
                        <a:rPr b="1" i="0" lang="en-US" sz="1800" u="none" cap="none" strike="noStrike">
                          <a:solidFill>
                            <a:schemeClr val="dk1"/>
                          </a:solidFill>
                          <a:latin typeface="Arial"/>
                          <a:ea typeface="Arial"/>
                          <a:cs typeface="Arial"/>
                          <a:sym typeface="Arial"/>
                        </a:rPr>
                        <a:t>0 Rp</a:t>
                      </a:r>
                      <a:r>
                        <a:rPr b="0" i="0" lang="en-US" sz="1800" u="none" cap="none" strike="noStrike">
                          <a:solidFill>
                            <a:schemeClr val="dk1"/>
                          </a:solidFill>
                          <a:latin typeface="Arial"/>
                          <a:ea typeface="Arial"/>
                          <a:cs typeface="Arial"/>
                          <a:sym typeface="Arial"/>
                        </a:rPr>
                        <a:t>.</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052650">
                <a:tc vMerge="1"/>
                <a:tc>
                  <a:txBody>
                    <a:bodyPr/>
                    <a:lstStyle/>
                    <a:p>
                      <a:pPr indent="-342900" lvl="0" marL="34290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NOT </a:t>
                      </a:r>
                      <a:endParaRPr/>
                    </a:p>
                    <a:p>
                      <a:pPr indent="-342900" lvl="0" marL="34290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INVEST</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 You have a 3% chance of losing </a:t>
                      </a:r>
                      <a:r>
                        <a:rPr b="1" i="0" lang="en-US" sz="1800" u="none" cap="none" strike="noStrike">
                          <a:solidFill>
                            <a:schemeClr val="dk1"/>
                          </a:solidFill>
                          <a:latin typeface="Arial"/>
                          <a:ea typeface="Arial"/>
                          <a:cs typeface="Arial"/>
                          <a:sym typeface="Arial"/>
                        </a:rPr>
                        <a:t>40,000 Rp</a:t>
                      </a:r>
                      <a:r>
                        <a:rPr b="0" i="0" lang="en-US" sz="1800" u="none" cap="none" strike="noStrike">
                          <a:solidFill>
                            <a:schemeClr val="dk1"/>
                          </a:solidFill>
                          <a:latin typeface="Arial"/>
                          <a:ea typeface="Arial"/>
                          <a:cs typeface="Arial"/>
                          <a:sym typeface="Arial"/>
                        </a:rPr>
                        <a:t> and a 97% chance of losing </a:t>
                      </a:r>
                      <a:r>
                        <a:rPr b="1" i="0" lang="en-US" sz="1800" u="none" cap="none" strike="noStrike">
                          <a:solidFill>
                            <a:schemeClr val="dk1"/>
                          </a:solidFill>
                          <a:latin typeface="Arial"/>
                          <a:ea typeface="Arial"/>
                          <a:cs typeface="Arial"/>
                          <a:sym typeface="Arial"/>
                        </a:rPr>
                        <a:t>0 Rp</a:t>
                      </a:r>
                      <a:r>
                        <a:rPr b="0" i="0" lang="en-US" sz="1800" u="none" cap="none" strike="noStrike">
                          <a:solidFill>
                            <a:schemeClr val="dk1"/>
                          </a:solidFill>
                          <a:latin typeface="Arial"/>
                          <a:ea typeface="Arial"/>
                          <a:cs typeface="Arial"/>
                          <a:sym typeface="Arial"/>
                        </a:rPr>
                        <a:t>.</a:t>
                      </a:r>
                      <a:br>
                        <a:rPr b="0" i="0" lang="en-US" sz="1800" u="none" cap="none" strike="noStrike">
                          <a:solidFill>
                            <a:schemeClr val="dk1"/>
                          </a:solidFill>
                          <a:latin typeface="Arial"/>
                          <a:ea typeface="Arial"/>
                          <a:cs typeface="Arial"/>
                          <a:sym typeface="Arial"/>
                        </a:rPr>
                      </a:b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Your counterpart definitely loses </a:t>
                      </a:r>
                      <a:r>
                        <a:rPr b="1" i="0" lang="en-US" sz="1800" u="none" cap="none" strike="noStrike">
                          <a:solidFill>
                            <a:schemeClr val="dk1"/>
                          </a:solidFill>
                          <a:latin typeface="Arial"/>
                          <a:ea typeface="Arial"/>
                          <a:cs typeface="Arial"/>
                          <a:sym typeface="Arial"/>
                        </a:rPr>
                        <a:t>1,400 Rp</a:t>
                      </a:r>
                      <a:r>
                        <a:rPr b="0" i="0" lang="en-US" sz="1800" u="none" cap="none" strike="noStrike">
                          <a:solidFill>
                            <a:schemeClr val="dk1"/>
                          </a:solidFill>
                          <a:latin typeface="Arial"/>
                          <a:ea typeface="Arial"/>
                          <a:cs typeface="Arial"/>
                          <a:sym typeface="Arial"/>
                        </a:rPr>
                        <a:t> and has a 1% chance of losing an additional </a:t>
                      </a:r>
                      <a:r>
                        <a:rPr b="1" i="0" lang="en-US" sz="1800" u="none" cap="none" strike="noStrike">
                          <a:solidFill>
                            <a:schemeClr val="dk1"/>
                          </a:solidFill>
                          <a:latin typeface="Arial"/>
                          <a:ea typeface="Arial"/>
                          <a:cs typeface="Arial"/>
                          <a:sym typeface="Arial"/>
                        </a:rPr>
                        <a:t>40,000 Rp</a:t>
                      </a:r>
                      <a:r>
                        <a:rPr b="0" i="0" lang="en-US" sz="1800" u="none" cap="none" strike="noStrike">
                          <a:solidFill>
                            <a:schemeClr val="dk1"/>
                          </a:solidFill>
                          <a:latin typeface="Arial"/>
                          <a:ea typeface="Arial"/>
                          <a:cs typeface="Arial"/>
                          <a:sym typeface="Arial"/>
                        </a:rPr>
                        <a:t>.</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 You have a 4% chance of losing </a:t>
                      </a:r>
                      <a:r>
                        <a:rPr b="1" i="0" lang="en-US" sz="1800" u="none" cap="none" strike="noStrike">
                          <a:solidFill>
                            <a:schemeClr val="dk1"/>
                          </a:solidFill>
                          <a:latin typeface="Arial"/>
                          <a:ea typeface="Arial"/>
                          <a:cs typeface="Arial"/>
                          <a:sym typeface="Arial"/>
                        </a:rPr>
                        <a:t>40,000 Rp</a:t>
                      </a:r>
                      <a:r>
                        <a:rPr b="0" i="0" lang="en-US" sz="1800" u="none" cap="none" strike="noStrike">
                          <a:solidFill>
                            <a:schemeClr val="dk1"/>
                          </a:solidFill>
                          <a:latin typeface="Arial"/>
                          <a:ea typeface="Arial"/>
                          <a:cs typeface="Arial"/>
                          <a:sym typeface="Arial"/>
                        </a:rPr>
                        <a:t> and a 96% chance of losing </a:t>
                      </a:r>
                      <a:r>
                        <a:rPr b="1" i="0" lang="en-US" sz="1800" u="none" cap="none" strike="noStrike">
                          <a:solidFill>
                            <a:schemeClr val="dk1"/>
                          </a:solidFill>
                          <a:latin typeface="Arial"/>
                          <a:ea typeface="Arial"/>
                          <a:cs typeface="Arial"/>
                          <a:sym typeface="Arial"/>
                        </a:rPr>
                        <a:t>0 Rp</a:t>
                      </a:r>
                      <a:r>
                        <a:rPr b="0" i="0" lang="en-US" sz="1800" u="none" cap="none" strike="noStrike">
                          <a:solidFill>
                            <a:schemeClr val="dk1"/>
                          </a:solidFill>
                          <a:latin typeface="Arial"/>
                          <a:ea typeface="Arial"/>
                          <a:cs typeface="Arial"/>
                          <a:sym typeface="Arial"/>
                        </a:rPr>
                        <a:t>.</a:t>
                      </a:r>
                      <a:br>
                        <a:rPr b="0" i="0" lang="en-US" sz="1800" u="none" cap="none" strike="noStrike">
                          <a:solidFill>
                            <a:schemeClr val="dk1"/>
                          </a:solidFill>
                          <a:latin typeface="Arial"/>
                          <a:ea typeface="Arial"/>
                          <a:cs typeface="Arial"/>
                          <a:sym typeface="Arial"/>
                        </a:rPr>
                      </a:b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Your counterpart has a 4% chance of losing </a:t>
                      </a:r>
                      <a:r>
                        <a:rPr b="1" i="0" lang="en-US" sz="1800" u="none" cap="none" strike="noStrike">
                          <a:solidFill>
                            <a:schemeClr val="dk1"/>
                          </a:solidFill>
                          <a:latin typeface="Arial"/>
                          <a:ea typeface="Arial"/>
                          <a:cs typeface="Arial"/>
                          <a:sym typeface="Arial"/>
                        </a:rPr>
                        <a:t>40,000 Rp</a:t>
                      </a:r>
                      <a:r>
                        <a:rPr b="0" i="0" lang="en-US" sz="1800" u="none" cap="none" strike="noStrike">
                          <a:solidFill>
                            <a:schemeClr val="dk1"/>
                          </a:solidFill>
                          <a:latin typeface="Arial"/>
                          <a:ea typeface="Arial"/>
                          <a:cs typeface="Arial"/>
                          <a:sym typeface="Arial"/>
                        </a:rPr>
                        <a:t> and a 96% chance of losing </a:t>
                      </a:r>
                      <a:r>
                        <a:rPr b="1" i="0" lang="en-US" sz="1800" u="none" cap="none" strike="noStrike">
                          <a:solidFill>
                            <a:schemeClr val="dk1"/>
                          </a:solidFill>
                          <a:latin typeface="Arial"/>
                          <a:ea typeface="Arial"/>
                          <a:cs typeface="Arial"/>
                          <a:sym typeface="Arial"/>
                        </a:rPr>
                        <a:t>0 Rp</a:t>
                      </a:r>
                      <a:r>
                        <a:rPr b="0" i="0" lang="en-US" sz="1800" u="none" cap="none" strike="noStrike">
                          <a:solidFill>
                            <a:schemeClr val="dk1"/>
                          </a:solidFill>
                          <a:latin typeface="Arial"/>
                          <a:ea typeface="Arial"/>
                          <a:cs typeface="Arial"/>
                          <a:sym typeface="Arial"/>
                        </a:rPr>
                        <a:t>.</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Study 7: Results</a:t>
            </a:r>
            <a:endParaRPr/>
          </a:p>
        </p:txBody>
      </p:sp>
      <p:graphicFrame>
        <p:nvGraphicFramePr>
          <p:cNvPr id="556" name="Google Shape;556;p47"/>
          <p:cNvGraphicFramePr/>
          <p:nvPr/>
        </p:nvGraphicFramePr>
        <p:xfrm>
          <a:off x="228600" y="1295400"/>
          <a:ext cx="8763000" cy="5410200"/>
        </p:xfrm>
        <a:graphic>
          <a:graphicData uri="http://schemas.openxmlformats.org/drawingml/2006/chart">
            <c:chart r:id="rId3"/>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Study 7: Summary</a:t>
            </a:r>
            <a:endParaRPr/>
          </a:p>
        </p:txBody>
      </p:sp>
      <p:sp>
        <p:nvSpPr>
          <p:cNvPr id="563" name="Google Shape;563;p4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Font typeface="Arial"/>
              <a:buChar char="•"/>
            </a:pPr>
            <a:r>
              <a:rPr lang="en-US"/>
              <a:t>Replication of precommitment effect in a stochastic social dilemma.</a:t>
            </a:r>
            <a:endParaRPr/>
          </a:p>
          <a:p>
            <a:pPr indent="-342900" lvl="0" marL="342900" rtl="0" algn="l">
              <a:spcBef>
                <a:spcPts val="640"/>
              </a:spcBef>
              <a:spcAft>
                <a:spcPts val="0"/>
              </a:spcAft>
              <a:buClr>
                <a:schemeClr val="dk1"/>
              </a:buClr>
              <a:buSzPts val="3200"/>
              <a:buFont typeface="Arial"/>
              <a:buChar char="•"/>
            </a:pPr>
            <a:r>
              <a:rPr lang="en-US"/>
              <a:t>Non-binding precommitment is not as effective when there is a counterpart involved.</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4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Conclusions</a:t>
            </a:r>
            <a:endParaRPr/>
          </a:p>
        </p:txBody>
      </p:sp>
      <p:sp>
        <p:nvSpPr>
          <p:cNvPr id="569" name="Google Shape;569;p49"/>
          <p:cNvSpPr txBox="1"/>
          <p:nvPr>
            <p:ph idx="1" type="body"/>
          </p:nvPr>
        </p:nvSpPr>
        <p:spPr>
          <a:xfrm>
            <a:off x="457200" y="1600200"/>
            <a:ext cx="8229600" cy="498316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Font typeface="Arial"/>
              <a:buChar char="•"/>
            </a:pPr>
            <a:r>
              <a:rPr lang="en-US"/>
              <a:t>In repeated choice with large, low-probability losses, precommitment increases investment in protection</a:t>
            </a:r>
            <a:endParaRPr/>
          </a:p>
          <a:p>
            <a:pPr indent="-342900" lvl="0" marL="342900" rtl="0" algn="l">
              <a:spcBef>
                <a:spcPts val="640"/>
              </a:spcBef>
              <a:spcAft>
                <a:spcPts val="0"/>
              </a:spcAft>
              <a:buClr>
                <a:schemeClr val="dk1"/>
              </a:buClr>
              <a:buSzPts val="3200"/>
              <a:buFont typeface="Arial"/>
              <a:buChar char="•"/>
            </a:pPr>
            <a:r>
              <a:rPr lang="en-US"/>
              <a:t>…because precommitment activates a long-term goal (?)</a:t>
            </a:r>
            <a:endParaRPr/>
          </a:p>
          <a:p>
            <a:pPr indent="-342900" lvl="0" marL="342900" rtl="0" algn="l">
              <a:spcBef>
                <a:spcPts val="640"/>
              </a:spcBef>
              <a:spcAft>
                <a:spcPts val="0"/>
              </a:spcAft>
              <a:buClr>
                <a:schemeClr val="dk1"/>
              </a:buClr>
              <a:buSzPts val="3200"/>
              <a:buFont typeface="Arial"/>
              <a:buChar char="•"/>
            </a:pPr>
            <a:r>
              <a:rPr lang="en-US"/>
              <a:t>In interdependent security, precommitment increases cooperation</a:t>
            </a:r>
            <a:endParaRPr/>
          </a:p>
          <a:p>
            <a:pPr indent="-342900" lvl="0" marL="342900" rtl="0" algn="l">
              <a:spcBef>
                <a:spcPts val="640"/>
              </a:spcBef>
              <a:spcAft>
                <a:spcPts val="0"/>
              </a:spcAft>
              <a:buClr>
                <a:schemeClr val="dk1"/>
              </a:buClr>
              <a:buSzPts val="3200"/>
              <a:buFont typeface="Arial"/>
              <a:buChar char="•"/>
            </a:pPr>
            <a:r>
              <a:rPr lang="en-US"/>
              <a:t>In regular prisoners dilemma, precommitment reduces cooperation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9">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5"/>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Research Motivation</a:t>
            </a:r>
            <a:endParaRPr/>
          </a:p>
        </p:txBody>
      </p:sp>
      <p:sp>
        <p:nvSpPr>
          <p:cNvPr id="133" name="Google Shape;133;p5"/>
          <p:cNvSpPr txBox="1"/>
          <p:nvPr>
            <p:ph idx="1" type="body"/>
          </p:nvPr>
        </p:nvSpPr>
        <p:spPr>
          <a:xfrm>
            <a:off x="457200" y="1447800"/>
            <a:ext cx="8229600" cy="49530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3200"/>
              <a:buFont typeface="Arial"/>
              <a:buChar char="•"/>
            </a:pPr>
            <a:r>
              <a:rPr lang="en-US"/>
              <a:t>Normally, greater delay is associated with increased uncertainty</a:t>
            </a:r>
            <a:endParaRPr/>
          </a:p>
          <a:p>
            <a:pPr indent="-342900" lvl="0" marL="342900" rtl="0" algn="l">
              <a:lnSpc>
                <a:spcPct val="90000"/>
              </a:lnSpc>
              <a:spcBef>
                <a:spcPts val="640"/>
              </a:spcBef>
              <a:spcAft>
                <a:spcPts val="0"/>
              </a:spcAft>
              <a:buClr>
                <a:schemeClr val="dk1"/>
              </a:buClr>
              <a:buSzPts val="3200"/>
              <a:buFont typeface="Arial"/>
              <a:buChar char="•"/>
            </a:pPr>
            <a:r>
              <a:rPr lang="en-US"/>
              <a:t>example: $10 promised today or in a year</a:t>
            </a:r>
            <a:endParaRPr/>
          </a:p>
          <a:p>
            <a:pPr indent="-342900" lvl="0" marL="342900" rtl="0" algn="l">
              <a:lnSpc>
                <a:spcPct val="90000"/>
              </a:lnSpc>
              <a:spcBef>
                <a:spcPts val="640"/>
              </a:spcBef>
              <a:spcAft>
                <a:spcPts val="0"/>
              </a:spcAft>
              <a:buClr>
                <a:schemeClr val="dk1"/>
              </a:buClr>
              <a:buSzPts val="3200"/>
              <a:buFont typeface="Arial"/>
              <a:buChar char="•"/>
            </a:pPr>
            <a:r>
              <a:rPr lang="en-US"/>
              <a:t>However, with repeated low probability events, increasing time horizon may </a:t>
            </a:r>
            <a:r>
              <a:rPr i="1" lang="en-US"/>
              <a:t>increase</a:t>
            </a:r>
            <a:r>
              <a:rPr lang="en-US"/>
              <a:t> subjective probability</a:t>
            </a:r>
            <a:endParaRPr/>
          </a:p>
          <a:p>
            <a:pPr indent="-342900" lvl="0" marL="342900" rtl="0" algn="l">
              <a:lnSpc>
                <a:spcPct val="90000"/>
              </a:lnSpc>
              <a:spcBef>
                <a:spcPts val="640"/>
              </a:spcBef>
              <a:spcAft>
                <a:spcPts val="0"/>
              </a:spcAft>
              <a:buClr>
                <a:schemeClr val="dk1"/>
              </a:buClr>
              <a:buSzPts val="3200"/>
              <a:buFont typeface="Arial"/>
              <a:buChar char="•"/>
            </a:pPr>
            <a:r>
              <a:rPr lang="en-US"/>
              <a:t>Example (choice bracketing): </a:t>
            </a:r>
            <a:endParaRPr/>
          </a:p>
          <a:p>
            <a:pPr indent="-285750" lvl="1" marL="742950" rtl="0" algn="l">
              <a:lnSpc>
                <a:spcPct val="90000"/>
              </a:lnSpc>
              <a:spcBef>
                <a:spcPts val="560"/>
              </a:spcBef>
              <a:spcAft>
                <a:spcPts val="0"/>
              </a:spcAft>
              <a:buClr>
                <a:schemeClr val="dk1"/>
              </a:buClr>
              <a:buSzPts val="2800"/>
              <a:buFont typeface="Arial"/>
              <a:buChar char="–"/>
            </a:pPr>
            <a:r>
              <a:rPr lang="en-US"/>
              <a:t>Wear your seatbelt? </a:t>
            </a:r>
            <a:br>
              <a:rPr lang="en-US"/>
            </a:br>
            <a:r>
              <a:rPr lang="en-US"/>
              <a:t>Chance of injury this time vs lifetime </a:t>
            </a:r>
            <a:br>
              <a:rPr lang="en-US"/>
            </a:br>
            <a:r>
              <a:rPr lang="en-US" sz="2000"/>
              <a:t>(Slovic, Fischhoff, &amp; Lichtenstein, 1978)</a:t>
            </a:r>
            <a:endParaRPr/>
          </a:p>
          <a:p>
            <a:pPr indent="-139700" lvl="0" marL="342900" rtl="0" algn="l">
              <a:lnSpc>
                <a:spcPct val="90000"/>
              </a:lnSpc>
              <a:spcBef>
                <a:spcPts val="640"/>
              </a:spcBef>
              <a:spcAft>
                <a:spcPts val="0"/>
              </a:spcAft>
              <a:buClr>
                <a:schemeClr val="dk1"/>
              </a:buClr>
              <a:buSzPts val="3200"/>
              <a:buFont typeface="Arial"/>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5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Thank You!</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5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Extra Studies</a:t>
            </a:r>
            <a:endParaRPr/>
          </a:p>
        </p:txBody>
      </p:sp>
      <p:sp>
        <p:nvSpPr>
          <p:cNvPr id="580" name="Google Shape;580;p5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3200"/>
              <a:buFont typeface="Arial"/>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5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5400"/>
              <a:t>Study S2</a:t>
            </a:r>
            <a:endParaRPr/>
          </a:p>
        </p:txBody>
      </p:sp>
      <p:sp>
        <p:nvSpPr>
          <p:cNvPr id="587" name="Google Shape;587;p5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685800" lvl="0" marL="685800" rtl="0" algn="l">
              <a:spcBef>
                <a:spcPts val="0"/>
              </a:spcBef>
              <a:spcAft>
                <a:spcPts val="0"/>
              </a:spcAft>
              <a:buClr>
                <a:schemeClr val="dk1"/>
              </a:buClr>
              <a:buSzPts val="2100"/>
              <a:buFont typeface="Arial"/>
              <a:buNone/>
            </a:pPr>
            <a:r>
              <a:rPr lang="en-US" sz="2100"/>
              <a:t>Question: How does a change in the actual probabilities of the large loss affect precommitment?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7">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5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Study 2: Theory</a:t>
            </a:r>
            <a:endParaRPr/>
          </a:p>
        </p:txBody>
      </p:sp>
      <p:sp>
        <p:nvSpPr>
          <p:cNvPr id="593" name="Google Shape;593;p5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Font typeface="Arial"/>
              <a:buChar char="•"/>
            </a:pPr>
            <a:r>
              <a:rPr lang="en-US"/>
              <a:t>If precommitment works by increasing subjective probability, then…</a:t>
            </a:r>
            <a:endParaRPr/>
          </a:p>
          <a:p>
            <a:pPr indent="-342900" lvl="0" marL="342900" rtl="0" algn="l">
              <a:spcBef>
                <a:spcPts val="640"/>
              </a:spcBef>
              <a:spcAft>
                <a:spcPts val="0"/>
              </a:spcAft>
              <a:buClr>
                <a:schemeClr val="dk1"/>
              </a:buClr>
              <a:buSzPts val="3200"/>
              <a:buFont typeface="Arial"/>
              <a:buChar char="•"/>
            </a:pPr>
            <a:r>
              <a:rPr lang="en-US"/>
              <a:t>…explicit increases in probability (with EV constant) should have the same effect (and should wipe out the effect of precommitment)</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5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Study 2</a:t>
            </a:r>
            <a:endParaRPr/>
          </a:p>
        </p:txBody>
      </p:sp>
      <p:sp>
        <p:nvSpPr>
          <p:cNvPr id="600" name="Google Shape;600;p5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Font typeface="Arial"/>
              <a:buChar char="•"/>
            </a:pPr>
            <a:r>
              <a:rPr lang="en-US"/>
              <a:t>Modified Solo game, </a:t>
            </a:r>
            <a:r>
              <a:rPr i="1" lang="en-US"/>
              <a:t>N</a:t>
            </a:r>
            <a:r>
              <a:rPr lang="en-US"/>
              <a:t>=421 MTurkers</a:t>
            </a:r>
            <a:endParaRPr/>
          </a:p>
          <a:p>
            <a:pPr indent="-285750" lvl="1" marL="742950" rtl="0" algn="l">
              <a:spcBef>
                <a:spcPts val="560"/>
              </a:spcBef>
              <a:spcAft>
                <a:spcPts val="0"/>
              </a:spcAft>
              <a:buClr>
                <a:schemeClr val="dk1"/>
              </a:buClr>
              <a:buSzPts val="2800"/>
              <a:buFont typeface="Arial"/>
              <a:buChar char="–"/>
            </a:pPr>
            <a:r>
              <a:rPr lang="en-US"/>
              <a:t>Slightly modified version with mining in the </a:t>
            </a:r>
            <a:r>
              <a:rPr i="1" lang="en-US"/>
              <a:t>Known</a:t>
            </a:r>
            <a:r>
              <a:rPr lang="en-US"/>
              <a:t> region (certain loss of 1,400 Rp) or the </a:t>
            </a:r>
            <a:r>
              <a:rPr i="1" lang="en-US"/>
              <a:t>Unknown</a:t>
            </a:r>
            <a:r>
              <a:rPr lang="en-US"/>
              <a:t> region (4% chance of a 40,000 Rp. loss)</a:t>
            </a:r>
            <a:endParaRPr/>
          </a:p>
          <a:p>
            <a:pPr indent="-342900" lvl="0" marL="342900" rtl="0" algn="l">
              <a:spcBef>
                <a:spcPts val="640"/>
              </a:spcBef>
              <a:spcAft>
                <a:spcPts val="0"/>
              </a:spcAft>
              <a:buClr>
                <a:schemeClr val="dk1"/>
              </a:buClr>
              <a:buSzPts val="3200"/>
              <a:buFont typeface="Arial"/>
              <a:buChar char="•"/>
            </a:pPr>
            <a:r>
              <a:rPr lang="en-US"/>
              <a:t>Repeated vs Precommitted</a:t>
            </a:r>
            <a:endParaRPr/>
          </a:p>
          <a:p>
            <a:pPr indent="-342900" lvl="0" marL="342900" rtl="0" algn="l">
              <a:spcBef>
                <a:spcPts val="640"/>
              </a:spcBef>
              <a:spcAft>
                <a:spcPts val="0"/>
              </a:spcAft>
              <a:buClr>
                <a:schemeClr val="dk1"/>
              </a:buClr>
              <a:buSzPts val="3200"/>
              <a:buFont typeface="Arial"/>
              <a:buChar char="•"/>
            </a:pPr>
            <a:r>
              <a:rPr lang="en-US"/>
              <a:t>Probability of the big loss (4% vs. 20% vs. 50%)</a:t>
            </a:r>
            <a:endParaRPr/>
          </a:p>
          <a:p>
            <a:pPr indent="-285750" lvl="1" marL="742950" rtl="0" algn="l">
              <a:spcBef>
                <a:spcPts val="560"/>
              </a:spcBef>
              <a:spcAft>
                <a:spcPts val="0"/>
              </a:spcAft>
              <a:buClr>
                <a:schemeClr val="dk1"/>
              </a:buClr>
              <a:buSzPts val="2800"/>
              <a:buFont typeface="Arial"/>
              <a:buChar char="–"/>
            </a:pPr>
            <a:r>
              <a:rPr lang="en-US"/>
              <a:t>Expected value held constant</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5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Study 2: Choice</a:t>
            </a:r>
            <a:endParaRPr/>
          </a:p>
        </p:txBody>
      </p:sp>
      <p:graphicFrame>
        <p:nvGraphicFramePr>
          <p:cNvPr id="607" name="Google Shape;607;p55"/>
          <p:cNvGraphicFramePr/>
          <p:nvPr/>
        </p:nvGraphicFramePr>
        <p:xfrm>
          <a:off x="1219200" y="2549770"/>
          <a:ext cx="3000000" cy="3000000"/>
        </p:xfrm>
        <a:graphic>
          <a:graphicData uri="http://schemas.openxmlformats.org/drawingml/2006/table">
            <a:tbl>
              <a:tblPr>
                <a:noFill/>
                <a:tableStyleId>{819561AD-6BE9-4F1A-98CC-357F2147FDD4}</a:tableStyleId>
              </a:tblPr>
              <a:tblGrid>
                <a:gridCol w="1779900"/>
                <a:gridCol w="4659000"/>
              </a:tblGrid>
              <a:tr h="942975">
                <a:tc>
                  <a:txBody>
                    <a:bodyPr/>
                    <a:lstStyle/>
                    <a:p>
                      <a:pPr indent="-342900" lvl="0" marL="342900" marR="0" rtl="0" algn="ctr">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KNOWN</a:t>
                      </a:r>
                      <a:endParaRPr/>
                    </a:p>
                  </a:txBody>
                  <a:tcPr marT="34300" marB="3430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 You definitely lose </a:t>
                      </a:r>
                      <a:r>
                        <a:rPr b="1" i="0" lang="en-US" sz="2400" u="none" cap="none" strike="noStrike">
                          <a:solidFill>
                            <a:schemeClr val="dk1"/>
                          </a:solidFill>
                          <a:latin typeface="Arial"/>
                          <a:ea typeface="Arial"/>
                          <a:cs typeface="Arial"/>
                          <a:sym typeface="Arial"/>
                        </a:rPr>
                        <a:t>1,400 Rp</a:t>
                      </a:r>
                      <a:r>
                        <a:rPr b="0" i="0" lang="en-US" sz="2400" u="none" cap="none" strike="noStrike">
                          <a:solidFill>
                            <a:schemeClr val="dk1"/>
                          </a:solidFill>
                          <a:latin typeface="Arial"/>
                          <a:ea typeface="Arial"/>
                          <a:cs typeface="Arial"/>
                          <a:sym typeface="Arial"/>
                        </a:rPr>
                        <a:t>, and have a 0% chance of the large loss occurring.</a:t>
                      </a:r>
                      <a:endParaRPr/>
                    </a:p>
                  </a:txBody>
                  <a:tcPr marT="34300" marB="3430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42975">
                <a:tc>
                  <a:txBody>
                    <a:bodyPr/>
                    <a:lstStyle/>
                    <a:p>
                      <a:pPr indent="-342900" lvl="0" marL="342900" marR="0" rtl="0" algn="ctr">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UNKNOWN</a:t>
                      </a:r>
                      <a:endParaRPr/>
                    </a:p>
                  </a:txBody>
                  <a:tcPr marT="34300" marB="3430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 You have a 4% chance of losing </a:t>
                      </a:r>
                      <a:r>
                        <a:rPr b="1" i="0" lang="en-US" sz="2400" u="none" cap="none" strike="noStrike">
                          <a:solidFill>
                            <a:schemeClr val="dk1"/>
                          </a:solidFill>
                          <a:latin typeface="Arial"/>
                          <a:ea typeface="Arial"/>
                          <a:cs typeface="Arial"/>
                          <a:sym typeface="Arial"/>
                        </a:rPr>
                        <a:t>40,000 Rp</a:t>
                      </a:r>
                      <a:r>
                        <a:rPr b="0" i="0" lang="en-US" sz="2400" u="none" cap="none" strike="noStrike">
                          <a:solidFill>
                            <a:schemeClr val="dk1"/>
                          </a:solidFill>
                          <a:latin typeface="Arial"/>
                          <a:ea typeface="Arial"/>
                          <a:cs typeface="Arial"/>
                          <a:sym typeface="Arial"/>
                        </a:rPr>
                        <a:t> and a 96% chance of losing </a:t>
                      </a:r>
                      <a:r>
                        <a:rPr b="1" i="0" lang="en-US" sz="2400" u="none" cap="none" strike="noStrike">
                          <a:solidFill>
                            <a:schemeClr val="dk1"/>
                          </a:solidFill>
                          <a:latin typeface="Arial"/>
                          <a:ea typeface="Arial"/>
                          <a:cs typeface="Arial"/>
                          <a:sym typeface="Arial"/>
                        </a:rPr>
                        <a:t>0 Rp</a:t>
                      </a:r>
                      <a:r>
                        <a:rPr b="0" i="0" lang="en-US" sz="2400" u="none" cap="none" strike="noStrike">
                          <a:solidFill>
                            <a:schemeClr val="dk1"/>
                          </a:solidFill>
                          <a:latin typeface="Arial"/>
                          <a:ea typeface="Arial"/>
                          <a:cs typeface="Arial"/>
                          <a:sym typeface="Arial"/>
                        </a:rPr>
                        <a:t>.</a:t>
                      </a:r>
                      <a:endParaRPr/>
                    </a:p>
                  </a:txBody>
                  <a:tcPr marT="34300" marB="3430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5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Study 2: Choice</a:t>
            </a:r>
            <a:endParaRPr/>
          </a:p>
        </p:txBody>
      </p:sp>
      <p:graphicFrame>
        <p:nvGraphicFramePr>
          <p:cNvPr id="614" name="Google Shape;614;p56"/>
          <p:cNvGraphicFramePr/>
          <p:nvPr/>
        </p:nvGraphicFramePr>
        <p:xfrm>
          <a:off x="1219200" y="2549770"/>
          <a:ext cx="3000000" cy="3000000"/>
        </p:xfrm>
        <a:graphic>
          <a:graphicData uri="http://schemas.openxmlformats.org/drawingml/2006/table">
            <a:tbl>
              <a:tblPr>
                <a:noFill/>
                <a:tableStyleId>{819561AD-6BE9-4F1A-98CC-357F2147FDD4}</a:tableStyleId>
              </a:tblPr>
              <a:tblGrid>
                <a:gridCol w="1779900"/>
                <a:gridCol w="4659000"/>
              </a:tblGrid>
              <a:tr h="942975">
                <a:tc>
                  <a:txBody>
                    <a:bodyPr/>
                    <a:lstStyle/>
                    <a:p>
                      <a:pPr indent="-342900" lvl="0" marL="342900" marR="0" rtl="0" algn="ctr">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KNOWN</a:t>
                      </a:r>
                      <a:endParaRPr/>
                    </a:p>
                  </a:txBody>
                  <a:tcPr marT="34300" marB="3430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 You definitely lose </a:t>
                      </a:r>
                      <a:r>
                        <a:rPr b="1" i="0" lang="en-US" sz="2400" u="none" cap="none" strike="noStrike">
                          <a:solidFill>
                            <a:schemeClr val="dk1"/>
                          </a:solidFill>
                          <a:latin typeface="Arial"/>
                          <a:ea typeface="Arial"/>
                          <a:cs typeface="Arial"/>
                          <a:sym typeface="Arial"/>
                        </a:rPr>
                        <a:t>1,400 Rp</a:t>
                      </a:r>
                      <a:r>
                        <a:rPr b="0" i="0" lang="en-US" sz="2400" u="none" cap="none" strike="noStrike">
                          <a:solidFill>
                            <a:schemeClr val="dk1"/>
                          </a:solidFill>
                          <a:latin typeface="Arial"/>
                          <a:ea typeface="Arial"/>
                          <a:cs typeface="Arial"/>
                          <a:sym typeface="Arial"/>
                        </a:rPr>
                        <a:t>, and have a 0% chance of the large loss occurring.</a:t>
                      </a:r>
                      <a:endParaRPr/>
                    </a:p>
                  </a:txBody>
                  <a:tcPr marT="34300" marB="3430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42975">
                <a:tc>
                  <a:txBody>
                    <a:bodyPr/>
                    <a:lstStyle/>
                    <a:p>
                      <a:pPr indent="-342900" lvl="0" marL="342900" marR="0" rtl="0" algn="ctr">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UNKNOWN</a:t>
                      </a:r>
                      <a:endParaRPr/>
                    </a:p>
                  </a:txBody>
                  <a:tcPr marT="34300" marB="3430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 You have a 20% chance of losing </a:t>
                      </a:r>
                      <a:r>
                        <a:rPr b="1" i="0" lang="en-US" sz="2400" u="none" cap="none" strike="noStrike">
                          <a:solidFill>
                            <a:schemeClr val="dk1"/>
                          </a:solidFill>
                          <a:latin typeface="Arial"/>
                          <a:ea typeface="Arial"/>
                          <a:cs typeface="Arial"/>
                          <a:sym typeface="Arial"/>
                        </a:rPr>
                        <a:t>8,000 Rp</a:t>
                      </a:r>
                      <a:r>
                        <a:rPr b="0" i="0" lang="en-US" sz="2400" u="none" cap="none" strike="noStrike">
                          <a:solidFill>
                            <a:schemeClr val="dk1"/>
                          </a:solidFill>
                          <a:latin typeface="Arial"/>
                          <a:ea typeface="Arial"/>
                          <a:cs typeface="Arial"/>
                          <a:sym typeface="Arial"/>
                        </a:rPr>
                        <a:t> and a 80% chance of losing </a:t>
                      </a:r>
                      <a:r>
                        <a:rPr b="1" i="0" lang="en-US" sz="2400" u="none" cap="none" strike="noStrike">
                          <a:solidFill>
                            <a:schemeClr val="dk1"/>
                          </a:solidFill>
                          <a:latin typeface="Arial"/>
                          <a:ea typeface="Arial"/>
                          <a:cs typeface="Arial"/>
                          <a:sym typeface="Arial"/>
                        </a:rPr>
                        <a:t>0 Rp</a:t>
                      </a:r>
                      <a:r>
                        <a:rPr b="0" i="0" lang="en-US" sz="2400" u="none" cap="none" strike="noStrike">
                          <a:solidFill>
                            <a:schemeClr val="dk1"/>
                          </a:solidFill>
                          <a:latin typeface="Arial"/>
                          <a:ea typeface="Arial"/>
                          <a:cs typeface="Arial"/>
                          <a:sym typeface="Arial"/>
                        </a:rPr>
                        <a:t>.</a:t>
                      </a:r>
                      <a:endParaRPr/>
                    </a:p>
                  </a:txBody>
                  <a:tcPr marT="34300" marB="3430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5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Study 2: Choice</a:t>
            </a:r>
            <a:endParaRPr/>
          </a:p>
        </p:txBody>
      </p:sp>
      <p:graphicFrame>
        <p:nvGraphicFramePr>
          <p:cNvPr id="621" name="Google Shape;621;p57"/>
          <p:cNvGraphicFramePr/>
          <p:nvPr/>
        </p:nvGraphicFramePr>
        <p:xfrm>
          <a:off x="1219200" y="2549770"/>
          <a:ext cx="3000000" cy="3000000"/>
        </p:xfrm>
        <a:graphic>
          <a:graphicData uri="http://schemas.openxmlformats.org/drawingml/2006/table">
            <a:tbl>
              <a:tblPr>
                <a:noFill/>
                <a:tableStyleId>{819561AD-6BE9-4F1A-98CC-357F2147FDD4}</a:tableStyleId>
              </a:tblPr>
              <a:tblGrid>
                <a:gridCol w="1779900"/>
                <a:gridCol w="4659000"/>
              </a:tblGrid>
              <a:tr h="942975">
                <a:tc>
                  <a:txBody>
                    <a:bodyPr/>
                    <a:lstStyle/>
                    <a:p>
                      <a:pPr indent="-342900" lvl="0" marL="342900" marR="0" rtl="0" algn="ctr">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KNOWN</a:t>
                      </a:r>
                      <a:endParaRPr/>
                    </a:p>
                  </a:txBody>
                  <a:tcPr marT="34300" marB="3430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 You definitely lose </a:t>
                      </a:r>
                      <a:r>
                        <a:rPr b="1" i="0" lang="en-US" sz="2400" u="none" cap="none" strike="noStrike">
                          <a:solidFill>
                            <a:schemeClr val="dk1"/>
                          </a:solidFill>
                          <a:latin typeface="Arial"/>
                          <a:ea typeface="Arial"/>
                          <a:cs typeface="Arial"/>
                          <a:sym typeface="Arial"/>
                        </a:rPr>
                        <a:t>1,400 Rp</a:t>
                      </a:r>
                      <a:r>
                        <a:rPr b="0" i="0" lang="en-US" sz="2400" u="none" cap="none" strike="noStrike">
                          <a:solidFill>
                            <a:schemeClr val="dk1"/>
                          </a:solidFill>
                          <a:latin typeface="Arial"/>
                          <a:ea typeface="Arial"/>
                          <a:cs typeface="Arial"/>
                          <a:sym typeface="Arial"/>
                        </a:rPr>
                        <a:t>, and have a 0% chance of the large loss occurring.</a:t>
                      </a:r>
                      <a:endParaRPr/>
                    </a:p>
                  </a:txBody>
                  <a:tcPr marT="34300" marB="3430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42975">
                <a:tc>
                  <a:txBody>
                    <a:bodyPr/>
                    <a:lstStyle/>
                    <a:p>
                      <a:pPr indent="-342900" lvl="0" marL="342900" marR="0" rtl="0" algn="ctr">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UNKNOWN</a:t>
                      </a:r>
                      <a:endParaRPr/>
                    </a:p>
                  </a:txBody>
                  <a:tcPr marT="34300" marB="3430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 You have a 50% chance of losing </a:t>
                      </a:r>
                      <a:r>
                        <a:rPr b="1" i="0" lang="en-US" sz="2400" u="none" cap="none" strike="noStrike">
                          <a:solidFill>
                            <a:schemeClr val="dk1"/>
                          </a:solidFill>
                          <a:latin typeface="Arial"/>
                          <a:ea typeface="Arial"/>
                          <a:cs typeface="Arial"/>
                          <a:sym typeface="Arial"/>
                        </a:rPr>
                        <a:t>3,200 Rp</a:t>
                      </a:r>
                      <a:r>
                        <a:rPr b="0" i="0" lang="en-US" sz="2400" u="none" cap="none" strike="noStrike">
                          <a:solidFill>
                            <a:schemeClr val="dk1"/>
                          </a:solidFill>
                          <a:latin typeface="Arial"/>
                          <a:ea typeface="Arial"/>
                          <a:cs typeface="Arial"/>
                          <a:sym typeface="Arial"/>
                        </a:rPr>
                        <a:t> and a 50% chance of losing </a:t>
                      </a:r>
                      <a:r>
                        <a:rPr b="1" i="0" lang="en-US" sz="2400" u="none" cap="none" strike="noStrike">
                          <a:solidFill>
                            <a:schemeClr val="dk1"/>
                          </a:solidFill>
                          <a:latin typeface="Arial"/>
                          <a:ea typeface="Arial"/>
                          <a:cs typeface="Arial"/>
                          <a:sym typeface="Arial"/>
                        </a:rPr>
                        <a:t>0 Rp</a:t>
                      </a:r>
                      <a:r>
                        <a:rPr b="0" i="0" lang="en-US" sz="2400" u="none" cap="none" strike="noStrike">
                          <a:solidFill>
                            <a:schemeClr val="dk1"/>
                          </a:solidFill>
                          <a:latin typeface="Arial"/>
                          <a:ea typeface="Arial"/>
                          <a:cs typeface="Arial"/>
                          <a:sym typeface="Arial"/>
                        </a:rPr>
                        <a:t>.</a:t>
                      </a:r>
                      <a:endParaRPr/>
                    </a:p>
                  </a:txBody>
                  <a:tcPr marT="34300" marB="3430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58"/>
          <p:cNvSpPr txBox="1"/>
          <p:nvPr>
            <p:ph type="title"/>
          </p:nvPr>
        </p:nvSpPr>
        <p:spPr>
          <a:xfrm>
            <a:off x="628650" y="156974"/>
            <a:ext cx="7886700" cy="99417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Study 2: Results</a:t>
            </a:r>
            <a:endParaRPr/>
          </a:p>
        </p:txBody>
      </p:sp>
      <p:graphicFrame>
        <p:nvGraphicFramePr>
          <p:cNvPr id="628" name="Google Shape;628;p58"/>
          <p:cNvGraphicFramePr/>
          <p:nvPr/>
        </p:nvGraphicFramePr>
        <p:xfrm>
          <a:off x="990600" y="1295400"/>
          <a:ext cx="7524749" cy="5405626"/>
        </p:xfrm>
        <a:graphic>
          <a:graphicData uri="http://schemas.openxmlformats.org/drawingml/2006/chart">
            <c:chart r:id="rId3"/>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5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Conclusion</a:t>
            </a:r>
            <a:endParaRPr/>
          </a:p>
        </p:txBody>
      </p:sp>
      <p:sp>
        <p:nvSpPr>
          <p:cNvPr id="635" name="Google Shape;635;p5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Font typeface="Arial"/>
              <a:buChar char="•"/>
            </a:pPr>
            <a:r>
              <a:rPr lang="en-US"/>
              <a:t>Precommitment effect becomes weaker and eventually non-significant as the probability of big loss increases. </a:t>
            </a:r>
            <a:endParaRPr/>
          </a:p>
          <a:p>
            <a:pPr indent="-342900" lvl="0" marL="342900" rtl="0" algn="l">
              <a:spcBef>
                <a:spcPts val="640"/>
              </a:spcBef>
              <a:spcAft>
                <a:spcPts val="0"/>
              </a:spcAft>
              <a:buClr>
                <a:schemeClr val="dk1"/>
              </a:buClr>
              <a:buSzPts val="3200"/>
              <a:buFont typeface="Arial"/>
              <a:buChar char="•"/>
            </a:pPr>
            <a:r>
              <a:rPr lang="en-US"/>
              <a:t>Why? Because when the probability is already high, there is little room for precommitment to increase the subjective likelihood of the big loss.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How to nudge people to </a:t>
            </a:r>
            <a:br>
              <a:rPr lang="en-US"/>
            </a:br>
            <a:r>
              <a:rPr lang="en-US"/>
              <a:t>think long-term?</a:t>
            </a:r>
            <a:endParaRPr/>
          </a:p>
        </p:txBody>
      </p:sp>
      <p:sp>
        <p:nvSpPr>
          <p:cNvPr id="139" name="Google Shape;139;p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Font typeface="Arial"/>
              <a:buChar char="•"/>
            </a:pPr>
            <a:r>
              <a:rPr lang="en-US"/>
              <a:t>People sometimes precommit to invest in protection for several time periods in advance</a:t>
            </a:r>
            <a:endParaRPr/>
          </a:p>
          <a:p>
            <a:pPr indent="-342900" lvl="0" marL="342900" rtl="0" algn="l">
              <a:spcBef>
                <a:spcPts val="640"/>
              </a:spcBef>
              <a:spcAft>
                <a:spcPts val="0"/>
              </a:spcAft>
              <a:buClr>
                <a:schemeClr val="dk1"/>
              </a:buClr>
              <a:buSzPts val="3200"/>
              <a:buFont typeface="Arial"/>
              <a:buChar char="•"/>
            </a:pPr>
            <a:r>
              <a:rPr lang="en-US"/>
              <a:t>examples: </a:t>
            </a:r>
            <a:endParaRPr/>
          </a:p>
          <a:p>
            <a:pPr indent="-285750" lvl="1" marL="742950" rtl="0" algn="l">
              <a:spcBef>
                <a:spcPts val="560"/>
              </a:spcBef>
              <a:spcAft>
                <a:spcPts val="0"/>
              </a:spcAft>
              <a:buClr>
                <a:schemeClr val="dk1"/>
              </a:buClr>
              <a:buSzPts val="2800"/>
              <a:buFont typeface="Arial"/>
              <a:buChar char="–"/>
            </a:pPr>
            <a:r>
              <a:rPr b="1" lang="en-US"/>
              <a:t>Binding commitments:</a:t>
            </a:r>
            <a:r>
              <a:rPr lang="en-US"/>
              <a:t> long-term insurance contracts</a:t>
            </a:r>
            <a:endParaRPr/>
          </a:p>
          <a:p>
            <a:pPr indent="-285750" lvl="1" marL="742950" rtl="0" algn="l">
              <a:spcBef>
                <a:spcPts val="560"/>
              </a:spcBef>
              <a:spcAft>
                <a:spcPts val="0"/>
              </a:spcAft>
              <a:buClr>
                <a:schemeClr val="dk1"/>
              </a:buClr>
              <a:buSzPts val="2800"/>
              <a:buFont typeface="Arial"/>
              <a:buChar char="–"/>
            </a:pPr>
            <a:r>
              <a:rPr b="1" lang="en-US"/>
              <a:t>Non-binding commitments:</a:t>
            </a:r>
            <a:r>
              <a:rPr lang="en-US"/>
              <a:t> safety decisions (seat-belt, helmet, etc)</a:t>
            </a:r>
            <a:endParaRPr/>
          </a:p>
          <a:p>
            <a:pPr indent="-285750" lvl="1" marL="742950" rtl="0" algn="l">
              <a:spcBef>
                <a:spcPts val="560"/>
              </a:spcBef>
              <a:spcAft>
                <a:spcPts val="0"/>
              </a:spcAft>
              <a:buClr>
                <a:schemeClr val="dk1"/>
              </a:buClr>
              <a:buSzPts val="2800"/>
              <a:buFont typeface="Arial"/>
              <a:buChar char="–"/>
            </a:pPr>
            <a:r>
              <a:rPr b="1" lang="en-US"/>
              <a:t>Social dilemmas:</a:t>
            </a:r>
            <a:r>
              <a:rPr lang="en-US"/>
              <a:t> CO</a:t>
            </a:r>
            <a:r>
              <a:rPr baseline="30000" lang="en-US"/>
              <a:t>2</a:t>
            </a:r>
            <a:r>
              <a:rPr lang="en-US"/>
              <a:t> reductions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6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5400"/>
              <a:t>Study S5</a:t>
            </a:r>
            <a:endParaRPr/>
          </a:p>
        </p:txBody>
      </p:sp>
      <p:sp>
        <p:nvSpPr>
          <p:cNvPr id="642" name="Google Shape;642;p6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685800" lvl="0" marL="685800" rtl="0" algn="l">
              <a:spcBef>
                <a:spcPts val="0"/>
              </a:spcBef>
              <a:spcAft>
                <a:spcPts val="0"/>
              </a:spcAft>
              <a:buClr>
                <a:schemeClr val="dk1"/>
              </a:buClr>
              <a:buSzPts val="2100"/>
              <a:buFont typeface="Arial"/>
              <a:buNone/>
            </a:pPr>
            <a:r>
              <a:rPr lang="en-US" sz="2100"/>
              <a:t>Question: How does precommitment affect investment rates in a </a:t>
            </a:r>
            <a:r>
              <a:rPr i="1" lang="en-US" sz="2100"/>
              <a:t>gain </a:t>
            </a:r>
            <a:r>
              <a:rPr lang="en-US" sz="2100"/>
              <a:t>frame?</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6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Study 5: Theory</a:t>
            </a:r>
            <a:endParaRPr/>
          </a:p>
        </p:txBody>
      </p:sp>
      <p:sp>
        <p:nvSpPr>
          <p:cNvPr id="648" name="Google Shape;648;p6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Font typeface="Arial"/>
              <a:buChar char="•"/>
            </a:pPr>
            <a:r>
              <a:rPr lang="en-US"/>
              <a:t>If precommitment increases time horizon and subjective probability, then…</a:t>
            </a:r>
            <a:endParaRPr/>
          </a:p>
          <a:p>
            <a:pPr indent="-342900" lvl="0" marL="342900" rtl="0" algn="l">
              <a:spcBef>
                <a:spcPts val="640"/>
              </a:spcBef>
              <a:spcAft>
                <a:spcPts val="0"/>
              </a:spcAft>
              <a:buClr>
                <a:schemeClr val="dk1"/>
              </a:buClr>
              <a:buSzPts val="3200"/>
              <a:buFont typeface="Arial"/>
              <a:buChar char="•"/>
            </a:pPr>
            <a:r>
              <a:rPr lang="en-US"/>
              <a:t>…gains should show the </a:t>
            </a:r>
            <a:r>
              <a:rPr i="1" lang="en-US"/>
              <a:t>opposite</a:t>
            </a:r>
            <a:r>
              <a:rPr lang="en-US"/>
              <a:t> effect</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6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Study 5</a:t>
            </a:r>
            <a:endParaRPr/>
          </a:p>
        </p:txBody>
      </p:sp>
      <p:sp>
        <p:nvSpPr>
          <p:cNvPr id="655" name="Google Shape;655;p6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Font typeface="Arial"/>
              <a:buChar char="•"/>
            </a:pPr>
            <a:r>
              <a:rPr lang="en-US"/>
              <a:t>N=355 students (at UBC and Ivey!)</a:t>
            </a:r>
            <a:endParaRPr/>
          </a:p>
          <a:p>
            <a:pPr indent="-342900" lvl="0" marL="342900" rtl="0" algn="l">
              <a:spcBef>
                <a:spcPts val="640"/>
              </a:spcBef>
              <a:spcAft>
                <a:spcPts val="0"/>
              </a:spcAft>
              <a:buClr>
                <a:schemeClr val="dk1"/>
              </a:buClr>
              <a:buSzPts val="3200"/>
              <a:buFont typeface="Arial"/>
              <a:buChar char="•"/>
            </a:pPr>
            <a:r>
              <a:rPr lang="en-US"/>
              <a:t>Incentive compatible</a:t>
            </a:r>
            <a:endParaRPr/>
          </a:p>
          <a:p>
            <a:pPr indent="-342900" lvl="0" marL="342900" rtl="0" algn="l">
              <a:spcBef>
                <a:spcPts val="640"/>
              </a:spcBef>
              <a:spcAft>
                <a:spcPts val="0"/>
              </a:spcAft>
              <a:buClr>
                <a:schemeClr val="dk1"/>
              </a:buClr>
              <a:buSzPts val="3200"/>
              <a:buFont typeface="Arial"/>
              <a:buChar char="•"/>
            </a:pPr>
            <a:r>
              <a:rPr lang="en-US"/>
              <a:t>Repeated vs Precommitted</a:t>
            </a:r>
            <a:endParaRPr/>
          </a:p>
          <a:p>
            <a:pPr indent="-342900" lvl="0" marL="342900" rtl="0" algn="l">
              <a:spcBef>
                <a:spcPts val="640"/>
              </a:spcBef>
              <a:spcAft>
                <a:spcPts val="0"/>
              </a:spcAft>
              <a:buClr>
                <a:schemeClr val="dk1"/>
              </a:buClr>
              <a:buSzPts val="3200"/>
              <a:buFont typeface="Arial"/>
              <a:buChar char="•"/>
            </a:pPr>
            <a:r>
              <a:rPr lang="en-US"/>
              <a:t>Loss vs Gain</a:t>
            </a:r>
            <a:endParaRPr/>
          </a:p>
          <a:p>
            <a:pPr indent="-342900" lvl="0" marL="342900" rtl="0" algn="l">
              <a:spcBef>
                <a:spcPts val="640"/>
              </a:spcBef>
              <a:spcAft>
                <a:spcPts val="0"/>
              </a:spcAft>
              <a:buClr>
                <a:schemeClr val="dk1"/>
              </a:buClr>
              <a:buSzPts val="3200"/>
              <a:buFont typeface="Arial"/>
              <a:buChar char="•"/>
            </a:pPr>
            <a:r>
              <a:rPr lang="en-US"/>
              <a:t>(Also varied choice presentation format to be aggregated vs separated; this is null.)</a:t>
            </a:r>
            <a:endParaRPr/>
          </a:p>
          <a:p>
            <a:pPr indent="-139700" lvl="0" marL="342900" rtl="0" algn="l">
              <a:spcBef>
                <a:spcPts val="640"/>
              </a:spcBef>
              <a:spcAft>
                <a:spcPts val="0"/>
              </a:spcAft>
              <a:buClr>
                <a:schemeClr val="dk1"/>
              </a:buClr>
              <a:buSzPts val="3200"/>
              <a:buFont typeface="Arial"/>
              <a:buNone/>
            </a:pPr>
            <a:r>
              <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6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Study 5: Loss Choice</a:t>
            </a:r>
            <a:endParaRPr/>
          </a:p>
        </p:txBody>
      </p:sp>
      <p:graphicFrame>
        <p:nvGraphicFramePr>
          <p:cNvPr id="662" name="Google Shape;662;p63"/>
          <p:cNvGraphicFramePr/>
          <p:nvPr/>
        </p:nvGraphicFramePr>
        <p:xfrm>
          <a:off x="1219200" y="2549770"/>
          <a:ext cx="3000000" cy="3000000"/>
        </p:xfrm>
        <a:graphic>
          <a:graphicData uri="http://schemas.openxmlformats.org/drawingml/2006/table">
            <a:tbl>
              <a:tblPr>
                <a:noFill/>
                <a:tableStyleId>{819561AD-6BE9-4F1A-98CC-357F2147FDD4}</a:tableStyleId>
              </a:tblPr>
              <a:tblGrid>
                <a:gridCol w="1779900"/>
                <a:gridCol w="4659000"/>
              </a:tblGrid>
              <a:tr h="942975">
                <a:tc>
                  <a:txBody>
                    <a:bodyPr/>
                    <a:lstStyle/>
                    <a:p>
                      <a:pPr indent="-342900" lvl="0" marL="342900" marR="0" rtl="0" algn="ctr">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KNOWN</a:t>
                      </a:r>
                      <a:endParaRPr/>
                    </a:p>
                  </a:txBody>
                  <a:tcPr marT="34300" marB="3430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 You definitely pay </a:t>
                      </a:r>
                      <a:r>
                        <a:rPr b="1" i="0" lang="en-US" sz="2400" u="none" cap="none" strike="noStrike">
                          <a:solidFill>
                            <a:schemeClr val="dk1"/>
                          </a:solidFill>
                          <a:latin typeface="Arial"/>
                          <a:ea typeface="Arial"/>
                          <a:cs typeface="Arial"/>
                          <a:sym typeface="Arial"/>
                        </a:rPr>
                        <a:t>1,400 Rp</a:t>
                      </a:r>
                      <a:r>
                        <a:rPr b="0" i="0" lang="en-US" sz="2400" u="none" cap="none" strike="noStrike">
                          <a:solidFill>
                            <a:schemeClr val="dk1"/>
                          </a:solidFill>
                          <a:latin typeface="Arial"/>
                          <a:ea typeface="Arial"/>
                          <a:cs typeface="Arial"/>
                          <a:sym typeface="Arial"/>
                        </a:rPr>
                        <a:t>, and have a 0% chance of the large loss occurring.</a:t>
                      </a:r>
                      <a:endParaRPr/>
                    </a:p>
                  </a:txBody>
                  <a:tcPr marT="34300" marB="3430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42975">
                <a:tc>
                  <a:txBody>
                    <a:bodyPr/>
                    <a:lstStyle/>
                    <a:p>
                      <a:pPr indent="-342900" lvl="0" marL="342900" marR="0" rtl="0" algn="ctr">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UNKNOWN</a:t>
                      </a:r>
                      <a:endParaRPr/>
                    </a:p>
                  </a:txBody>
                  <a:tcPr marT="34300" marB="3430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 You have a 4% chance of paying </a:t>
                      </a:r>
                      <a:r>
                        <a:rPr b="1" i="0" lang="en-US" sz="2400" u="none" cap="none" strike="noStrike">
                          <a:solidFill>
                            <a:schemeClr val="dk1"/>
                          </a:solidFill>
                          <a:latin typeface="Arial"/>
                          <a:ea typeface="Arial"/>
                          <a:cs typeface="Arial"/>
                          <a:sym typeface="Arial"/>
                        </a:rPr>
                        <a:t>40,000 Rp</a:t>
                      </a:r>
                      <a:r>
                        <a:rPr b="0" i="0" lang="en-US" sz="2400" u="none" cap="none" strike="noStrike">
                          <a:solidFill>
                            <a:schemeClr val="dk1"/>
                          </a:solidFill>
                          <a:latin typeface="Arial"/>
                          <a:ea typeface="Arial"/>
                          <a:cs typeface="Arial"/>
                          <a:sym typeface="Arial"/>
                        </a:rPr>
                        <a:t> and a 96% chance of paying </a:t>
                      </a:r>
                      <a:r>
                        <a:rPr b="1" i="0" lang="en-US" sz="2400" u="none" cap="none" strike="noStrike">
                          <a:solidFill>
                            <a:schemeClr val="dk1"/>
                          </a:solidFill>
                          <a:latin typeface="Arial"/>
                          <a:ea typeface="Arial"/>
                          <a:cs typeface="Arial"/>
                          <a:sym typeface="Arial"/>
                        </a:rPr>
                        <a:t>0 Rp</a:t>
                      </a:r>
                      <a:r>
                        <a:rPr b="0" i="0" lang="en-US" sz="2400" u="none" cap="none" strike="noStrike">
                          <a:solidFill>
                            <a:schemeClr val="dk1"/>
                          </a:solidFill>
                          <a:latin typeface="Arial"/>
                          <a:ea typeface="Arial"/>
                          <a:cs typeface="Arial"/>
                          <a:sym typeface="Arial"/>
                        </a:rPr>
                        <a:t>.</a:t>
                      </a:r>
                      <a:endParaRPr/>
                    </a:p>
                  </a:txBody>
                  <a:tcPr marT="34300" marB="3430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6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Study 5: Gain Choice</a:t>
            </a:r>
            <a:endParaRPr/>
          </a:p>
        </p:txBody>
      </p:sp>
      <p:graphicFrame>
        <p:nvGraphicFramePr>
          <p:cNvPr id="669" name="Google Shape;669;p64"/>
          <p:cNvGraphicFramePr/>
          <p:nvPr/>
        </p:nvGraphicFramePr>
        <p:xfrm>
          <a:off x="1219200" y="2549770"/>
          <a:ext cx="3000000" cy="3000000"/>
        </p:xfrm>
        <a:graphic>
          <a:graphicData uri="http://schemas.openxmlformats.org/drawingml/2006/table">
            <a:tbl>
              <a:tblPr>
                <a:noFill/>
                <a:tableStyleId>{819561AD-6BE9-4F1A-98CC-357F2147FDD4}</a:tableStyleId>
              </a:tblPr>
              <a:tblGrid>
                <a:gridCol w="1779900"/>
                <a:gridCol w="4659000"/>
              </a:tblGrid>
              <a:tr h="942975">
                <a:tc>
                  <a:txBody>
                    <a:bodyPr/>
                    <a:lstStyle/>
                    <a:p>
                      <a:pPr indent="-342900" lvl="0" marL="342900" marR="0" rtl="0" algn="ctr">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KNOWN</a:t>
                      </a:r>
                      <a:endParaRPr/>
                    </a:p>
                  </a:txBody>
                  <a:tcPr marT="34300" marB="3430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 You definitely receive </a:t>
                      </a:r>
                      <a:r>
                        <a:rPr b="1" i="0" lang="en-US" sz="2400" u="none" cap="none" strike="noStrike">
                          <a:solidFill>
                            <a:schemeClr val="dk1"/>
                          </a:solidFill>
                          <a:latin typeface="Arial"/>
                          <a:ea typeface="Arial"/>
                          <a:cs typeface="Arial"/>
                          <a:sym typeface="Arial"/>
                        </a:rPr>
                        <a:t>1,400 Rp</a:t>
                      </a:r>
                      <a:r>
                        <a:rPr b="0" i="0" lang="en-US" sz="2400" u="none" cap="none" strike="noStrike">
                          <a:solidFill>
                            <a:schemeClr val="dk1"/>
                          </a:solidFill>
                          <a:latin typeface="Arial"/>
                          <a:ea typeface="Arial"/>
                          <a:cs typeface="Arial"/>
                          <a:sym typeface="Arial"/>
                        </a:rPr>
                        <a:t>, and have a 0% chance of the gain loss occurring.</a:t>
                      </a:r>
                      <a:endParaRPr/>
                    </a:p>
                  </a:txBody>
                  <a:tcPr marT="34300" marB="3430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42975">
                <a:tc>
                  <a:txBody>
                    <a:bodyPr/>
                    <a:lstStyle/>
                    <a:p>
                      <a:pPr indent="-342900" lvl="0" marL="342900" marR="0" rtl="0" algn="ctr">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UNKNOWN</a:t>
                      </a:r>
                      <a:endParaRPr/>
                    </a:p>
                  </a:txBody>
                  <a:tcPr marT="34300" marB="3430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 You have a 4% chance of receiving </a:t>
                      </a:r>
                      <a:r>
                        <a:rPr b="1" i="0" lang="en-US" sz="2400" u="none" cap="none" strike="noStrike">
                          <a:solidFill>
                            <a:schemeClr val="dk1"/>
                          </a:solidFill>
                          <a:latin typeface="Arial"/>
                          <a:ea typeface="Arial"/>
                          <a:cs typeface="Arial"/>
                          <a:sym typeface="Arial"/>
                        </a:rPr>
                        <a:t>40,000 Rp</a:t>
                      </a:r>
                      <a:r>
                        <a:rPr b="0" i="0" lang="en-US" sz="2400" u="none" cap="none" strike="noStrike">
                          <a:solidFill>
                            <a:schemeClr val="dk1"/>
                          </a:solidFill>
                          <a:latin typeface="Arial"/>
                          <a:ea typeface="Arial"/>
                          <a:cs typeface="Arial"/>
                          <a:sym typeface="Arial"/>
                        </a:rPr>
                        <a:t> and a 96% chance of receiving </a:t>
                      </a:r>
                      <a:r>
                        <a:rPr b="1" i="0" lang="en-US" sz="2400" u="none" cap="none" strike="noStrike">
                          <a:solidFill>
                            <a:schemeClr val="dk1"/>
                          </a:solidFill>
                          <a:latin typeface="Arial"/>
                          <a:ea typeface="Arial"/>
                          <a:cs typeface="Arial"/>
                          <a:sym typeface="Arial"/>
                        </a:rPr>
                        <a:t>0 Rp</a:t>
                      </a:r>
                      <a:r>
                        <a:rPr b="0" i="0" lang="en-US" sz="2400" u="none" cap="none" strike="noStrike">
                          <a:solidFill>
                            <a:schemeClr val="dk1"/>
                          </a:solidFill>
                          <a:latin typeface="Arial"/>
                          <a:ea typeface="Arial"/>
                          <a:cs typeface="Arial"/>
                          <a:sym typeface="Arial"/>
                        </a:rPr>
                        <a:t>.</a:t>
                      </a:r>
                      <a:endParaRPr/>
                    </a:p>
                  </a:txBody>
                  <a:tcPr marT="34300" marB="3430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6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Study 5: Results</a:t>
            </a:r>
            <a:endParaRPr/>
          </a:p>
        </p:txBody>
      </p:sp>
      <p:graphicFrame>
        <p:nvGraphicFramePr>
          <p:cNvPr id="676" name="Google Shape;676;p65"/>
          <p:cNvGraphicFramePr/>
          <p:nvPr/>
        </p:nvGraphicFramePr>
        <p:xfrm>
          <a:off x="609600" y="1295400"/>
          <a:ext cx="8077200" cy="5181600"/>
        </p:xfrm>
        <a:graphic>
          <a:graphicData uri="http://schemas.openxmlformats.org/drawingml/2006/chart">
            <c:chart r:id="rId3"/>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6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Study 5: Conclusion</a:t>
            </a:r>
            <a:endParaRPr/>
          </a:p>
        </p:txBody>
      </p:sp>
      <p:sp>
        <p:nvSpPr>
          <p:cNvPr id="683" name="Google Shape;683;p6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Font typeface="Arial"/>
              <a:buChar char="•"/>
            </a:pPr>
            <a:r>
              <a:rPr lang="en-US"/>
              <a:t>The effect of precommitment on the attractiveness of a big “gain” is eliminated</a:t>
            </a:r>
            <a:endParaRPr/>
          </a:p>
          <a:p>
            <a:pPr indent="-342900" lvl="0" marL="342900" rtl="0" algn="l">
              <a:spcBef>
                <a:spcPts val="640"/>
              </a:spcBef>
              <a:spcAft>
                <a:spcPts val="0"/>
              </a:spcAft>
              <a:buClr>
                <a:schemeClr val="dk1"/>
              </a:buClr>
              <a:buSzPts val="3200"/>
              <a:buFont typeface="Arial"/>
              <a:buChar char="•"/>
            </a:pPr>
            <a:r>
              <a:rPr lang="en-US"/>
              <a:t>For gains, most people are already risk averse, so precommitment has no effect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7"/>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Why Precommitment</a:t>
            </a:r>
            <a:r>
              <a:rPr lang="en-US">
                <a:latin typeface="Times New Roman"/>
                <a:ea typeface="Times New Roman"/>
                <a:cs typeface="Times New Roman"/>
                <a:sym typeface="Times New Roman"/>
              </a:rPr>
              <a:t>?</a:t>
            </a:r>
            <a:endParaRPr/>
          </a:p>
        </p:txBody>
      </p:sp>
      <p:grpSp>
        <p:nvGrpSpPr>
          <p:cNvPr id="146" name="Google Shape;146;p7"/>
          <p:cNvGrpSpPr/>
          <p:nvPr/>
        </p:nvGrpSpPr>
        <p:grpSpPr>
          <a:xfrm>
            <a:off x="611924" y="1144823"/>
            <a:ext cx="6853349" cy="5330353"/>
            <a:chOff x="2324" y="1823"/>
            <a:chExt cx="6853349" cy="5330353"/>
          </a:xfrm>
        </p:grpSpPr>
        <p:sp>
          <p:nvSpPr>
            <p:cNvPr id="147" name="Google Shape;147;p7"/>
            <p:cNvSpPr/>
            <p:nvPr/>
          </p:nvSpPr>
          <p:spPr>
            <a:xfrm>
              <a:off x="4267850" y="1823"/>
              <a:ext cx="2587823" cy="987102"/>
            </a:xfrm>
            <a:prstGeom prst="rightArrow">
              <a:avLst>
                <a:gd fmla="val 75000" name="adj1"/>
                <a:gd fmla="val 50000" name="adj2"/>
              </a:avLst>
            </a:prstGeom>
            <a:solidFill>
              <a:srgbClr val="E7F2F3">
                <a:alpha val="89803"/>
              </a:srgbClr>
            </a:solidFill>
            <a:ln cap="flat" cmpd="sng" w="25400">
              <a:solidFill>
                <a:srgbClr val="E7F2F3">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7"/>
            <p:cNvSpPr txBox="1"/>
            <p:nvPr/>
          </p:nvSpPr>
          <p:spPr>
            <a:xfrm>
              <a:off x="4267850" y="125211"/>
              <a:ext cx="2217660" cy="740326"/>
            </a:xfrm>
            <a:prstGeom prst="rect">
              <a:avLst/>
            </a:prstGeom>
            <a:noFill/>
            <a:ln>
              <a:noFill/>
            </a:ln>
          </p:spPr>
          <p:txBody>
            <a:bodyPr anchorCtr="0" anchor="t" bIns="11425" lIns="11425" spcFirstLastPara="1" rIns="11425" wrap="square" tIns="11425">
              <a:noAutofit/>
            </a:bodyPr>
            <a:lstStyle/>
            <a:p>
              <a:pPr indent="-171450" lvl="1" marL="171450" marR="0" rtl="0" algn="l">
                <a:lnSpc>
                  <a:spcPct val="9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Slovic et al. 1978</a:t>
              </a:r>
              <a:endParaRPr b="0" i="0" sz="1800" u="none" cap="none" strike="noStrike">
                <a:solidFill>
                  <a:schemeClr val="dk1"/>
                </a:solidFill>
                <a:latin typeface="Arial"/>
                <a:ea typeface="Arial"/>
                <a:cs typeface="Arial"/>
                <a:sym typeface="Arial"/>
              </a:endParaRPr>
            </a:p>
            <a:p>
              <a:pPr indent="-171450" lvl="1" marL="171450" marR="0" rtl="0" algn="l">
                <a:lnSpc>
                  <a:spcPct val="90000"/>
                </a:lnSpc>
                <a:spcBef>
                  <a:spcPts val="27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Read et al. 1999</a:t>
              </a:r>
              <a:endParaRPr b="0" i="0" sz="1800" u="none" cap="none" strike="noStrike">
                <a:solidFill>
                  <a:schemeClr val="dk1"/>
                </a:solidFill>
                <a:latin typeface="Arial"/>
                <a:ea typeface="Arial"/>
                <a:cs typeface="Arial"/>
                <a:sym typeface="Arial"/>
              </a:endParaRPr>
            </a:p>
          </p:txBody>
        </p:sp>
        <p:sp>
          <p:nvSpPr>
            <p:cNvPr id="149" name="Google Shape;149;p7"/>
            <p:cNvSpPr/>
            <p:nvPr/>
          </p:nvSpPr>
          <p:spPr>
            <a:xfrm>
              <a:off x="2324" y="1823"/>
              <a:ext cx="4265526" cy="987102"/>
            </a:xfrm>
            <a:prstGeom prst="roundRect">
              <a:avLst>
                <a:gd fmla="val 16667" name="adj"/>
              </a:avLst>
            </a:prstGeom>
            <a:solidFill>
              <a:srgbClr val="3C8C9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7"/>
            <p:cNvSpPr txBox="1"/>
            <p:nvPr/>
          </p:nvSpPr>
          <p:spPr>
            <a:xfrm>
              <a:off x="50510" y="50009"/>
              <a:ext cx="4169154" cy="890730"/>
            </a:xfrm>
            <a:prstGeom prst="rect">
              <a:avLst/>
            </a:prstGeom>
            <a:noFill/>
            <a:ln>
              <a:noFill/>
            </a:ln>
          </p:spPr>
          <p:txBody>
            <a:bodyPr anchorCtr="0" anchor="ctr" bIns="53325" lIns="106675" spcFirstLastPara="1" rIns="106675" wrap="square" tIns="53325">
              <a:noAutofit/>
            </a:bodyPr>
            <a:lstStyle/>
            <a:p>
              <a:pPr indent="0" lvl="0" marL="0" marR="0" rtl="0" algn="ctr">
                <a:lnSpc>
                  <a:spcPct val="90000"/>
                </a:lnSpc>
                <a:spcBef>
                  <a:spcPts val="0"/>
                </a:spcBef>
                <a:spcAft>
                  <a:spcPts val="0"/>
                </a:spcAft>
                <a:buClr>
                  <a:schemeClr val="lt1"/>
                </a:buClr>
                <a:buSzPts val="2800"/>
                <a:buFont typeface="Arial"/>
                <a:buNone/>
              </a:pPr>
              <a:r>
                <a:rPr lang="en-US" sz="2800">
                  <a:solidFill>
                    <a:schemeClr val="lt1"/>
                  </a:solidFill>
                  <a:latin typeface="Arial"/>
                  <a:ea typeface="Arial"/>
                  <a:cs typeface="Arial"/>
                  <a:sym typeface="Arial"/>
                </a:rPr>
                <a:t>Choice Bracketing</a:t>
              </a:r>
              <a:endParaRPr/>
            </a:p>
          </p:txBody>
        </p:sp>
        <p:sp>
          <p:nvSpPr>
            <p:cNvPr id="151" name="Google Shape;151;p7"/>
            <p:cNvSpPr/>
            <p:nvPr/>
          </p:nvSpPr>
          <p:spPr>
            <a:xfrm>
              <a:off x="4267850" y="1087635"/>
              <a:ext cx="2587823" cy="987102"/>
            </a:xfrm>
            <a:prstGeom prst="rightArrow">
              <a:avLst>
                <a:gd fmla="val 75000" name="adj1"/>
                <a:gd fmla="val 50000" name="adj2"/>
              </a:avLst>
            </a:prstGeom>
            <a:solidFill>
              <a:srgbClr val="E7F2F3">
                <a:alpha val="89803"/>
              </a:srgbClr>
            </a:solidFill>
            <a:ln cap="flat" cmpd="sng" w="25400">
              <a:solidFill>
                <a:srgbClr val="E7F2F3">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7"/>
            <p:cNvSpPr txBox="1"/>
            <p:nvPr/>
          </p:nvSpPr>
          <p:spPr>
            <a:xfrm>
              <a:off x="4267850" y="1211023"/>
              <a:ext cx="2217660" cy="740326"/>
            </a:xfrm>
            <a:prstGeom prst="rect">
              <a:avLst/>
            </a:prstGeom>
            <a:noFill/>
            <a:ln>
              <a:noFill/>
            </a:ln>
          </p:spPr>
          <p:txBody>
            <a:bodyPr anchorCtr="0" anchor="t" bIns="11425" lIns="11425" spcFirstLastPara="1" rIns="11425" wrap="square" tIns="11425">
              <a:noAutofit/>
            </a:bodyPr>
            <a:lstStyle/>
            <a:p>
              <a:pPr indent="-171450" lvl="1" marL="171450" marR="0" rtl="0" algn="l">
                <a:lnSpc>
                  <a:spcPct val="9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Camilleri &amp; Larrick, 2014</a:t>
              </a:r>
              <a:endParaRPr/>
            </a:p>
          </p:txBody>
        </p:sp>
        <p:sp>
          <p:nvSpPr>
            <p:cNvPr id="153" name="Google Shape;153;p7"/>
            <p:cNvSpPr/>
            <p:nvPr/>
          </p:nvSpPr>
          <p:spPr>
            <a:xfrm>
              <a:off x="2324" y="1087635"/>
              <a:ext cx="4265526" cy="987102"/>
            </a:xfrm>
            <a:prstGeom prst="roundRect">
              <a:avLst>
                <a:gd fmla="val 16667" name="adj"/>
              </a:avLst>
            </a:prstGeom>
            <a:solidFill>
              <a:srgbClr val="3C8C9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7"/>
            <p:cNvSpPr txBox="1"/>
            <p:nvPr/>
          </p:nvSpPr>
          <p:spPr>
            <a:xfrm>
              <a:off x="50510" y="1135821"/>
              <a:ext cx="4169154" cy="890730"/>
            </a:xfrm>
            <a:prstGeom prst="rect">
              <a:avLst/>
            </a:prstGeom>
            <a:noFill/>
            <a:ln>
              <a:noFill/>
            </a:ln>
          </p:spPr>
          <p:txBody>
            <a:bodyPr anchorCtr="0" anchor="ctr" bIns="53325" lIns="106675" spcFirstLastPara="1" rIns="106675" wrap="square" tIns="53325">
              <a:noAutofit/>
            </a:bodyPr>
            <a:lstStyle/>
            <a:p>
              <a:pPr indent="0" lvl="0" marL="0" marR="0" rtl="0" algn="ctr">
                <a:lnSpc>
                  <a:spcPct val="90000"/>
                </a:lnSpc>
                <a:spcBef>
                  <a:spcPts val="0"/>
                </a:spcBef>
                <a:spcAft>
                  <a:spcPts val="0"/>
                </a:spcAft>
                <a:buClr>
                  <a:schemeClr val="lt1"/>
                </a:buClr>
                <a:buSzPts val="2800"/>
                <a:buFont typeface="Arial"/>
                <a:buNone/>
              </a:pPr>
              <a:r>
                <a:rPr lang="en-US" sz="2800">
                  <a:solidFill>
                    <a:schemeClr val="lt1"/>
                  </a:solidFill>
                  <a:latin typeface="Arial"/>
                  <a:ea typeface="Arial"/>
                  <a:cs typeface="Arial"/>
                  <a:sym typeface="Arial"/>
                </a:rPr>
                <a:t>Scale Design as a Choice Architecture Tool</a:t>
              </a:r>
              <a:endParaRPr/>
            </a:p>
          </p:txBody>
        </p:sp>
        <p:sp>
          <p:nvSpPr>
            <p:cNvPr id="155" name="Google Shape;155;p7"/>
            <p:cNvSpPr/>
            <p:nvPr/>
          </p:nvSpPr>
          <p:spPr>
            <a:xfrm>
              <a:off x="4267850" y="2173448"/>
              <a:ext cx="2587823" cy="987102"/>
            </a:xfrm>
            <a:prstGeom prst="rightArrow">
              <a:avLst>
                <a:gd fmla="val 75000" name="adj1"/>
                <a:gd fmla="val 50000" name="adj2"/>
              </a:avLst>
            </a:prstGeom>
            <a:solidFill>
              <a:srgbClr val="E7F2F3">
                <a:alpha val="89803"/>
              </a:srgbClr>
            </a:solidFill>
            <a:ln cap="flat" cmpd="sng" w="25400">
              <a:solidFill>
                <a:srgbClr val="E7F2F3">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7"/>
            <p:cNvSpPr txBox="1"/>
            <p:nvPr/>
          </p:nvSpPr>
          <p:spPr>
            <a:xfrm>
              <a:off x="4267850" y="2296836"/>
              <a:ext cx="2217660" cy="740326"/>
            </a:xfrm>
            <a:prstGeom prst="rect">
              <a:avLst/>
            </a:prstGeom>
            <a:noFill/>
            <a:ln>
              <a:noFill/>
            </a:ln>
          </p:spPr>
          <p:txBody>
            <a:bodyPr anchorCtr="0" anchor="t" bIns="11425" lIns="11425" spcFirstLastPara="1" rIns="11425" wrap="square" tIns="11425">
              <a:noAutofit/>
            </a:bodyPr>
            <a:lstStyle/>
            <a:p>
              <a:pPr indent="-171450" lvl="1" marL="171450" marR="0" rtl="0" algn="l">
                <a:lnSpc>
                  <a:spcPct val="9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Hertwig, Barron, Weber, &amp; Erev,  2004</a:t>
              </a:r>
              <a:endParaRPr/>
            </a:p>
          </p:txBody>
        </p:sp>
        <p:sp>
          <p:nvSpPr>
            <p:cNvPr id="157" name="Google Shape;157;p7"/>
            <p:cNvSpPr/>
            <p:nvPr/>
          </p:nvSpPr>
          <p:spPr>
            <a:xfrm>
              <a:off x="2324" y="2173448"/>
              <a:ext cx="4265526" cy="987102"/>
            </a:xfrm>
            <a:prstGeom prst="roundRect">
              <a:avLst>
                <a:gd fmla="val 16667" name="adj"/>
              </a:avLst>
            </a:prstGeom>
            <a:solidFill>
              <a:srgbClr val="3C8C9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7"/>
            <p:cNvSpPr txBox="1"/>
            <p:nvPr/>
          </p:nvSpPr>
          <p:spPr>
            <a:xfrm>
              <a:off x="50510" y="2221634"/>
              <a:ext cx="4169154" cy="890730"/>
            </a:xfrm>
            <a:prstGeom prst="rect">
              <a:avLst/>
            </a:prstGeom>
            <a:noFill/>
            <a:ln>
              <a:noFill/>
            </a:ln>
          </p:spPr>
          <p:txBody>
            <a:bodyPr anchorCtr="0" anchor="ctr" bIns="53325" lIns="106675" spcFirstLastPara="1" rIns="106675" wrap="square" tIns="53325">
              <a:noAutofit/>
            </a:bodyPr>
            <a:lstStyle/>
            <a:p>
              <a:pPr indent="0" lvl="0" marL="0" marR="0" rtl="0" algn="ctr">
                <a:lnSpc>
                  <a:spcPct val="90000"/>
                </a:lnSpc>
                <a:spcBef>
                  <a:spcPts val="0"/>
                </a:spcBef>
                <a:spcAft>
                  <a:spcPts val="0"/>
                </a:spcAft>
                <a:buClr>
                  <a:schemeClr val="lt1"/>
                </a:buClr>
                <a:buSzPts val="2800"/>
                <a:buFont typeface="Arial"/>
                <a:buNone/>
              </a:pPr>
              <a:r>
                <a:rPr lang="en-US" sz="2800">
                  <a:solidFill>
                    <a:schemeClr val="lt1"/>
                  </a:solidFill>
                  <a:latin typeface="Arial"/>
                  <a:ea typeface="Arial"/>
                  <a:cs typeface="Arial"/>
                  <a:sym typeface="Arial"/>
                </a:rPr>
                <a:t>Description vs. Experience of Risk</a:t>
              </a:r>
              <a:endParaRPr/>
            </a:p>
          </p:txBody>
        </p:sp>
        <p:sp>
          <p:nvSpPr>
            <p:cNvPr id="159" name="Google Shape;159;p7"/>
            <p:cNvSpPr/>
            <p:nvPr/>
          </p:nvSpPr>
          <p:spPr>
            <a:xfrm>
              <a:off x="4267850" y="3259261"/>
              <a:ext cx="2587823" cy="987102"/>
            </a:xfrm>
            <a:prstGeom prst="rightArrow">
              <a:avLst>
                <a:gd fmla="val 75000" name="adj1"/>
                <a:gd fmla="val 50000" name="adj2"/>
              </a:avLst>
            </a:prstGeom>
            <a:solidFill>
              <a:srgbClr val="E7F2F3">
                <a:alpha val="89803"/>
              </a:srgbClr>
            </a:solidFill>
            <a:ln cap="flat" cmpd="sng" w="25400">
              <a:solidFill>
                <a:srgbClr val="E7F2F3">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7"/>
            <p:cNvSpPr txBox="1"/>
            <p:nvPr/>
          </p:nvSpPr>
          <p:spPr>
            <a:xfrm>
              <a:off x="4267850" y="3382649"/>
              <a:ext cx="2217660" cy="740326"/>
            </a:xfrm>
            <a:prstGeom prst="rect">
              <a:avLst/>
            </a:prstGeom>
            <a:noFill/>
            <a:ln>
              <a:noFill/>
            </a:ln>
          </p:spPr>
          <p:txBody>
            <a:bodyPr anchorCtr="0" anchor="t" bIns="11425" lIns="11425" spcFirstLastPara="1" rIns="11425" wrap="square" tIns="11425">
              <a:noAutofit/>
            </a:bodyPr>
            <a:lstStyle/>
            <a:p>
              <a:pPr indent="-171450" lvl="1" marL="171450" marR="0" rtl="0" algn="l">
                <a:lnSpc>
                  <a:spcPct val="9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Kahneman &amp; Tversky, 1979</a:t>
              </a:r>
              <a:endParaRPr/>
            </a:p>
          </p:txBody>
        </p:sp>
        <p:sp>
          <p:nvSpPr>
            <p:cNvPr id="161" name="Google Shape;161;p7"/>
            <p:cNvSpPr/>
            <p:nvPr/>
          </p:nvSpPr>
          <p:spPr>
            <a:xfrm>
              <a:off x="2324" y="3259261"/>
              <a:ext cx="4265526" cy="987102"/>
            </a:xfrm>
            <a:prstGeom prst="roundRect">
              <a:avLst>
                <a:gd fmla="val 16667" name="adj"/>
              </a:avLst>
            </a:prstGeom>
            <a:solidFill>
              <a:srgbClr val="3C8C9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7"/>
            <p:cNvSpPr txBox="1"/>
            <p:nvPr/>
          </p:nvSpPr>
          <p:spPr>
            <a:xfrm>
              <a:off x="50510" y="3307447"/>
              <a:ext cx="4169154" cy="890730"/>
            </a:xfrm>
            <a:prstGeom prst="rect">
              <a:avLst/>
            </a:prstGeom>
            <a:noFill/>
            <a:ln>
              <a:noFill/>
            </a:ln>
          </p:spPr>
          <p:txBody>
            <a:bodyPr anchorCtr="0" anchor="ctr" bIns="53325" lIns="106675" spcFirstLastPara="1" rIns="106675" wrap="square" tIns="53325">
              <a:noAutofit/>
            </a:bodyPr>
            <a:lstStyle/>
            <a:p>
              <a:pPr indent="0" lvl="0" marL="0" marR="0" rtl="0" algn="ctr">
                <a:lnSpc>
                  <a:spcPct val="90000"/>
                </a:lnSpc>
                <a:spcBef>
                  <a:spcPts val="0"/>
                </a:spcBef>
                <a:spcAft>
                  <a:spcPts val="0"/>
                </a:spcAft>
                <a:buClr>
                  <a:schemeClr val="lt1"/>
                </a:buClr>
                <a:buSzPts val="2800"/>
                <a:buFont typeface="Arial"/>
                <a:buNone/>
              </a:pPr>
              <a:r>
                <a:rPr lang="en-US" sz="2800">
                  <a:solidFill>
                    <a:schemeClr val="lt1"/>
                  </a:solidFill>
                  <a:latin typeface="Arial"/>
                  <a:ea typeface="Arial"/>
                  <a:cs typeface="Arial"/>
                  <a:sym typeface="Arial"/>
                </a:rPr>
                <a:t>Integrating losses</a:t>
              </a:r>
              <a:endParaRPr/>
            </a:p>
          </p:txBody>
        </p:sp>
        <p:sp>
          <p:nvSpPr>
            <p:cNvPr id="163" name="Google Shape;163;p7"/>
            <p:cNvSpPr/>
            <p:nvPr/>
          </p:nvSpPr>
          <p:spPr>
            <a:xfrm>
              <a:off x="4267850" y="4345074"/>
              <a:ext cx="2587823" cy="987102"/>
            </a:xfrm>
            <a:prstGeom prst="rightArrow">
              <a:avLst>
                <a:gd fmla="val 75000" name="adj1"/>
                <a:gd fmla="val 50000" name="adj2"/>
              </a:avLst>
            </a:prstGeom>
            <a:solidFill>
              <a:srgbClr val="E7F2F3">
                <a:alpha val="89803"/>
              </a:srgbClr>
            </a:solidFill>
            <a:ln cap="flat" cmpd="sng" w="25400">
              <a:solidFill>
                <a:srgbClr val="E7F2F3">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7"/>
            <p:cNvSpPr txBox="1"/>
            <p:nvPr/>
          </p:nvSpPr>
          <p:spPr>
            <a:xfrm>
              <a:off x="4267850" y="4468462"/>
              <a:ext cx="2217660" cy="740326"/>
            </a:xfrm>
            <a:prstGeom prst="rect">
              <a:avLst/>
            </a:prstGeom>
            <a:noFill/>
            <a:ln>
              <a:noFill/>
            </a:ln>
          </p:spPr>
          <p:txBody>
            <a:bodyPr anchorCtr="0" anchor="t" bIns="11425" lIns="11425" spcFirstLastPara="1" rIns="11425" wrap="square" tIns="11425">
              <a:noAutofit/>
            </a:bodyPr>
            <a:lstStyle/>
            <a:p>
              <a:pPr indent="-171450" lvl="1" marL="171450" marR="0" rtl="0" algn="l">
                <a:lnSpc>
                  <a:spcPct val="9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Hardisty &amp; Pfeffer, 2017</a:t>
              </a:r>
              <a:endParaRPr/>
            </a:p>
          </p:txBody>
        </p:sp>
        <p:sp>
          <p:nvSpPr>
            <p:cNvPr id="165" name="Google Shape;165;p7"/>
            <p:cNvSpPr/>
            <p:nvPr/>
          </p:nvSpPr>
          <p:spPr>
            <a:xfrm>
              <a:off x="2324" y="4345074"/>
              <a:ext cx="4265526" cy="987102"/>
            </a:xfrm>
            <a:prstGeom prst="roundRect">
              <a:avLst>
                <a:gd fmla="val 16667" name="adj"/>
              </a:avLst>
            </a:prstGeom>
            <a:solidFill>
              <a:srgbClr val="3C8C9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7"/>
            <p:cNvSpPr txBox="1"/>
            <p:nvPr/>
          </p:nvSpPr>
          <p:spPr>
            <a:xfrm>
              <a:off x="50510" y="4393260"/>
              <a:ext cx="4169154" cy="890730"/>
            </a:xfrm>
            <a:prstGeom prst="rect">
              <a:avLst/>
            </a:prstGeom>
            <a:noFill/>
            <a:ln>
              <a:noFill/>
            </a:ln>
          </p:spPr>
          <p:txBody>
            <a:bodyPr anchorCtr="0" anchor="ctr" bIns="53325" lIns="106675" spcFirstLastPara="1" rIns="106675" wrap="square" tIns="53325">
              <a:noAutofit/>
            </a:bodyPr>
            <a:lstStyle/>
            <a:p>
              <a:pPr indent="0" lvl="0" marL="0" marR="0" rtl="0" algn="ctr">
                <a:lnSpc>
                  <a:spcPct val="90000"/>
                </a:lnSpc>
                <a:spcBef>
                  <a:spcPts val="0"/>
                </a:spcBef>
                <a:spcAft>
                  <a:spcPts val="0"/>
                </a:spcAft>
                <a:buClr>
                  <a:schemeClr val="lt1"/>
                </a:buClr>
                <a:buSzPts val="2800"/>
                <a:buFont typeface="Arial"/>
                <a:buNone/>
              </a:pPr>
              <a:r>
                <a:rPr lang="en-US" sz="2800">
                  <a:solidFill>
                    <a:schemeClr val="lt1"/>
                  </a:solidFill>
                  <a:latin typeface="Arial"/>
                  <a:ea typeface="Arial"/>
                  <a:cs typeface="Arial"/>
                  <a:sym typeface="Arial"/>
                </a:rPr>
                <a:t>Intertemporal Uncertainty Avoidance</a:t>
              </a:r>
              <a:endParaRPr/>
            </a:p>
          </p:txBody>
        </p:sp>
      </p:grpSp>
      <p:sp>
        <p:nvSpPr>
          <p:cNvPr id="167" name="Google Shape;167;p7"/>
          <p:cNvSpPr/>
          <p:nvPr/>
        </p:nvSpPr>
        <p:spPr>
          <a:xfrm rot="5400000">
            <a:off x="5633097" y="3248484"/>
            <a:ext cx="5334000" cy="1123033"/>
          </a:xfrm>
          <a:prstGeom prst="rect">
            <a:avLst/>
          </a:prstGeom>
          <a:noFill/>
          <a:ln cap="flat" cmpd="sng" w="57150">
            <a:solidFill>
              <a:srgbClr val="88A3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700">
                <a:solidFill>
                  <a:schemeClr val="dk1"/>
                </a:solidFill>
                <a:latin typeface="Arial"/>
                <a:ea typeface="Arial"/>
                <a:cs typeface="Arial"/>
                <a:sym typeface="Arial"/>
              </a:rPr>
              <a:t>Precommitment</a:t>
            </a:r>
            <a:endParaRPr sz="27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Theory 1: Subjective Probability</a:t>
            </a:r>
            <a:endParaRPr/>
          </a:p>
        </p:txBody>
      </p:sp>
      <p:sp>
        <p:nvSpPr>
          <p:cNvPr id="174" name="Google Shape;174;p8"/>
          <p:cNvSpPr/>
          <p:nvPr/>
        </p:nvSpPr>
        <p:spPr>
          <a:xfrm>
            <a:off x="609600" y="3124200"/>
            <a:ext cx="1905000" cy="9144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Precommitment</a:t>
            </a:r>
            <a:endParaRPr sz="1800">
              <a:solidFill>
                <a:schemeClr val="dk1"/>
              </a:solidFill>
              <a:latin typeface="Arial"/>
              <a:ea typeface="Arial"/>
              <a:cs typeface="Arial"/>
              <a:sym typeface="Arial"/>
            </a:endParaRPr>
          </a:p>
        </p:txBody>
      </p:sp>
      <p:sp>
        <p:nvSpPr>
          <p:cNvPr id="175" name="Google Shape;175;p8"/>
          <p:cNvSpPr/>
          <p:nvPr/>
        </p:nvSpPr>
        <p:spPr>
          <a:xfrm>
            <a:off x="6629400" y="3159711"/>
            <a:ext cx="1905000" cy="9144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Preference for safer option</a:t>
            </a:r>
            <a:endParaRPr/>
          </a:p>
        </p:txBody>
      </p:sp>
      <p:sp>
        <p:nvSpPr>
          <p:cNvPr id="176" name="Google Shape;176;p8"/>
          <p:cNvSpPr/>
          <p:nvPr/>
        </p:nvSpPr>
        <p:spPr>
          <a:xfrm>
            <a:off x="4876800" y="1711911"/>
            <a:ext cx="1905000" cy="9144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Subjective probability </a:t>
            </a:r>
            <a:endParaRPr/>
          </a:p>
          <a:p>
            <a:pPr indent="0" lvl="0" marL="0" marR="0" rtl="0" algn="ctr">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(of large loss)</a:t>
            </a:r>
            <a:endParaRPr/>
          </a:p>
        </p:txBody>
      </p:sp>
      <p:sp>
        <p:nvSpPr>
          <p:cNvPr id="177" name="Google Shape;177;p8"/>
          <p:cNvSpPr/>
          <p:nvPr/>
        </p:nvSpPr>
        <p:spPr>
          <a:xfrm>
            <a:off x="2209800" y="1711911"/>
            <a:ext cx="1905000" cy="9144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Time horizon</a:t>
            </a:r>
            <a:endParaRPr b="0" i="0" sz="1800" u="none" cap="none" strike="noStrike">
              <a:solidFill>
                <a:schemeClr val="dk1"/>
              </a:solidFill>
              <a:latin typeface="Arial"/>
              <a:ea typeface="Arial"/>
              <a:cs typeface="Arial"/>
              <a:sym typeface="Arial"/>
            </a:endParaRPr>
          </a:p>
        </p:txBody>
      </p:sp>
      <p:cxnSp>
        <p:nvCxnSpPr>
          <p:cNvPr id="178" name="Google Shape;178;p8"/>
          <p:cNvCxnSpPr>
            <a:stCxn id="174" idx="3"/>
          </p:cNvCxnSpPr>
          <p:nvPr/>
        </p:nvCxnSpPr>
        <p:spPr>
          <a:xfrm>
            <a:off x="2514600" y="3581400"/>
            <a:ext cx="4114800" cy="35400"/>
          </a:xfrm>
          <a:prstGeom prst="straightConnector1">
            <a:avLst/>
          </a:prstGeom>
          <a:solidFill>
            <a:schemeClr val="accent1"/>
          </a:solidFill>
          <a:ln cap="flat" cmpd="sng" w="9525">
            <a:solidFill>
              <a:schemeClr val="dk1"/>
            </a:solidFill>
            <a:prstDash val="solid"/>
            <a:round/>
            <a:headEnd len="sm" w="sm" type="none"/>
            <a:tailEnd len="med" w="med" type="triangle"/>
          </a:ln>
        </p:spPr>
      </p:cxnSp>
      <p:cxnSp>
        <p:nvCxnSpPr>
          <p:cNvPr id="179" name="Google Shape;179;p8"/>
          <p:cNvCxnSpPr/>
          <p:nvPr/>
        </p:nvCxnSpPr>
        <p:spPr>
          <a:xfrm flipH="1" rot="10800000">
            <a:off x="1676400" y="2550111"/>
            <a:ext cx="533400" cy="574089"/>
          </a:xfrm>
          <a:prstGeom prst="straightConnector1">
            <a:avLst/>
          </a:prstGeom>
          <a:solidFill>
            <a:schemeClr val="accent1"/>
          </a:solidFill>
          <a:ln cap="flat" cmpd="sng" w="9525">
            <a:solidFill>
              <a:schemeClr val="dk1"/>
            </a:solidFill>
            <a:prstDash val="solid"/>
            <a:round/>
            <a:headEnd len="sm" w="sm" type="none"/>
            <a:tailEnd len="med" w="med" type="triangle"/>
          </a:ln>
        </p:spPr>
      </p:cxnSp>
      <p:cxnSp>
        <p:nvCxnSpPr>
          <p:cNvPr id="180" name="Google Shape;180;p8"/>
          <p:cNvCxnSpPr>
            <a:stCxn id="177" idx="3"/>
          </p:cNvCxnSpPr>
          <p:nvPr/>
        </p:nvCxnSpPr>
        <p:spPr>
          <a:xfrm>
            <a:off x="4114800" y="2169111"/>
            <a:ext cx="762000" cy="0"/>
          </a:xfrm>
          <a:prstGeom prst="straightConnector1">
            <a:avLst/>
          </a:prstGeom>
          <a:solidFill>
            <a:schemeClr val="accent1"/>
          </a:solidFill>
          <a:ln cap="flat" cmpd="sng" w="9525">
            <a:solidFill>
              <a:schemeClr val="dk1"/>
            </a:solidFill>
            <a:prstDash val="solid"/>
            <a:round/>
            <a:headEnd len="sm" w="sm" type="none"/>
            <a:tailEnd len="med" w="med" type="triangle"/>
          </a:ln>
        </p:spPr>
      </p:cxnSp>
      <p:cxnSp>
        <p:nvCxnSpPr>
          <p:cNvPr id="181" name="Google Shape;181;p8"/>
          <p:cNvCxnSpPr/>
          <p:nvPr/>
        </p:nvCxnSpPr>
        <p:spPr>
          <a:xfrm>
            <a:off x="6781800" y="2550111"/>
            <a:ext cx="381000" cy="609600"/>
          </a:xfrm>
          <a:prstGeom prst="straightConnector1">
            <a:avLst/>
          </a:prstGeom>
          <a:solidFill>
            <a:schemeClr val="accent1"/>
          </a:solidFill>
          <a:ln cap="flat" cmpd="sng" w="9525">
            <a:solidFill>
              <a:schemeClr val="dk1"/>
            </a:solidFill>
            <a:prstDash val="solid"/>
            <a:round/>
            <a:headEnd len="sm" w="sm" type="none"/>
            <a:tailEnd len="med" w="med" type="triangle"/>
          </a:ln>
        </p:spPr>
      </p:cxnSp>
      <p:sp>
        <p:nvSpPr>
          <p:cNvPr id="182" name="Google Shape;182;p8"/>
          <p:cNvSpPr txBox="1"/>
          <p:nvPr/>
        </p:nvSpPr>
        <p:spPr>
          <a:xfrm>
            <a:off x="1676400" y="2626311"/>
            <a:ext cx="31931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t>
            </a:r>
            <a:endParaRPr/>
          </a:p>
        </p:txBody>
      </p:sp>
      <p:sp>
        <p:nvSpPr>
          <p:cNvPr id="183" name="Google Shape;183;p8"/>
          <p:cNvSpPr txBox="1"/>
          <p:nvPr/>
        </p:nvSpPr>
        <p:spPr>
          <a:xfrm>
            <a:off x="4305670" y="3229823"/>
            <a:ext cx="31931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t>
            </a:r>
            <a:endParaRPr/>
          </a:p>
        </p:txBody>
      </p:sp>
      <p:sp>
        <p:nvSpPr>
          <p:cNvPr id="184" name="Google Shape;184;p8"/>
          <p:cNvSpPr txBox="1"/>
          <p:nvPr/>
        </p:nvSpPr>
        <p:spPr>
          <a:xfrm>
            <a:off x="4303451" y="1800519"/>
            <a:ext cx="31931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t>
            </a:r>
            <a:endParaRPr/>
          </a:p>
        </p:txBody>
      </p:sp>
      <p:sp>
        <p:nvSpPr>
          <p:cNvPr id="185" name="Google Shape;185;p8"/>
          <p:cNvSpPr txBox="1"/>
          <p:nvPr/>
        </p:nvSpPr>
        <p:spPr>
          <a:xfrm>
            <a:off x="6934200" y="2550111"/>
            <a:ext cx="31931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t>
            </a:r>
            <a:endParaRPr/>
          </a:p>
        </p:txBody>
      </p:sp>
      <p:sp>
        <p:nvSpPr>
          <p:cNvPr id="186" name="Google Shape;186;p8"/>
          <p:cNvSpPr txBox="1"/>
          <p:nvPr/>
        </p:nvSpPr>
        <p:spPr>
          <a:xfrm>
            <a:off x="762000" y="4800600"/>
            <a:ext cx="7086600" cy="120032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Intuitively plausible</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Not supported by any self-report measures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Not supported by some behavioral measures</a:t>
            </a:r>
            <a:endParaRPr/>
          </a:p>
        </p:txBody>
      </p:sp>
      <p:grpSp>
        <p:nvGrpSpPr>
          <p:cNvPr id="187" name="Google Shape;187;p8"/>
          <p:cNvGrpSpPr/>
          <p:nvPr/>
        </p:nvGrpSpPr>
        <p:grpSpPr>
          <a:xfrm>
            <a:off x="1358153" y="480789"/>
            <a:ext cx="6553200" cy="5867400"/>
            <a:chOff x="1358153" y="480789"/>
            <a:chExt cx="6553200" cy="5867400"/>
          </a:xfrm>
        </p:grpSpPr>
        <p:sp>
          <p:nvSpPr>
            <p:cNvPr id="188" name="Google Shape;188;p8"/>
            <p:cNvSpPr/>
            <p:nvPr/>
          </p:nvSpPr>
          <p:spPr>
            <a:xfrm>
              <a:off x="1358153" y="480789"/>
              <a:ext cx="6553200" cy="5867400"/>
            </a:xfrm>
            <a:prstGeom prst="ellipse">
              <a:avLst/>
            </a:prstGeom>
            <a:noFill/>
            <a:ln cap="flat" cmpd="sng" w="5080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89" name="Google Shape;189;p8"/>
            <p:cNvCxnSpPr>
              <a:stCxn id="188" idx="3"/>
              <a:endCxn id="188" idx="7"/>
            </p:cNvCxnSpPr>
            <p:nvPr/>
          </p:nvCxnSpPr>
          <p:spPr>
            <a:xfrm flipH="1" rot="10800000">
              <a:off x="2317847" y="1339928"/>
              <a:ext cx="4633800" cy="4149000"/>
            </a:xfrm>
            <a:prstGeom prst="straightConnector1">
              <a:avLst/>
            </a:prstGeom>
            <a:solidFill>
              <a:schemeClr val="accent1"/>
            </a:solidFill>
            <a:ln cap="flat" cmpd="sng" w="508000">
              <a:solidFill>
                <a:srgbClr val="FF0000"/>
              </a:solidFill>
              <a:prstDash val="solid"/>
              <a:round/>
              <a:headEnd len="sm" w="sm" type="none"/>
              <a:tailEnd len="sm" w="sm"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Theory 2: Multiple Goals</a:t>
            </a:r>
            <a:endParaRPr/>
          </a:p>
        </p:txBody>
      </p:sp>
      <p:sp>
        <p:nvSpPr>
          <p:cNvPr id="196" name="Google Shape;196;p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Font typeface="Arial"/>
              <a:buChar char="•"/>
            </a:pPr>
            <a:r>
              <a:rPr lang="en-US"/>
              <a:t>One choice at a time → goal is to do well on that choice → disregard low probability events</a:t>
            </a:r>
            <a:endParaRPr/>
          </a:p>
          <a:p>
            <a:pPr indent="-342900" lvl="0" marL="342900" rtl="0" algn="l">
              <a:spcBef>
                <a:spcPts val="640"/>
              </a:spcBef>
              <a:spcAft>
                <a:spcPts val="0"/>
              </a:spcAft>
              <a:buClr>
                <a:schemeClr val="dk1"/>
              </a:buClr>
              <a:buSzPts val="3200"/>
              <a:buFont typeface="Arial"/>
              <a:buChar char="•"/>
            </a:pPr>
            <a:r>
              <a:rPr lang="en-US"/>
              <a:t>Precommiting to multiple choices → goals to do well on each choice and to do well overall → upweight low probability events</a:t>
            </a:r>
            <a:endParaRPr/>
          </a:p>
          <a:p>
            <a:pPr indent="-139700" lvl="0" marL="342900" rtl="0" algn="l">
              <a:spcBef>
                <a:spcPts val="640"/>
              </a:spcBef>
              <a:spcAft>
                <a:spcPts val="0"/>
              </a:spcAft>
              <a:buClr>
                <a:schemeClr val="dk1"/>
              </a:buClr>
              <a:buSzPts val="3200"/>
              <a:buFont typeface="Arial"/>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1601-01-01T00:00:00Z</dcterms:created>
  <dc:creator>Dave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