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8"/>
  </p:notesMasterIdLst>
  <p:sldIdLst>
    <p:sldId id="256" r:id="rId2"/>
    <p:sldId id="835" r:id="rId3"/>
    <p:sldId id="837" r:id="rId4"/>
    <p:sldId id="842" r:id="rId5"/>
    <p:sldId id="907" r:id="rId6"/>
    <p:sldId id="281" r:id="rId7"/>
    <p:sldId id="289" r:id="rId8"/>
    <p:sldId id="290" r:id="rId9"/>
    <p:sldId id="291" r:id="rId10"/>
    <p:sldId id="292" r:id="rId11"/>
    <p:sldId id="293" r:id="rId12"/>
    <p:sldId id="294" r:id="rId13"/>
    <p:sldId id="899" r:id="rId14"/>
    <p:sldId id="873" r:id="rId15"/>
    <p:sldId id="852" r:id="rId16"/>
    <p:sldId id="90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vine, Heather PSA:EX" initials="DHP" lastIdx="5" clrIdx="0">
    <p:extLst>
      <p:ext uri="{19B8F6BF-5375-455C-9EA6-DF929625EA0E}">
        <p15:presenceInfo xmlns:p15="http://schemas.microsoft.com/office/powerpoint/2012/main" userId="S::Heather.Devine@gov.bc.ca::a8ce5386-40a8-4f11-abca-a70149bc9075" providerId="AD"/>
      </p:ext>
    </p:extLst>
  </p:cmAuthor>
  <p:cmAuthor id="2" name="David Hardisty" initials="DH" lastIdx="2" clrIdx="1">
    <p:extLst>
      <p:ext uri="{19B8F6BF-5375-455C-9EA6-DF929625EA0E}">
        <p15:presenceInfo xmlns:p15="http://schemas.microsoft.com/office/powerpoint/2012/main" userId="a70d67316e4fe1d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a:srgbClr val="E2EFDA"/>
    <a:srgbClr val="FF4747"/>
    <a:srgbClr val="FFC1C1"/>
    <a:srgbClr val="C1C6C8"/>
    <a:srgbClr val="1B365D"/>
    <a:srgbClr val="0C2344"/>
    <a:srgbClr val="78BE20"/>
    <a:srgbClr val="00B5E2"/>
    <a:srgbClr val="00B5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26" autoAdjust="0"/>
    <p:restoredTop sz="94655" autoAdjust="0"/>
  </p:normalViewPr>
  <p:slideViewPr>
    <p:cSldViewPr snapToGrid="0">
      <p:cViewPr varScale="1">
        <p:scale>
          <a:sx n="74" d="100"/>
          <a:sy n="74" d="100"/>
        </p:scale>
        <p:origin x="1020"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DD62C-3E42-437C-A1B9-155D5249F2E3}" type="datetimeFigureOut">
              <a:rPr lang="en-CA" smtClean="0"/>
              <a:t>2024-05-22</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A1E72-E56A-407F-BEC9-F36B8759878C}" type="slidenum">
              <a:rPr lang="en-CA" smtClean="0"/>
              <a:t>‹#›</a:t>
            </a:fld>
            <a:endParaRPr lang="en-CA" dirty="0"/>
          </a:p>
        </p:txBody>
      </p:sp>
    </p:spTree>
    <p:extLst>
      <p:ext uri="{BB962C8B-B14F-4D97-AF65-F5344CB8AC3E}">
        <p14:creationId xmlns:p14="http://schemas.microsoft.com/office/powerpoint/2010/main" val="75495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Land acknowledgment</a:t>
            </a:r>
          </a:p>
          <a:p>
            <a:r>
              <a:rPr lang="en-US" dirty="0"/>
              <a:t>Background: This is a study we conducted in partnership with BC Hydro (as part of their Power smart program) about how to effectively encourage sustainable laundry behaviour, especially hang drying. We took it for granted that hang drying was a desirable behaviour. </a:t>
            </a:r>
          </a:p>
          <a:p>
            <a:r>
              <a:rPr lang="en-US" dirty="0"/>
              <a:t>When I later found out that some people are not allowed to hang dry, I couldn’t believe it. I’ve previously lived in Japan, France, and Italy, and those are all places where hang drying is the norm. </a:t>
            </a:r>
          </a:p>
        </p:txBody>
      </p:sp>
      <p:sp>
        <p:nvSpPr>
          <p:cNvPr id="4" name="Slide Number Placeholder 3"/>
          <p:cNvSpPr>
            <a:spLocks noGrp="1"/>
          </p:cNvSpPr>
          <p:nvPr>
            <p:ph type="sldNum" sz="quarter" idx="5"/>
          </p:nvPr>
        </p:nvSpPr>
        <p:spPr/>
        <p:txBody>
          <a:bodyPr/>
          <a:lstStyle/>
          <a:p>
            <a:fld id="{F77A1E72-E56A-407F-BEC9-F36B8759878C}" type="slidenum">
              <a:rPr lang="en-CA" smtClean="0"/>
              <a:t>1</a:t>
            </a:fld>
            <a:endParaRPr lang="en-CA" dirty="0"/>
          </a:p>
        </p:txBody>
      </p:sp>
    </p:spTree>
    <p:extLst>
      <p:ext uri="{BB962C8B-B14F-4D97-AF65-F5344CB8AC3E}">
        <p14:creationId xmlns:p14="http://schemas.microsoft.com/office/powerpoint/2010/main" val="168324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a:t>
            </a:fld>
            <a:endParaRPr lang="en-US" dirty="0"/>
          </a:p>
        </p:txBody>
      </p:sp>
    </p:spTree>
    <p:extLst>
      <p:ext uri="{BB962C8B-B14F-4D97-AF65-F5344CB8AC3E}">
        <p14:creationId xmlns:p14="http://schemas.microsoft.com/office/powerpoint/2010/main" val="689192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000"/>
              </a:spcBef>
              <a:spcAft>
                <a:spcPts val="0"/>
              </a:spcAft>
              <a:buClrTx/>
              <a:buSzTx/>
              <a:buFont typeface="+mj-lt"/>
              <a:buNone/>
              <a:tabLst/>
              <a:defRPr/>
            </a:pPr>
            <a:br>
              <a:rPr lang="en-CA" sz="1200" b="0" dirty="0">
                <a:solidFill>
                  <a:schemeClr val="tx1"/>
                </a:solidFill>
              </a:rPr>
            </a:br>
            <a:r>
              <a:rPr lang="en-CA" sz="1200" i="0" dirty="0">
                <a:latin typeface="Calibri" panose="020F0502020204030204" pitchFamily="34" charset="0"/>
                <a:cs typeface="Calibri" panose="020F0502020204030204" pitchFamily="34" charset="0"/>
              </a:rPr>
              <a:t>Image source: https://www.freeimages.com/photo/washing-machine-1418432</a:t>
            </a:r>
          </a:p>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a:t>
            </a:fld>
            <a:endParaRPr lang="en-US" dirty="0"/>
          </a:p>
        </p:txBody>
      </p:sp>
    </p:spTree>
    <p:extLst>
      <p:ext uri="{BB962C8B-B14F-4D97-AF65-F5344CB8AC3E}">
        <p14:creationId xmlns:p14="http://schemas.microsoft.com/office/powerpoint/2010/main" val="2284911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4</a:t>
            </a:fld>
            <a:endParaRPr lang="en-US" dirty="0"/>
          </a:p>
        </p:txBody>
      </p:sp>
    </p:spTree>
    <p:extLst>
      <p:ext uri="{BB962C8B-B14F-4D97-AF65-F5344CB8AC3E}">
        <p14:creationId xmlns:p14="http://schemas.microsoft.com/office/powerpoint/2010/main" val="28764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r>
              <a:rPr lang="en-CA" sz="1200" i="1" dirty="0">
                <a:latin typeface="Calibri" panose="020F0502020204030204" pitchFamily="34" charset="0"/>
                <a:cs typeface="Calibri" panose="020F0502020204030204" pitchFamily="34" charset="0"/>
              </a:rPr>
              <a:t>Note: 1,647 agreed to participate in advance, but only 1,158 completed the time 1 survey, mostly due to blocked emails from Microsoft-related email addresses (such as @hotmail, @outlook, @msn, and @live email addresses) blocking our emails. </a:t>
            </a:r>
          </a:p>
        </p:txBody>
      </p:sp>
      <p:sp>
        <p:nvSpPr>
          <p:cNvPr id="4" name="Slide Number Placeholder 3"/>
          <p:cNvSpPr>
            <a:spLocks noGrp="1"/>
          </p:cNvSpPr>
          <p:nvPr>
            <p:ph type="sldNum" sz="quarter" idx="5"/>
          </p:nvPr>
        </p:nvSpPr>
        <p:spPr/>
        <p:txBody>
          <a:bodyPr/>
          <a:lstStyle/>
          <a:p>
            <a:fld id="{9CAD0B9E-614A-403F-B386-35A7EB4E3A1F}" type="slidenum">
              <a:rPr lang="en-US" smtClean="0"/>
              <a:t>5</a:t>
            </a:fld>
            <a:endParaRPr lang="en-US" dirty="0"/>
          </a:p>
        </p:txBody>
      </p:sp>
    </p:spTree>
    <p:extLst>
      <p:ext uri="{BB962C8B-B14F-4D97-AF65-F5344CB8AC3E}">
        <p14:creationId xmlns:p14="http://schemas.microsoft.com/office/powerpoint/2010/main" val="2570040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7A1E72-E56A-407F-BEC9-F36B8759878C}" type="slidenum">
              <a:rPr lang="en-CA" smtClean="0"/>
              <a:t>6</a:t>
            </a:fld>
            <a:endParaRPr lang="en-CA" dirty="0"/>
          </a:p>
        </p:txBody>
      </p:sp>
    </p:spTree>
    <p:extLst>
      <p:ext uri="{BB962C8B-B14F-4D97-AF65-F5344CB8AC3E}">
        <p14:creationId xmlns:p14="http://schemas.microsoft.com/office/powerpoint/2010/main" val="3570458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r>
              <a:rPr lang="en-CA" sz="1200" i="0" dirty="0">
                <a:latin typeface="Calibri" panose="020F0502020204030204" pitchFamily="34" charset="0"/>
                <a:cs typeface="Calibri" panose="020F0502020204030204" pitchFamily="34" charset="0"/>
              </a:rPr>
              <a:t>In Canada, </a:t>
            </a:r>
            <a:r>
              <a:rPr lang="en-US" dirty="0"/>
              <a:t>the overall electricity consumption in 2020 totals 13499.43 kWh</a:t>
            </a: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14</a:t>
            </a:fld>
            <a:endParaRPr lang="en-US" dirty="0"/>
          </a:p>
        </p:txBody>
      </p:sp>
    </p:spTree>
    <p:extLst>
      <p:ext uri="{BB962C8B-B14F-4D97-AF65-F5344CB8AC3E}">
        <p14:creationId xmlns:p14="http://schemas.microsoft.com/office/powerpoint/2010/main" val="1450705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15</a:t>
            </a:fld>
            <a:endParaRPr lang="en-US" dirty="0"/>
          </a:p>
        </p:txBody>
      </p:sp>
    </p:spTree>
    <p:extLst>
      <p:ext uri="{BB962C8B-B14F-4D97-AF65-F5344CB8AC3E}">
        <p14:creationId xmlns:p14="http://schemas.microsoft.com/office/powerpoint/2010/main" val="10460813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6" name="Right Triangle 15">
            <a:extLst>
              <a:ext uri="{FF2B5EF4-FFF2-40B4-BE49-F238E27FC236}">
                <a16:creationId xmlns:a16="http://schemas.microsoft.com/office/drawing/2014/main" id="{FD565631-32BF-4F39-BF34-CBD7814311BC}"/>
              </a:ext>
            </a:extLst>
          </p:cNvPr>
          <p:cNvSpPr/>
          <p:nvPr userDrawn="1"/>
        </p:nvSpPr>
        <p:spPr>
          <a:xfrm>
            <a:off x="0" y="0"/>
            <a:ext cx="12192000" cy="2500604"/>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a:extLst>
              <a:ext uri="{FF2B5EF4-FFF2-40B4-BE49-F238E27FC236}">
                <a16:creationId xmlns:a16="http://schemas.microsoft.com/office/drawing/2014/main" id="{34C2D9FA-8DBC-48C0-A256-699664D6F0EC}"/>
              </a:ext>
            </a:extLst>
          </p:cNvPr>
          <p:cNvSpPr/>
          <p:nvPr userDrawn="1"/>
        </p:nvSpPr>
        <p:spPr>
          <a:xfrm>
            <a:off x="0" y="2500606"/>
            <a:ext cx="12191998" cy="204708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Subtitle 2">
            <a:extLst>
              <a:ext uri="{FF2B5EF4-FFF2-40B4-BE49-F238E27FC236}">
                <a16:creationId xmlns:a16="http://schemas.microsoft.com/office/drawing/2014/main" id="{CA41367A-8A02-4FE3-9FD5-8F262AF699DB}"/>
              </a:ext>
            </a:extLst>
          </p:cNvPr>
          <p:cNvSpPr>
            <a:spLocks noGrp="1"/>
          </p:cNvSpPr>
          <p:nvPr>
            <p:ph type="subTitle" idx="1"/>
          </p:nvPr>
        </p:nvSpPr>
        <p:spPr>
          <a:xfrm>
            <a:off x="249962" y="2298246"/>
            <a:ext cx="10918369" cy="939245"/>
          </a:xfrm>
        </p:spPr>
        <p:txBody>
          <a:bodyPr anchor="ctr">
            <a:normAutofit/>
          </a:bodyPr>
          <a:lstStyle>
            <a:lvl1pPr marL="0" indent="0" algn="l">
              <a:buNone/>
              <a:defRPr sz="4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17" name="Right Triangle 16">
            <a:extLst>
              <a:ext uri="{FF2B5EF4-FFF2-40B4-BE49-F238E27FC236}">
                <a16:creationId xmlns:a16="http://schemas.microsoft.com/office/drawing/2014/main" id="{22775B3F-31D0-479A-AC9B-F9100391FD54}"/>
              </a:ext>
            </a:extLst>
          </p:cNvPr>
          <p:cNvSpPr/>
          <p:nvPr userDrawn="1"/>
        </p:nvSpPr>
        <p:spPr>
          <a:xfrm rot="10800000">
            <a:off x="3293705" y="0"/>
            <a:ext cx="8898293" cy="2500604"/>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 Placeholder 13">
            <a:extLst>
              <a:ext uri="{FF2B5EF4-FFF2-40B4-BE49-F238E27FC236}">
                <a16:creationId xmlns:a16="http://schemas.microsoft.com/office/drawing/2014/main" id="{27BB4656-CE2B-477E-9160-4482FF405C44}"/>
              </a:ext>
            </a:extLst>
          </p:cNvPr>
          <p:cNvSpPr>
            <a:spLocks noGrp="1"/>
          </p:cNvSpPr>
          <p:nvPr>
            <p:ph type="body" sz="quarter" idx="10"/>
          </p:nvPr>
        </p:nvSpPr>
        <p:spPr>
          <a:xfrm>
            <a:off x="250274" y="3465262"/>
            <a:ext cx="10917789" cy="635000"/>
          </a:xfrm>
        </p:spPr>
        <p:txBody>
          <a:bodyPr anchor="ctr">
            <a:normAutofit/>
          </a:bodyPr>
          <a:lstStyle>
            <a:lvl1pPr marL="0" indent="0">
              <a:buNone/>
              <a:defRPr sz="32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21" name="Text Placeholder 20">
            <a:extLst>
              <a:ext uri="{FF2B5EF4-FFF2-40B4-BE49-F238E27FC236}">
                <a16:creationId xmlns:a16="http://schemas.microsoft.com/office/drawing/2014/main" id="{7286B253-CD91-42BA-B233-5EF0D659B7AA}"/>
              </a:ext>
            </a:extLst>
          </p:cNvPr>
          <p:cNvSpPr>
            <a:spLocks noGrp="1"/>
          </p:cNvSpPr>
          <p:nvPr>
            <p:ph type="body" sz="quarter" idx="11"/>
          </p:nvPr>
        </p:nvSpPr>
        <p:spPr>
          <a:xfrm>
            <a:off x="250274" y="3898389"/>
            <a:ext cx="10917789" cy="588962"/>
          </a:xfrm>
        </p:spPr>
        <p:txBody>
          <a:bodyPr anchor="ctr">
            <a:noAutofit/>
          </a:bodyPr>
          <a:lstStyle>
            <a:lvl1pPr marL="0" indent="0">
              <a:buNone/>
              <a:defRPr sz="1800">
                <a:solidFill>
                  <a:schemeClr val="bg2"/>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edit Master text styles</a:t>
            </a:r>
          </a:p>
        </p:txBody>
      </p:sp>
      <p:pic>
        <p:nvPicPr>
          <p:cNvPr id="4" name="Picture 3">
            <a:extLst>
              <a:ext uri="{FF2B5EF4-FFF2-40B4-BE49-F238E27FC236}">
                <a16:creationId xmlns:a16="http://schemas.microsoft.com/office/drawing/2014/main" id="{A21747D3-005A-4234-8ADB-D0B5326F69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1368" y="4839094"/>
            <a:ext cx="3642250" cy="1618000"/>
          </a:xfrm>
          <a:prstGeom prst="rect">
            <a:avLst/>
          </a:prstGeom>
        </p:spPr>
      </p:pic>
    </p:spTree>
    <p:extLst>
      <p:ext uri="{BB962C8B-B14F-4D97-AF65-F5344CB8AC3E}">
        <p14:creationId xmlns:p14="http://schemas.microsoft.com/office/powerpoint/2010/main" val="1995023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6D680B7B-B5A9-44DF-B10E-4EC8C7D7DE22}"/>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ight Triangle 3">
            <a:extLst>
              <a:ext uri="{FF2B5EF4-FFF2-40B4-BE49-F238E27FC236}">
                <a16:creationId xmlns:a16="http://schemas.microsoft.com/office/drawing/2014/main" id="{DD357A19-BF1E-4C19-B2CE-7B1E0AB6F16D}"/>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id="{7173C22F-C9B7-414E-B5A5-4551FB84601D}"/>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1723124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C17D8-D156-4B7D-A1F7-208D031D40D9}"/>
              </a:ext>
            </a:extLst>
          </p:cNvPr>
          <p:cNvSpPr>
            <a:spLocks noGrp="1"/>
          </p:cNvSpPr>
          <p:nvPr>
            <p:ph type="title"/>
          </p:nvPr>
        </p:nvSpPr>
        <p:spPr>
          <a:xfrm>
            <a:off x="839788" y="457200"/>
            <a:ext cx="3932237" cy="1600200"/>
          </a:xfrm>
          <a:prstGeom prst="rect">
            <a:avLst/>
          </a:prstGeom>
        </p:spPr>
        <p:txBody>
          <a:bodyPr anchor="b"/>
          <a:lstStyle>
            <a:lvl1pPr>
              <a:defRPr sz="3200">
                <a:solidFill>
                  <a:srgbClr val="1B365D"/>
                </a:solidFill>
                <a:latin typeface="+mn-lt"/>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0783489-B0E3-4E34-AF31-46B8E3117147}"/>
              </a:ext>
            </a:extLst>
          </p:cNvPr>
          <p:cNvSpPr>
            <a:spLocks noGrp="1"/>
          </p:cNvSpPr>
          <p:nvPr>
            <p:ph idx="1"/>
          </p:nvPr>
        </p:nvSpPr>
        <p:spPr>
          <a:xfrm>
            <a:off x="5183188" y="987425"/>
            <a:ext cx="6172200" cy="4873625"/>
          </a:xfrm>
        </p:spPr>
        <p:txBody>
          <a:bodyPr/>
          <a:lstStyle>
            <a:lvl1pPr>
              <a:defRPr sz="3200">
                <a:solidFill>
                  <a:srgbClr val="1B365D"/>
                </a:solidFill>
                <a:latin typeface="+mn-lt"/>
              </a:defRPr>
            </a:lvl1pPr>
            <a:lvl2pPr>
              <a:defRPr sz="2800">
                <a:solidFill>
                  <a:srgbClr val="1B365D"/>
                </a:solidFill>
                <a:latin typeface="+mn-lt"/>
              </a:defRPr>
            </a:lvl2pPr>
            <a:lvl3pPr>
              <a:defRPr sz="2400">
                <a:solidFill>
                  <a:srgbClr val="1B365D"/>
                </a:solidFill>
                <a:latin typeface="+mn-lt"/>
              </a:defRPr>
            </a:lvl3pPr>
            <a:lvl4pPr>
              <a:defRPr sz="2000">
                <a:solidFill>
                  <a:srgbClr val="1B365D"/>
                </a:solidFill>
                <a:latin typeface="+mn-lt"/>
              </a:defRPr>
            </a:lvl4pPr>
            <a:lvl5pPr>
              <a:defRPr sz="2000">
                <a:solidFill>
                  <a:srgbClr val="1B365D"/>
                </a:solidFill>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a:extLst>
              <a:ext uri="{FF2B5EF4-FFF2-40B4-BE49-F238E27FC236}">
                <a16:creationId xmlns:a16="http://schemas.microsoft.com/office/drawing/2014/main" id="{5CA1DDC8-9790-4563-B98E-DA2978C5E22A}"/>
              </a:ext>
            </a:extLst>
          </p:cNvPr>
          <p:cNvSpPr>
            <a:spLocks noGrp="1"/>
          </p:cNvSpPr>
          <p:nvPr>
            <p:ph type="body" sz="half" idx="2"/>
          </p:nvPr>
        </p:nvSpPr>
        <p:spPr>
          <a:xfrm>
            <a:off x="839788" y="2057400"/>
            <a:ext cx="3932237" cy="3811588"/>
          </a:xfrm>
        </p:spPr>
        <p:txBody>
          <a:bodyPr/>
          <a:lstStyle>
            <a:lvl1pPr marL="0" indent="0">
              <a:buNone/>
              <a:defRPr sz="1600">
                <a:solidFill>
                  <a:srgbClr val="1B365D"/>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Right Triangle 5">
            <a:extLst>
              <a:ext uri="{FF2B5EF4-FFF2-40B4-BE49-F238E27FC236}">
                <a16:creationId xmlns:a16="http://schemas.microsoft.com/office/drawing/2014/main" id="{A65D68F8-8E0C-47A5-88CF-951D96F6B832}"/>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A23AB8C2-2054-4C5E-A611-C4D28B78428C}"/>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1">
            <a:extLst>
              <a:ext uri="{FF2B5EF4-FFF2-40B4-BE49-F238E27FC236}">
                <a16:creationId xmlns:a16="http://schemas.microsoft.com/office/drawing/2014/main" id="{9159464B-0C78-452F-8EE8-E85000B97EA8}"/>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764533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6113-B01E-4B0E-B892-8EBCA323958F}"/>
              </a:ext>
            </a:extLst>
          </p:cNvPr>
          <p:cNvSpPr>
            <a:spLocks noGrp="1"/>
          </p:cNvSpPr>
          <p:nvPr>
            <p:ph type="title"/>
          </p:nvPr>
        </p:nvSpPr>
        <p:spPr>
          <a:xfrm>
            <a:off x="839788" y="457200"/>
            <a:ext cx="3932237" cy="1600200"/>
          </a:xfrm>
          <a:prstGeom prst="rect">
            <a:avLst/>
          </a:prstGeom>
        </p:spPr>
        <p:txBody>
          <a:bodyPr anchor="b"/>
          <a:lstStyle>
            <a:lvl1pPr>
              <a:defRPr sz="3200">
                <a:solidFill>
                  <a:srgbClr val="1B365D"/>
                </a:solidFill>
                <a:latin typeface="+mn-lt"/>
              </a:defRPr>
            </a:lvl1pPr>
          </a:lstStyle>
          <a:p>
            <a:r>
              <a:rPr lang="en-US"/>
              <a:t>Click to edit Master title style</a:t>
            </a:r>
            <a:endParaRPr lang="en-CA" dirty="0"/>
          </a:p>
        </p:txBody>
      </p:sp>
      <p:sp>
        <p:nvSpPr>
          <p:cNvPr id="3" name="Picture Placeholder 2">
            <a:extLst>
              <a:ext uri="{FF2B5EF4-FFF2-40B4-BE49-F238E27FC236}">
                <a16:creationId xmlns:a16="http://schemas.microsoft.com/office/drawing/2014/main" id="{98933D9E-FC17-46CD-97CB-5C83F5ABCCF4}"/>
              </a:ext>
            </a:extLst>
          </p:cNvPr>
          <p:cNvSpPr>
            <a:spLocks noGrp="1"/>
          </p:cNvSpPr>
          <p:nvPr>
            <p:ph type="pic" idx="1"/>
          </p:nvPr>
        </p:nvSpPr>
        <p:spPr>
          <a:xfrm>
            <a:off x="5183188" y="987425"/>
            <a:ext cx="6172200" cy="4873625"/>
          </a:xfrm>
        </p:spPr>
        <p:txBody>
          <a:bodyPr/>
          <a:lstStyle>
            <a:lvl1pPr marL="0" indent="0">
              <a:buNone/>
              <a:defRPr sz="3200">
                <a:solidFill>
                  <a:srgbClr val="1B365D"/>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4" name="Text Placeholder 3">
            <a:extLst>
              <a:ext uri="{FF2B5EF4-FFF2-40B4-BE49-F238E27FC236}">
                <a16:creationId xmlns:a16="http://schemas.microsoft.com/office/drawing/2014/main" id="{47DE4AC7-401C-46BF-B81C-DC824F1C0305}"/>
              </a:ext>
            </a:extLst>
          </p:cNvPr>
          <p:cNvSpPr>
            <a:spLocks noGrp="1"/>
          </p:cNvSpPr>
          <p:nvPr>
            <p:ph type="body" sz="half" idx="2"/>
          </p:nvPr>
        </p:nvSpPr>
        <p:spPr>
          <a:xfrm>
            <a:off x="839788" y="2057400"/>
            <a:ext cx="3932237" cy="3811588"/>
          </a:xfrm>
        </p:spPr>
        <p:txBody>
          <a:bodyPr/>
          <a:lstStyle>
            <a:lvl1pPr marL="0" indent="0">
              <a:buNone/>
              <a:defRPr sz="1600">
                <a:solidFill>
                  <a:srgbClr val="1B365D"/>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Right Triangle 5">
            <a:extLst>
              <a:ext uri="{FF2B5EF4-FFF2-40B4-BE49-F238E27FC236}">
                <a16:creationId xmlns:a16="http://schemas.microsoft.com/office/drawing/2014/main" id="{9A08BAFE-1212-42E1-BE5D-7C40B8594F5D}"/>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8A44BD74-C990-493A-B9EB-F74213A0E954}"/>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1">
            <a:extLst>
              <a:ext uri="{FF2B5EF4-FFF2-40B4-BE49-F238E27FC236}">
                <a16:creationId xmlns:a16="http://schemas.microsoft.com/office/drawing/2014/main" id="{AC200B79-A7CA-478D-B396-7DB094C7FADA}"/>
              </a:ext>
            </a:extLst>
          </p:cNvPr>
          <p:cNvSpPr txBox="1">
            <a:spLocks/>
          </p:cNvSpPr>
          <p:nvPr userDrawn="1"/>
        </p:nvSpPr>
        <p:spPr>
          <a:xfrm>
            <a:off x="10739534" y="6391469"/>
            <a:ext cx="1452465"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ctr"/>
            <a:r>
              <a:rPr lang="en-CA" sz="1000" dirty="0">
                <a:solidFill>
                  <a:schemeClr val="tx2">
                    <a:lumMod val="50000"/>
                  </a:schemeClr>
                </a:solidFill>
              </a:rPr>
              <a:t>BIG Difference BC | </a:t>
            </a:r>
            <a:fld id="{81F89FC0-0F27-43B3-8C40-80FA3A720D8B}" type="slidenum">
              <a:rPr lang="en-CA" sz="1000" smtClean="0">
                <a:solidFill>
                  <a:schemeClr val="tx2">
                    <a:lumMod val="50000"/>
                  </a:schemeClr>
                </a:solidFill>
              </a:rPr>
              <a:pPr algn="ctr"/>
              <a:t>‹#›</a:t>
            </a:fld>
            <a:endParaRPr lang="en-CA" sz="1000" dirty="0">
              <a:solidFill>
                <a:schemeClr val="tx2">
                  <a:lumMod val="50000"/>
                </a:schemeClr>
              </a:solidFill>
            </a:endParaRPr>
          </a:p>
        </p:txBody>
      </p:sp>
    </p:spTree>
    <p:extLst>
      <p:ext uri="{BB962C8B-B14F-4D97-AF65-F5344CB8AC3E}">
        <p14:creationId xmlns:p14="http://schemas.microsoft.com/office/powerpoint/2010/main" val="1904936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0E0EC-A0B4-482A-AB87-E85A70D47FF0}"/>
              </a:ext>
            </a:extLst>
          </p:cNvPr>
          <p:cNvSpPr>
            <a:spLocks noGrp="1"/>
          </p:cNvSpPr>
          <p:nvPr>
            <p:ph type="title"/>
          </p:nvPr>
        </p:nvSpPr>
        <p:spPr>
          <a:xfrm>
            <a:off x="-1" y="0"/>
            <a:ext cx="12191999" cy="905256"/>
          </a:xfrm>
          <a:prstGeom prst="rect">
            <a:avLst/>
          </a:prstGeom>
        </p:spPr>
        <p:txBody>
          <a:bodyPr/>
          <a:lstStyle>
            <a:lvl1pPr>
              <a:defRPr>
                <a:solidFill>
                  <a:srgbClr val="1B365D"/>
                </a:solidFill>
                <a:latin typeface="+mn-lt"/>
              </a:defRPr>
            </a:lvl1pPr>
          </a:lstStyle>
          <a:p>
            <a:r>
              <a:rPr lang="en-US"/>
              <a:t>Click to edit Master title style</a:t>
            </a:r>
            <a:endParaRPr lang="en-CA" dirty="0"/>
          </a:p>
        </p:txBody>
      </p:sp>
      <p:sp>
        <p:nvSpPr>
          <p:cNvPr id="3" name="Vertical Text Placeholder 2">
            <a:extLst>
              <a:ext uri="{FF2B5EF4-FFF2-40B4-BE49-F238E27FC236}">
                <a16:creationId xmlns:a16="http://schemas.microsoft.com/office/drawing/2014/main" id="{9A3A2A91-B370-41A1-BE70-960B85D8FC88}"/>
              </a:ext>
            </a:extLst>
          </p:cNvPr>
          <p:cNvSpPr>
            <a:spLocks noGrp="1"/>
          </p:cNvSpPr>
          <p:nvPr>
            <p:ph type="body" orient="vert" idx="1"/>
          </p:nvPr>
        </p:nvSpPr>
        <p:spPr/>
        <p:txBody>
          <a:bodyPr vert="eaVert"/>
          <a:lstStyle>
            <a:lvl1pPr>
              <a:defRPr>
                <a:solidFill>
                  <a:srgbClr val="1B365D"/>
                </a:solidFill>
                <a:latin typeface="+mn-lt"/>
              </a:defRPr>
            </a:lvl1pPr>
            <a:lvl2pPr>
              <a:defRPr>
                <a:solidFill>
                  <a:srgbClr val="1B365D"/>
                </a:solidFill>
                <a:latin typeface="+mn-lt"/>
              </a:defRPr>
            </a:lvl2pPr>
            <a:lvl3pPr>
              <a:defRPr>
                <a:solidFill>
                  <a:srgbClr val="1B365D"/>
                </a:solidFill>
                <a:latin typeface="+mn-lt"/>
              </a:defRPr>
            </a:lvl3pPr>
            <a:lvl4pPr>
              <a:defRPr>
                <a:solidFill>
                  <a:srgbClr val="1B365D"/>
                </a:solidFill>
                <a:latin typeface="+mn-lt"/>
              </a:defRPr>
            </a:lvl4pPr>
            <a:lvl5pPr>
              <a:defRPr>
                <a:solidFill>
                  <a:srgbClr val="1B365D"/>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ight Triangle 4">
            <a:extLst>
              <a:ext uri="{FF2B5EF4-FFF2-40B4-BE49-F238E27FC236}">
                <a16:creationId xmlns:a16="http://schemas.microsoft.com/office/drawing/2014/main" id="{0B07007B-0109-48CA-B414-CA312FD47235}"/>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ight Triangle 5">
            <a:extLst>
              <a:ext uri="{FF2B5EF4-FFF2-40B4-BE49-F238E27FC236}">
                <a16:creationId xmlns:a16="http://schemas.microsoft.com/office/drawing/2014/main" id="{01C74D58-C7B6-467E-9B7C-D97AC4B42504}"/>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1">
            <a:extLst>
              <a:ext uri="{FF2B5EF4-FFF2-40B4-BE49-F238E27FC236}">
                <a16:creationId xmlns:a16="http://schemas.microsoft.com/office/drawing/2014/main" id="{3B0CC49E-51AC-4DF3-B98B-EC8ED0FBC961}"/>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450500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B0FEE1-FAD6-41EB-AFEE-2CCDA14F7218}"/>
              </a:ext>
            </a:extLst>
          </p:cNvPr>
          <p:cNvSpPr>
            <a:spLocks noGrp="1"/>
          </p:cNvSpPr>
          <p:nvPr>
            <p:ph type="title" orient="vert"/>
          </p:nvPr>
        </p:nvSpPr>
        <p:spPr>
          <a:xfrm>
            <a:off x="8724900" y="365125"/>
            <a:ext cx="2628900" cy="5811838"/>
          </a:xfrm>
          <a:prstGeom prst="rect">
            <a:avLst/>
          </a:prstGeom>
        </p:spPr>
        <p:txBody>
          <a:bodyPr vert="eaVert"/>
          <a:lstStyle>
            <a:lvl1pPr>
              <a:defRPr>
                <a:solidFill>
                  <a:srgbClr val="1B365D"/>
                </a:solidFill>
                <a:latin typeface="+mn-lt"/>
              </a:defRPr>
            </a:lvl1p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A719262-987B-4068-9EB9-87FC2FED1F62}"/>
              </a:ext>
            </a:extLst>
          </p:cNvPr>
          <p:cNvSpPr>
            <a:spLocks noGrp="1"/>
          </p:cNvSpPr>
          <p:nvPr>
            <p:ph type="body" orient="vert" idx="1"/>
          </p:nvPr>
        </p:nvSpPr>
        <p:spPr>
          <a:xfrm>
            <a:off x="838200" y="365125"/>
            <a:ext cx="7734300" cy="5811838"/>
          </a:xfrm>
        </p:spPr>
        <p:txBody>
          <a:bodyPr vert="eaVert"/>
          <a:lstStyle>
            <a:lvl1pPr>
              <a:defRPr>
                <a:solidFill>
                  <a:srgbClr val="1B365D"/>
                </a:solidFill>
                <a:latin typeface="+mn-lt"/>
              </a:defRPr>
            </a:lvl1pPr>
            <a:lvl2pPr>
              <a:defRPr>
                <a:solidFill>
                  <a:srgbClr val="1B365D"/>
                </a:solidFill>
                <a:latin typeface="+mn-lt"/>
              </a:defRPr>
            </a:lvl2pPr>
            <a:lvl3pPr>
              <a:defRPr>
                <a:solidFill>
                  <a:srgbClr val="1B365D"/>
                </a:solidFill>
                <a:latin typeface="+mn-lt"/>
              </a:defRPr>
            </a:lvl3pPr>
            <a:lvl4pPr>
              <a:defRPr>
                <a:solidFill>
                  <a:srgbClr val="1B365D"/>
                </a:solidFill>
                <a:latin typeface="+mn-lt"/>
              </a:defRPr>
            </a:lvl4pPr>
            <a:lvl5pPr>
              <a:defRPr>
                <a:solidFill>
                  <a:srgbClr val="1B365D"/>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Right Triangle 4">
            <a:extLst>
              <a:ext uri="{FF2B5EF4-FFF2-40B4-BE49-F238E27FC236}">
                <a16:creationId xmlns:a16="http://schemas.microsoft.com/office/drawing/2014/main" id="{3A07CE0F-A94D-429A-B8B0-F8584ADE9C4E}"/>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ight Triangle 5">
            <a:extLst>
              <a:ext uri="{FF2B5EF4-FFF2-40B4-BE49-F238E27FC236}">
                <a16:creationId xmlns:a16="http://schemas.microsoft.com/office/drawing/2014/main" id="{82BFB4DA-6C06-47A9-9A5B-1429F1DCBB98}"/>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1">
            <a:extLst>
              <a:ext uri="{FF2B5EF4-FFF2-40B4-BE49-F238E27FC236}">
                <a16:creationId xmlns:a16="http://schemas.microsoft.com/office/drawing/2014/main" id="{CD4D34CB-4C49-4C7D-AE11-3DD7268F0F1E}"/>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997521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2069" y="1"/>
            <a:ext cx="11221486" cy="631280"/>
          </a:xfrm>
        </p:spPr>
        <p:txBody>
          <a:bodyPr>
            <a:normAutofit/>
          </a:bodyPr>
          <a:lstStyle>
            <a:lvl1pPr>
              <a:defRPr sz="4000">
                <a:latin typeface="+mn-lt"/>
              </a:defRPr>
            </a:lvl1pPr>
          </a:lstStyle>
          <a:p>
            <a:r>
              <a:rPr lang="en-US" dirty="0"/>
              <a:t>Click to edit Master title style</a:t>
            </a:r>
          </a:p>
        </p:txBody>
      </p:sp>
      <p:sp>
        <p:nvSpPr>
          <p:cNvPr id="3" name="Content Placeholder 2"/>
          <p:cNvSpPr>
            <a:spLocks noGrp="1"/>
          </p:cNvSpPr>
          <p:nvPr>
            <p:ph idx="1"/>
          </p:nvPr>
        </p:nvSpPr>
        <p:spPr>
          <a:xfrm>
            <a:off x="482069" y="979441"/>
            <a:ext cx="11221486" cy="51975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DB85BCAD-8F67-82ED-8407-0C8E7A3B24CA}"/>
              </a:ext>
            </a:extLst>
          </p:cNvPr>
          <p:cNvSpPr/>
          <p:nvPr userDrawn="1"/>
        </p:nvSpPr>
        <p:spPr>
          <a:xfrm>
            <a:off x="6096000" y="6511872"/>
            <a:ext cx="6049899" cy="338554"/>
          </a:xfrm>
          <a:prstGeom prst="rect">
            <a:avLst/>
          </a:prstGeom>
        </p:spPr>
        <p:txBody>
          <a:bodyPr wrap="square">
            <a:spAutoFit/>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FFFFFF"/>
                </a:solidFill>
                <a:effectLst/>
                <a:uLnTx/>
                <a:uFillTx/>
                <a:latin typeface="Calibri" panose="020F0502020204030204"/>
                <a:ea typeface="+mn-ea"/>
                <a:cs typeface="+mn-cs"/>
              </a:rPr>
              <a:t>BIG Difference BC 2022</a:t>
            </a:r>
          </a:p>
        </p:txBody>
      </p:sp>
    </p:spTree>
    <p:extLst>
      <p:ext uri="{BB962C8B-B14F-4D97-AF65-F5344CB8AC3E}">
        <p14:creationId xmlns:p14="http://schemas.microsoft.com/office/powerpoint/2010/main" val="87174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28AEB5D1-6922-45D7-B558-1E98D37413A0}"/>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CD44AC27-A0A5-4DAF-8533-F4E31AE154D8}"/>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Content Placeholder 2">
            <a:extLst>
              <a:ext uri="{FF2B5EF4-FFF2-40B4-BE49-F238E27FC236}">
                <a16:creationId xmlns:a16="http://schemas.microsoft.com/office/drawing/2014/main" id="{A99705DA-61F3-47AE-AB30-7BF23DEBB205}"/>
              </a:ext>
            </a:extLst>
          </p:cNvPr>
          <p:cNvSpPr>
            <a:spLocks noGrp="1"/>
          </p:cNvSpPr>
          <p:nvPr>
            <p:ph idx="1"/>
          </p:nvPr>
        </p:nvSpPr>
        <p:spPr>
          <a:xfrm>
            <a:off x="621475" y="1056904"/>
            <a:ext cx="10956967" cy="5120059"/>
          </a:xfrm>
        </p:spPr>
        <p:txBody>
          <a:bodyPr/>
          <a:lstStyle>
            <a:lvl1pPr>
              <a:defRPr>
                <a:solidFill>
                  <a:srgbClr val="1B365D"/>
                </a:solidFill>
              </a:defRPr>
            </a:lvl1pPr>
            <a:lvl2pPr>
              <a:defRPr>
                <a:solidFill>
                  <a:srgbClr val="1B365D"/>
                </a:solidFill>
              </a:defRPr>
            </a:lvl2pPr>
            <a:lvl3pPr>
              <a:defRPr>
                <a:solidFill>
                  <a:srgbClr val="1B365D"/>
                </a:solidFill>
              </a:defRPr>
            </a:lvl3pPr>
            <a:lvl4pPr>
              <a:defRPr>
                <a:solidFill>
                  <a:srgbClr val="1B365D"/>
                </a:solidFill>
              </a:defRPr>
            </a:lvl4pPr>
            <a:lvl5pPr>
              <a:defRPr>
                <a:solidFill>
                  <a:srgbClr val="1B36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Title 1">
            <a:extLst>
              <a:ext uri="{FF2B5EF4-FFF2-40B4-BE49-F238E27FC236}">
                <a16:creationId xmlns:a16="http://schemas.microsoft.com/office/drawing/2014/main" id="{4E9F565A-C45A-4783-BF51-5EAE71AD73AB}"/>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
        <p:nvSpPr>
          <p:cNvPr id="9" name="Title 1">
            <a:extLst>
              <a:ext uri="{FF2B5EF4-FFF2-40B4-BE49-F238E27FC236}">
                <a16:creationId xmlns:a16="http://schemas.microsoft.com/office/drawing/2014/main" id="{DAD4DDE8-15B0-485A-907E-A5E33521D558}"/>
              </a:ext>
            </a:extLst>
          </p:cNvPr>
          <p:cNvSpPr>
            <a:spLocks noGrp="1"/>
          </p:cNvSpPr>
          <p:nvPr>
            <p:ph type="title"/>
          </p:nvPr>
        </p:nvSpPr>
        <p:spPr>
          <a:xfrm>
            <a:off x="0" y="0"/>
            <a:ext cx="12192000" cy="906483"/>
          </a:xfrm>
          <a:prstGeom prst="rect">
            <a:avLst/>
          </a:prstGeom>
          <a:noFill/>
        </p:spPr>
        <p:txBody>
          <a:bodyPr>
            <a:normAutofit/>
          </a:bodyPr>
          <a:lstStyle>
            <a:lvl1pPr algn="ctr">
              <a:defRPr sz="4000" b="1">
                <a:solidFill>
                  <a:srgbClr val="1B365D"/>
                </a:solidFill>
                <a:latin typeface="+mn-lt"/>
              </a:defRPr>
            </a:lvl1pPr>
          </a:lstStyle>
          <a:p>
            <a:r>
              <a:rPr lang="en-US"/>
              <a:t>Click to edit Master title style</a:t>
            </a:r>
            <a:endParaRPr lang="en-CA" dirty="0"/>
          </a:p>
        </p:txBody>
      </p:sp>
    </p:spTree>
    <p:extLst>
      <p:ext uri="{BB962C8B-B14F-4D97-AF65-F5344CB8AC3E}">
        <p14:creationId xmlns:p14="http://schemas.microsoft.com/office/powerpoint/2010/main" val="753009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09E4C5-7F01-4D80-B695-82F9013E2F0A}"/>
              </a:ext>
            </a:extLst>
          </p:cNvPr>
          <p:cNvSpPr/>
          <p:nvPr userDrawn="1"/>
        </p:nvSpPr>
        <p:spPr>
          <a:xfrm>
            <a:off x="0" y="2500606"/>
            <a:ext cx="12191998" cy="204708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AD01264A-7186-4567-8691-0530BC6A8B0C}"/>
              </a:ext>
            </a:extLst>
          </p:cNvPr>
          <p:cNvSpPr>
            <a:spLocks noGrp="1"/>
          </p:cNvSpPr>
          <p:nvPr>
            <p:ph type="title"/>
          </p:nvPr>
        </p:nvSpPr>
        <p:spPr>
          <a:xfrm>
            <a:off x="831850" y="2515395"/>
            <a:ext cx="10515600" cy="2047080"/>
          </a:xfrm>
          <a:noFill/>
        </p:spPr>
        <p:txBody>
          <a:bodyPr vert="horz" lIns="91440" tIns="45720" rIns="91440" bIns="45720" rtlCol="0" anchor="ctr">
            <a:normAutofit/>
          </a:bodyPr>
          <a:lstStyle>
            <a:lvl1pPr>
              <a:defRPr lang="en-CA" sz="6000" b="1">
                <a:solidFill>
                  <a:schemeClr val="bg1"/>
                </a:solidFill>
                <a:latin typeface="+mn-lt"/>
              </a:defRPr>
            </a:lvl1pPr>
          </a:lstStyle>
          <a:p>
            <a:pPr lvl="0" algn="ctr"/>
            <a:r>
              <a:rPr lang="en-US"/>
              <a:t>Click to edit Master title style</a:t>
            </a:r>
            <a:endParaRPr lang="en-CA" dirty="0"/>
          </a:p>
        </p:txBody>
      </p:sp>
      <p:sp>
        <p:nvSpPr>
          <p:cNvPr id="9" name="Right Triangle 8">
            <a:extLst>
              <a:ext uri="{FF2B5EF4-FFF2-40B4-BE49-F238E27FC236}">
                <a16:creationId xmlns:a16="http://schemas.microsoft.com/office/drawing/2014/main" id="{A5566991-05BA-4A74-B344-378A35761FFE}"/>
              </a:ext>
            </a:extLst>
          </p:cNvPr>
          <p:cNvSpPr/>
          <p:nvPr userDrawn="1"/>
        </p:nvSpPr>
        <p:spPr>
          <a:xfrm>
            <a:off x="0" y="0"/>
            <a:ext cx="12192000" cy="2500604"/>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ight Triangle 11">
            <a:extLst>
              <a:ext uri="{FF2B5EF4-FFF2-40B4-BE49-F238E27FC236}">
                <a16:creationId xmlns:a16="http://schemas.microsoft.com/office/drawing/2014/main" id="{ACC835D4-8E97-450B-B058-1A340DD8A3F6}"/>
              </a:ext>
            </a:extLst>
          </p:cNvPr>
          <p:cNvSpPr/>
          <p:nvPr userDrawn="1"/>
        </p:nvSpPr>
        <p:spPr>
          <a:xfrm rot="10800000">
            <a:off x="3293705" y="0"/>
            <a:ext cx="8898293" cy="2500604"/>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61947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5F471D2F-5531-445E-939E-96E339EA252D}"/>
              </a:ext>
            </a:extLst>
          </p:cNvPr>
          <p:cNvSpPr/>
          <p:nvPr userDrawn="1"/>
        </p:nvSpPr>
        <p:spPr>
          <a:xfrm>
            <a:off x="0" y="0"/>
            <a:ext cx="12192000" cy="2500604"/>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a:extLst>
              <a:ext uri="{FF2B5EF4-FFF2-40B4-BE49-F238E27FC236}">
                <a16:creationId xmlns:a16="http://schemas.microsoft.com/office/drawing/2014/main" id="{730BA27D-7F42-4DDF-895F-DE877FE8C1F9}"/>
              </a:ext>
            </a:extLst>
          </p:cNvPr>
          <p:cNvSpPr/>
          <p:nvPr userDrawn="1"/>
        </p:nvSpPr>
        <p:spPr>
          <a:xfrm>
            <a:off x="0" y="2500606"/>
            <a:ext cx="12191998" cy="4357394"/>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ight Triangle 8">
            <a:extLst>
              <a:ext uri="{FF2B5EF4-FFF2-40B4-BE49-F238E27FC236}">
                <a16:creationId xmlns:a16="http://schemas.microsoft.com/office/drawing/2014/main" id="{646327F9-65F3-46A2-BD19-B7A7273B610B}"/>
              </a:ext>
            </a:extLst>
          </p:cNvPr>
          <p:cNvSpPr/>
          <p:nvPr userDrawn="1"/>
        </p:nvSpPr>
        <p:spPr>
          <a:xfrm rot="10800000">
            <a:off x="3293705" y="0"/>
            <a:ext cx="8898293" cy="2500604"/>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73018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445066-226D-4E17-8B42-F0075DD20102}"/>
              </a:ext>
            </a:extLst>
          </p:cNvPr>
          <p:cNvSpPr>
            <a:spLocks noGrp="1"/>
          </p:cNvSpPr>
          <p:nvPr>
            <p:ph sz="half" idx="1"/>
          </p:nvPr>
        </p:nvSpPr>
        <p:spPr>
          <a:xfrm>
            <a:off x="617517" y="1128156"/>
            <a:ext cx="5402283" cy="50488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a:extLst>
              <a:ext uri="{FF2B5EF4-FFF2-40B4-BE49-F238E27FC236}">
                <a16:creationId xmlns:a16="http://schemas.microsoft.com/office/drawing/2014/main" id="{6C19DF48-9A19-4E99-BEF8-3CFAD9B22926}"/>
              </a:ext>
            </a:extLst>
          </p:cNvPr>
          <p:cNvSpPr>
            <a:spLocks noGrp="1"/>
          </p:cNvSpPr>
          <p:nvPr>
            <p:ph sz="half" idx="2"/>
          </p:nvPr>
        </p:nvSpPr>
        <p:spPr>
          <a:xfrm>
            <a:off x="6172199" y="1128156"/>
            <a:ext cx="5402283" cy="50488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itle 1">
            <a:extLst>
              <a:ext uri="{FF2B5EF4-FFF2-40B4-BE49-F238E27FC236}">
                <a16:creationId xmlns:a16="http://schemas.microsoft.com/office/drawing/2014/main" id="{FE0E48BB-48D1-495D-8FE2-85DE9362EA59}"/>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
        <p:nvSpPr>
          <p:cNvPr id="6" name="Right Triangle 5">
            <a:extLst>
              <a:ext uri="{FF2B5EF4-FFF2-40B4-BE49-F238E27FC236}">
                <a16:creationId xmlns:a16="http://schemas.microsoft.com/office/drawing/2014/main" id="{80733626-00BF-4B84-9A90-0331A1DAB9E3}"/>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7C8CF056-CBD2-4CD2-ADFF-EF3727AED5D3}"/>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1">
            <a:extLst>
              <a:ext uri="{FF2B5EF4-FFF2-40B4-BE49-F238E27FC236}">
                <a16:creationId xmlns:a16="http://schemas.microsoft.com/office/drawing/2014/main" id="{2E00C899-BB3B-480D-BEA7-AF965EBAB8D4}"/>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116131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726D9D-9C48-4018-9E1B-938854A105F1}"/>
              </a:ext>
            </a:extLst>
          </p:cNvPr>
          <p:cNvSpPr>
            <a:spLocks noGrp="1"/>
          </p:cNvSpPr>
          <p:nvPr>
            <p:ph type="body" idx="1"/>
          </p:nvPr>
        </p:nvSpPr>
        <p:spPr>
          <a:xfrm>
            <a:off x="605642" y="1142809"/>
            <a:ext cx="5391933" cy="823912"/>
          </a:xfrm>
        </p:spPr>
        <p:txBody>
          <a:bodyPr anchor="b">
            <a:noAutofit/>
          </a:bodyPr>
          <a:lstStyle>
            <a:lvl1pPr marL="0" indent="0" algn="ctr">
              <a:buNone/>
              <a:defRPr sz="3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582830-91CD-4912-B885-025D7D993514}"/>
              </a:ext>
            </a:extLst>
          </p:cNvPr>
          <p:cNvSpPr>
            <a:spLocks noGrp="1"/>
          </p:cNvSpPr>
          <p:nvPr>
            <p:ph sz="half" idx="2"/>
          </p:nvPr>
        </p:nvSpPr>
        <p:spPr>
          <a:xfrm>
            <a:off x="605642" y="2002971"/>
            <a:ext cx="5391933" cy="41866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09B5658-34DE-425E-BB9E-9EE5164A3558}"/>
              </a:ext>
            </a:extLst>
          </p:cNvPr>
          <p:cNvSpPr>
            <a:spLocks noGrp="1"/>
          </p:cNvSpPr>
          <p:nvPr>
            <p:ph type="body" sz="quarter" idx="3"/>
          </p:nvPr>
        </p:nvSpPr>
        <p:spPr>
          <a:xfrm>
            <a:off x="6172200" y="1142809"/>
            <a:ext cx="5414158" cy="823912"/>
          </a:xfrm>
        </p:spPr>
        <p:txBody>
          <a:bodyPr anchor="b">
            <a:noAutofit/>
          </a:bodyPr>
          <a:lstStyle>
            <a:lvl1pPr marL="0" indent="0" algn="ctr">
              <a:buNone/>
              <a:defRPr sz="3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005ADA-2EE9-4D4C-846C-ED57E9A49918}"/>
              </a:ext>
            </a:extLst>
          </p:cNvPr>
          <p:cNvSpPr>
            <a:spLocks noGrp="1"/>
          </p:cNvSpPr>
          <p:nvPr>
            <p:ph sz="quarter" idx="4"/>
          </p:nvPr>
        </p:nvSpPr>
        <p:spPr>
          <a:xfrm>
            <a:off x="6172199" y="2002971"/>
            <a:ext cx="5414157" cy="41866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Title 1">
            <a:extLst>
              <a:ext uri="{FF2B5EF4-FFF2-40B4-BE49-F238E27FC236}">
                <a16:creationId xmlns:a16="http://schemas.microsoft.com/office/drawing/2014/main" id="{29D2D5E5-43AE-4287-BD97-F3551BCE22B6}"/>
              </a:ext>
            </a:extLst>
          </p:cNvPr>
          <p:cNvSpPr>
            <a:spLocks noGrp="1"/>
          </p:cNvSpPr>
          <p:nvPr>
            <p:ph type="title"/>
          </p:nvPr>
        </p:nvSpPr>
        <p:spPr>
          <a:xfrm>
            <a:off x="0" y="0"/>
            <a:ext cx="12192000" cy="905256"/>
          </a:xfrm>
          <a:prstGeom prst="rect">
            <a:avLst/>
          </a:prstGeom>
          <a:noFill/>
        </p:spPr>
        <p:txBody>
          <a:bodyPr/>
          <a:lstStyle>
            <a:lvl1pPr algn="ctr">
              <a:defRPr b="1">
                <a:solidFill>
                  <a:schemeClr val="tx1"/>
                </a:solidFill>
                <a:latin typeface="+mn-lt"/>
              </a:defRPr>
            </a:lvl1pPr>
          </a:lstStyle>
          <a:p>
            <a:r>
              <a:rPr lang="en-US"/>
              <a:t>Click to edit Master title style</a:t>
            </a:r>
            <a:endParaRPr lang="en-CA" dirty="0"/>
          </a:p>
        </p:txBody>
      </p:sp>
      <p:sp>
        <p:nvSpPr>
          <p:cNvPr id="8" name="Right Triangle 7">
            <a:extLst>
              <a:ext uri="{FF2B5EF4-FFF2-40B4-BE49-F238E27FC236}">
                <a16:creationId xmlns:a16="http://schemas.microsoft.com/office/drawing/2014/main" id="{9C1DCFD0-9CA6-4686-9BC7-3611E71D662E}"/>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9" name="Right Triangle 8">
            <a:extLst>
              <a:ext uri="{FF2B5EF4-FFF2-40B4-BE49-F238E27FC236}">
                <a16:creationId xmlns:a16="http://schemas.microsoft.com/office/drawing/2014/main" id="{A7AC490E-167C-45E8-BAB7-9FD1C7AAB1D3}"/>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1" name="Title 1">
            <a:extLst>
              <a:ext uri="{FF2B5EF4-FFF2-40B4-BE49-F238E27FC236}">
                <a16:creationId xmlns:a16="http://schemas.microsoft.com/office/drawing/2014/main" id="{938A6426-8C31-4687-AD00-C91CF62A7391}"/>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1"/>
                </a:solidFill>
              </a:rPr>
              <a:t>UBC-DIBS | </a:t>
            </a:r>
            <a:fld id="{81F89FC0-0F27-43B3-8C40-80FA3A720D8B}" type="slidenum">
              <a:rPr lang="en-CA" sz="1000" smtClean="0">
                <a:solidFill>
                  <a:schemeClr val="tx1"/>
                </a:solidFill>
              </a:rPr>
              <a:pPr algn="r"/>
              <a:t>‹#›</a:t>
            </a:fld>
            <a:endParaRPr lang="en-CA" sz="1000" dirty="0">
              <a:solidFill>
                <a:schemeClr val="tx1"/>
              </a:solidFill>
            </a:endParaRPr>
          </a:p>
        </p:txBody>
      </p:sp>
    </p:spTree>
    <p:extLst>
      <p:ext uri="{BB962C8B-B14F-4D97-AF65-F5344CB8AC3E}">
        <p14:creationId xmlns:p14="http://schemas.microsoft.com/office/powerpoint/2010/main" val="2843921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7D32AE-6212-456F-B216-234FA424AC4E}"/>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
        <p:nvSpPr>
          <p:cNvPr id="4" name="Right Triangle 3">
            <a:extLst>
              <a:ext uri="{FF2B5EF4-FFF2-40B4-BE49-F238E27FC236}">
                <a16:creationId xmlns:a16="http://schemas.microsoft.com/office/drawing/2014/main" id="{9760E84D-B7FB-48CD-87C6-7E4AE0D0E176}"/>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ight Triangle 4">
            <a:extLst>
              <a:ext uri="{FF2B5EF4-FFF2-40B4-BE49-F238E27FC236}">
                <a16:creationId xmlns:a16="http://schemas.microsoft.com/office/drawing/2014/main" id="{AD052758-682F-4527-A02C-623A9A6D5A09}"/>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itle 1">
            <a:extLst>
              <a:ext uri="{FF2B5EF4-FFF2-40B4-BE49-F238E27FC236}">
                <a16:creationId xmlns:a16="http://schemas.microsoft.com/office/drawing/2014/main" id="{78662D3C-2D71-45BF-8314-87E9600D018F}"/>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60771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7D32AE-6212-456F-B216-234FA424AC4E}"/>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
        <p:nvSpPr>
          <p:cNvPr id="4" name="Title 1">
            <a:extLst>
              <a:ext uri="{FF2B5EF4-FFF2-40B4-BE49-F238E27FC236}">
                <a16:creationId xmlns:a16="http://schemas.microsoft.com/office/drawing/2014/main" id="{14BA12BE-316B-4F2C-B4B9-E8E0BF7DC891}"/>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979700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7D32AE-6212-456F-B216-234FA424AC4E}"/>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Tree>
    <p:extLst>
      <p:ext uri="{BB962C8B-B14F-4D97-AF65-F5344CB8AC3E}">
        <p14:creationId xmlns:p14="http://schemas.microsoft.com/office/powerpoint/2010/main" val="2131057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D9D108-D003-43DE-BCDF-52893FBC1615}"/>
              </a:ext>
            </a:extLst>
          </p:cNvPr>
          <p:cNvSpPr>
            <a:spLocks noGrp="1"/>
          </p:cNvSpPr>
          <p:nvPr>
            <p:ph type="title"/>
          </p:nvPr>
        </p:nvSpPr>
        <p:spPr>
          <a:xfrm>
            <a:off x="0" y="0"/>
            <a:ext cx="12192000" cy="905256"/>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DAE2BC8F-2081-417A-A69B-649C80295873}"/>
              </a:ext>
            </a:extLst>
          </p:cNvPr>
          <p:cNvSpPr>
            <a:spLocks noGrp="1"/>
          </p:cNvSpPr>
          <p:nvPr>
            <p:ph type="body" idx="1"/>
          </p:nvPr>
        </p:nvSpPr>
        <p:spPr>
          <a:xfrm>
            <a:off x="617517" y="1056904"/>
            <a:ext cx="10960925" cy="51200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a:extLst>
              <a:ext uri="{FF2B5EF4-FFF2-40B4-BE49-F238E27FC236}">
                <a16:creationId xmlns:a16="http://schemas.microsoft.com/office/drawing/2014/main" id="{8212157C-B0C5-4928-9B9E-47ABDC6075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2E25F-DA1E-4379-AEBF-657BA483430C}" type="datetimeFigureOut">
              <a:rPr lang="en-CA" smtClean="0"/>
              <a:t>2024-05-22</a:t>
            </a:fld>
            <a:endParaRPr lang="en-CA" dirty="0"/>
          </a:p>
        </p:txBody>
      </p:sp>
      <p:sp>
        <p:nvSpPr>
          <p:cNvPr id="5" name="Footer Placeholder 4">
            <a:extLst>
              <a:ext uri="{FF2B5EF4-FFF2-40B4-BE49-F238E27FC236}">
                <a16:creationId xmlns:a16="http://schemas.microsoft.com/office/drawing/2014/main" id="{D1C85D78-EBA3-46BB-8EB1-49BB99D83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DE64FBE9-0B23-4F1F-9BC7-721BECD838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C304C-9868-440F-874A-185FCAE44644}" type="slidenum">
              <a:rPr lang="en-CA" smtClean="0"/>
              <a:t>‹#›</a:t>
            </a:fld>
            <a:endParaRPr lang="en-CA" dirty="0"/>
          </a:p>
        </p:txBody>
      </p:sp>
    </p:spTree>
    <p:extLst>
      <p:ext uri="{BB962C8B-B14F-4D97-AF65-F5344CB8AC3E}">
        <p14:creationId xmlns:p14="http://schemas.microsoft.com/office/powerpoint/2010/main" val="2431774260"/>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661" r:id="rId3"/>
    <p:sldLayoutId id="2147483651" r:id="rId4"/>
    <p:sldLayoutId id="2147483652" r:id="rId5"/>
    <p:sldLayoutId id="2147483653" r:id="rId6"/>
    <p:sldLayoutId id="2147483654" r:id="rId7"/>
    <p:sldLayoutId id="2147483665" r:id="rId8"/>
    <p:sldLayoutId id="2147483666" r:id="rId9"/>
    <p:sldLayoutId id="2147483655" r:id="rId10"/>
    <p:sldLayoutId id="2147483656" r:id="rId11"/>
    <p:sldLayoutId id="2147483657" r:id="rId12"/>
    <p:sldLayoutId id="2147483658" r:id="rId13"/>
    <p:sldLayoutId id="2147483659" r:id="rId14"/>
    <p:sldLayoutId id="2147483668" r:id="rId15"/>
  </p:sldLayoutIdLst>
  <p:txStyles>
    <p:titleStyle>
      <a:lvl1pPr algn="ctr"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sauder.ubc.ca/thought-leadership/divisions-groups/decision-insights-business-society/events-courses-resourc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spredicted.org/WWZ_WQ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www.energystar.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4BF6EB8-CE0E-482B-8D22-333C6820B9C8}"/>
              </a:ext>
            </a:extLst>
          </p:cNvPr>
          <p:cNvSpPr>
            <a:spLocks noGrp="1"/>
          </p:cNvSpPr>
          <p:nvPr>
            <p:ph type="subTitle" idx="1"/>
          </p:nvPr>
        </p:nvSpPr>
        <p:spPr/>
        <p:txBody>
          <a:bodyPr>
            <a:normAutofit/>
          </a:bodyPr>
          <a:lstStyle/>
          <a:p>
            <a:r>
              <a:rPr lang="en-CA" dirty="0"/>
              <a:t>Twice as nice? </a:t>
            </a:r>
          </a:p>
        </p:txBody>
      </p:sp>
      <p:sp>
        <p:nvSpPr>
          <p:cNvPr id="3" name="Text Placeholder 2">
            <a:extLst>
              <a:ext uri="{FF2B5EF4-FFF2-40B4-BE49-F238E27FC236}">
                <a16:creationId xmlns:a16="http://schemas.microsoft.com/office/drawing/2014/main" id="{74A66BA6-6536-409B-ADD5-0AE80E07C001}"/>
              </a:ext>
            </a:extLst>
          </p:cNvPr>
          <p:cNvSpPr>
            <a:spLocks noGrp="1"/>
          </p:cNvSpPr>
          <p:nvPr>
            <p:ph type="body" sz="quarter" idx="10"/>
          </p:nvPr>
        </p:nvSpPr>
        <p:spPr>
          <a:xfrm>
            <a:off x="319100" y="3295035"/>
            <a:ext cx="11553799" cy="1109472"/>
          </a:xfrm>
        </p:spPr>
        <p:txBody>
          <a:bodyPr>
            <a:normAutofit/>
          </a:bodyPr>
          <a:lstStyle/>
          <a:p>
            <a:r>
              <a:rPr lang="en-CA" dirty="0"/>
              <a:t>A Longitudinal Field Study of Separate vs. Combined Nudges for Household Laundry Behaviours</a:t>
            </a:r>
          </a:p>
        </p:txBody>
      </p:sp>
      <p:pic>
        <p:nvPicPr>
          <p:cNvPr id="9" name="Picture 8">
            <a:extLst>
              <a:ext uri="{FF2B5EF4-FFF2-40B4-BE49-F238E27FC236}">
                <a16:creationId xmlns:a16="http://schemas.microsoft.com/office/drawing/2014/main" id="{29DBD2D3-5CB3-2E14-93C0-A427EE13F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505" y="4720296"/>
            <a:ext cx="2052738" cy="2052738"/>
          </a:xfrm>
          <a:prstGeom prst="rect">
            <a:avLst/>
          </a:prstGeom>
        </p:spPr>
      </p:pic>
      <p:pic>
        <p:nvPicPr>
          <p:cNvPr id="5" name="Picture 4">
            <a:extLst>
              <a:ext uri="{FF2B5EF4-FFF2-40B4-BE49-F238E27FC236}">
                <a16:creationId xmlns:a16="http://schemas.microsoft.com/office/drawing/2014/main" id="{5C6BE974-9ECB-3241-D8D6-1F02053B9B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0919" y="4917536"/>
            <a:ext cx="3980291" cy="1207355"/>
          </a:xfrm>
          <a:prstGeom prst="rect">
            <a:avLst/>
          </a:prstGeom>
        </p:spPr>
      </p:pic>
    </p:spTree>
    <p:extLst>
      <p:ext uri="{BB962C8B-B14F-4D97-AF65-F5344CB8AC3E}">
        <p14:creationId xmlns:p14="http://schemas.microsoft.com/office/powerpoint/2010/main" val="1705293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Clothing + Bundled</a:t>
            </a:r>
            <a:endParaRPr lang="en-CA" dirty="0"/>
          </a:p>
        </p:txBody>
      </p:sp>
      <p:sp>
        <p:nvSpPr>
          <p:cNvPr id="5" name="TextBox 4">
            <a:extLst>
              <a:ext uri="{FF2B5EF4-FFF2-40B4-BE49-F238E27FC236}">
                <a16:creationId xmlns:a16="http://schemas.microsoft.com/office/drawing/2014/main" id="{E4D124B4-A80A-403F-A6CF-C2D0D6EBA7D5}"/>
              </a:ext>
            </a:extLst>
          </p:cNvPr>
          <p:cNvSpPr txBox="1"/>
          <p:nvPr/>
        </p:nvSpPr>
        <p:spPr>
          <a:xfrm>
            <a:off x="571142" y="1301140"/>
            <a:ext cx="7760473" cy="5078313"/>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This breaks down the fabric in your clothes, damaging it and shortening the amount of time you’ll be able to enjoy wearing it.</a:t>
            </a:r>
            <a:br>
              <a:rPr lang="en-US" dirty="0"/>
            </a:br>
            <a:br>
              <a:rPr lang="en-US" dirty="0"/>
            </a:br>
            <a:r>
              <a:rPr lang="en-US" dirty="0"/>
              <a:t>You can save your clothes by:</a:t>
            </a:r>
            <a:br>
              <a:rPr lang="en-US" dirty="0"/>
            </a:br>
            <a:r>
              <a:rPr lang="en-US" dirty="0"/>
              <a:t>-    Re-wearing clothes more often</a:t>
            </a:r>
            <a:br>
              <a:rPr lang="en-US" dirty="0"/>
            </a:br>
            <a:r>
              <a:rPr lang="en-US" dirty="0"/>
              <a:t>-    Combining loads to, run fewer, larger loads of laundry</a:t>
            </a:r>
            <a:br>
              <a:rPr lang="en-US" dirty="0"/>
            </a:br>
            <a:r>
              <a:rPr lang="en-US" dirty="0"/>
              <a:t>-    Washing laundry with cold water, rather than hot water or warm water</a:t>
            </a:r>
            <a:br>
              <a:rPr lang="en-US" dirty="0"/>
            </a:br>
            <a:r>
              <a:rPr lang="en-US" dirty="0"/>
              <a:t>-    Hanging clothes to dry (inside or outside), rather than machine-drying clothes</a:t>
            </a:r>
          </a:p>
          <a:p>
            <a:br>
              <a:rPr lang="en-US" dirty="0"/>
            </a:br>
            <a:endParaRPr lang="en-US" dirty="0"/>
          </a:p>
          <a:p>
            <a:r>
              <a:rPr lang="en-US" dirty="0"/>
              <a:t>As part of your participation in this study, we will mail you a decal to put on your washer or dryer, which will look like the following:</a:t>
            </a:r>
            <a:endParaRPr lang="en-CA" dirty="0"/>
          </a:p>
        </p:txBody>
      </p:sp>
      <p:pic>
        <p:nvPicPr>
          <p:cNvPr id="6" name="Picture 5">
            <a:extLst>
              <a:ext uri="{FF2B5EF4-FFF2-40B4-BE49-F238E27FC236}">
                <a16:creationId xmlns:a16="http://schemas.microsoft.com/office/drawing/2014/main" id="{9AD40CEA-190B-4EA7-9665-62487F609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1615" y="609600"/>
            <a:ext cx="3429333" cy="5421796"/>
          </a:xfrm>
          <a:prstGeom prst="rect">
            <a:avLst/>
          </a:prstGeom>
        </p:spPr>
      </p:pic>
    </p:spTree>
    <p:extLst>
      <p:ext uri="{BB962C8B-B14F-4D97-AF65-F5344CB8AC3E}">
        <p14:creationId xmlns:p14="http://schemas.microsoft.com/office/powerpoint/2010/main" val="2160273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Turtle + Clothing + Bundled</a:t>
            </a:r>
            <a:endParaRPr lang="en-CA" dirty="0"/>
          </a:p>
        </p:txBody>
      </p:sp>
      <p:sp>
        <p:nvSpPr>
          <p:cNvPr id="5" name="TextBox 4">
            <a:extLst>
              <a:ext uri="{FF2B5EF4-FFF2-40B4-BE49-F238E27FC236}">
                <a16:creationId xmlns:a16="http://schemas.microsoft.com/office/drawing/2014/main" id="{E4D124B4-A80A-403F-A6CF-C2D0D6EBA7D5}"/>
              </a:ext>
            </a:extLst>
          </p:cNvPr>
          <p:cNvSpPr txBox="1"/>
          <p:nvPr/>
        </p:nvSpPr>
        <p:spPr>
          <a:xfrm>
            <a:off x="571142" y="1301140"/>
            <a:ext cx="7760473" cy="5355312"/>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This breaks down the fabric in your clothes, damaging it and shortening the amount of time you’ll be able to enjoy wearing it. It is also estimated that laundry is responsible for 35% of microplastics in our oceans, seriously harming sea turtles and other marine life.</a:t>
            </a:r>
            <a:br>
              <a:rPr lang="en-US" dirty="0"/>
            </a:br>
            <a:br>
              <a:rPr lang="en-US" dirty="0"/>
            </a:br>
            <a:r>
              <a:rPr lang="en-US" dirty="0"/>
              <a:t>You can save your clothes and save our planet by:</a:t>
            </a:r>
            <a:br>
              <a:rPr lang="en-US" dirty="0"/>
            </a:br>
            <a:r>
              <a:rPr lang="en-US" dirty="0"/>
              <a:t>-    Re-wearing clothes more often</a:t>
            </a:r>
            <a:br>
              <a:rPr lang="en-US" dirty="0"/>
            </a:br>
            <a:r>
              <a:rPr lang="en-US" dirty="0"/>
              <a:t>-    Combining loads to, run fewer, larger loads of laundry</a:t>
            </a:r>
            <a:br>
              <a:rPr lang="en-US" dirty="0"/>
            </a:br>
            <a:r>
              <a:rPr lang="en-US" dirty="0"/>
              <a:t>-    Washing laundry with cold water, rather than hot water or warm water</a:t>
            </a:r>
            <a:br>
              <a:rPr lang="en-US" dirty="0"/>
            </a:br>
            <a:r>
              <a:rPr lang="en-US" dirty="0"/>
              <a:t>-    Hanging clothes to dry (inside or outside), rather than machine-drying clothes</a:t>
            </a:r>
            <a:br>
              <a:rPr lang="en-US" dirty="0"/>
            </a:br>
            <a:br>
              <a:rPr lang="en-US" dirty="0"/>
            </a:br>
            <a:r>
              <a:rPr lang="en-US" dirty="0"/>
              <a:t>As part of your participation in this study, we will mail you a decal to put on your washer or dryer, which will look like the following:</a:t>
            </a:r>
            <a:endParaRPr lang="en-CA" dirty="0"/>
          </a:p>
        </p:txBody>
      </p:sp>
      <p:pic>
        <p:nvPicPr>
          <p:cNvPr id="6" name="Picture 5">
            <a:extLst>
              <a:ext uri="{FF2B5EF4-FFF2-40B4-BE49-F238E27FC236}">
                <a16:creationId xmlns:a16="http://schemas.microsoft.com/office/drawing/2014/main" id="{0A6C18F2-5385-4AAA-ABC1-D31A2FFCB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0755" y="705678"/>
            <a:ext cx="3308284" cy="5446643"/>
          </a:xfrm>
          <a:prstGeom prst="rect">
            <a:avLst/>
          </a:prstGeom>
        </p:spPr>
      </p:pic>
    </p:spTree>
    <p:extLst>
      <p:ext uri="{BB962C8B-B14F-4D97-AF65-F5344CB8AC3E}">
        <p14:creationId xmlns:p14="http://schemas.microsoft.com/office/powerpoint/2010/main" val="2017215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0B8F91-87B2-44F3-B101-9BE04D1CF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807" y="645660"/>
            <a:ext cx="3418021" cy="5566680"/>
          </a:xfrm>
          <a:prstGeom prst="rect">
            <a:avLst/>
          </a:prstGeom>
        </p:spPr>
      </p:pic>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Turtle + Clothing + Hang Dry</a:t>
            </a:r>
            <a:endParaRPr lang="en-CA" dirty="0"/>
          </a:p>
        </p:txBody>
      </p:sp>
      <p:sp>
        <p:nvSpPr>
          <p:cNvPr id="5" name="TextBox 4">
            <a:extLst>
              <a:ext uri="{FF2B5EF4-FFF2-40B4-BE49-F238E27FC236}">
                <a16:creationId xmlns:a16="http://schemas.microsoft.com/office/drawing/2014/main" id="{E4D124B4-A80A-403F-A6CF-C2D0D6EBA7D5}"/>
              </a:ext>
            </a:extLst>
          </p:cNvPr>
          <p:cNvSpPr txBox="1"/>
          <p:nvPr/>
        </p:nvSpPr>
        <p:spPr>
          <a:xfrm>
            <a:off x="571142" y="1301140"/>
            <a:ext cx="7760473" cy="4247317"/>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This breaks down the fabric in your clothes, damaging it and shortening the amount of time you’ll be able to enjoy wearing it. It is also estimated that laundry is responsible for 35% of microplastics in our oceans, seriously harming sea turtles and other marine life.</a:t>
            </a:r>
            <a:endParaRPr lang="en-US" dirty="0"/>
          </a:p>
          <a:p>
            <a:r>
              <a:rPr lang="en-US" dirty="0"/>
              <a:t> </a:t>
            </a:r>
          </a:p>
          <a:p>
            <a:r>
              <a:rPr lang="en-US" dirty="0"/>
              <a:t>You can save your clothes and save our planet by:</a:t>
            </a:r>
            <a:br>
              <a:rPr lang="en-US" dirty="0"/>
            </a:br>
            <a:r>
              <a:rPr lang="en-US" dirty="0"/>
              <a:t>-    Hanging clothes to dry (inside or outside), rather than machine-drying clothes</a:t>
            </a:r>
            <a:br>
              <a:rPr lang="en-US" dirty="0"/>
            </a:br>
            <a:br>
              <a:rPr lang="en-US" dirty="0"/>
            </a:br>
            <a:r>
              <a:rPr lang="en-US" dirty="0"/>
              <a:t>As part of your participation in this study, we will mail you a decal to put on your washer or dryer, which will look like the following: </a:t>
            </a:r>
            <a:endParaRPr lang="en-CA" dirty="0"/>
          </a:p>
        </p:txBody>
      </p:sp>
    </p:spTree>
    <p:extLst>
      <p:ext uri="{BB962C8B-B14F-4D97-AF65-F5344CB8AC3E}">
        <p14:creationId xmlns:p14="http://schemas.microsoft.com/office/powerpoint/2010/main" val="2602932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Summary: Decal Effectiveness vs Control</a:t>
            </a:r>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80860ADF-B86C-78BB-69A3-8FD73ED1A5BC}"/>
              </a:ext>
            </a:extLst>
          </p:cNvPr>
          <p:cNvGraphicFramePr>
            <a:graphicFrameLocks noGrp="1"/>
          </p:cNvGraphicFramePr>
          <p:nvPr>
            <p:extLst>
              <p:ext uri="{D42A27DB-BD31-4B8C-83A1-F6EECF244321}">
                <p14:modId xmlns:p14="http://schemas.microsoft.com/office/powerpoint/2010/main" val="1891463415"/>
              </p:ext>
            </p:extLst>
          </p:nvPr>
        </p:nvGraphicFramePr>
        <p:xfrm>
          <a:off x="384313" y="905256"/>
          <a:ext cx="11131827" cy="5084725"/>
        </p:xfrm>
        <a:graphic>
          <a:graphicData uri="http://schemas.openxmlformats.org/drawingml/2006/table">
            <a:tbl>
              <a:tblPr/>
              <a:tblGrid>
                <a:gridCol w="2507000">
                  <a:extLst>
                    <a:ext uri="{9D8B030D-6E8A-4147-A177-3AD203B41FA5}">
                      <a16:colId xmlns:a16="http://schemas.microsoft.com/office/drawing/2014/main" val="2512871209"/>
                    </a:ext>
                  </a:extLst>
                </a:gridCol>
                <a:gridCol w="1103828">
                  <a:extLst>
                    <a:ext uri="{9D8B030D-6E8A-4147-A177-3AD203B41FA5}">
                      <a16:colId xmlns:a16="http://schemas.microsoft.com/office/drawing/2014/main" val="3156710908"/>
                    </a:ext>
                  </a:extLst>
                </a:gridCol>
                <a:gridCol w="1085120">
                  <a:extLst>
                    <a:ext uri="{9D8B030D-6E8A-4147-A177-3AD203B41FA5}">
                      <a16:colId xmlns:a16="http://schemas.microsoft.com/office/drawing/2014/main" val="2492989892"/>
                    </a:ext>
                  </a:extLst>
                </a:gridCol>
                <a:gridCol w="1590261">
                  <a:extLst>
                    <a:ext uri="{9D8B030D-6E8A-4147-A177-3AD203B41FA5}">
                      <a16:colId xmlns:a16="http://schemas.microsoft.com/office/drawing/2014/main" val="3211440190"/>
                    </a:ext>
                  </a:extLst>
                </a:gridCol>
                <a:gridCol w="1590261">
                  <a:extLst>
                    <a:ext uri="{9D8B030D-6E8A-4147-A177-3AD203B41FA5}">
                      <a16:colId xmlns:a16="http://schemas.microsoft.com/office/drawing/2014/main" val="2755513459"/>
                    </a:ext>
                  </a:extLst>
                </a:gridCol>
                <a:gridCol w="1702514">
                  <a:extLst>
                    <a:ext uri="{9D8B030D-6E8A-4147-A177-3AD203B41FA5}">
                      <a16:colId xmlns:a16="http://schemas.microsoft.com/office/drawing/2014/main" val="1438358694"/>
                    </a:ext>
                  </a:extLst>
                </a:gridCol>
                <a:gridCol w="1552843">
                  <a:extLst>
                    <a:ext uri="{9D8B030D-6E8A-4147-A177-3AD203B41FA5}">
                      <a16:colId xmlns:a16="http://schemas.microsoft.com/office/drawing/2014/main" val="3606876001"/>
                    </a:ext>
                  </a:extLst>
                </a:gridCol>
              </a:tblGrid>
              <a:tr h="1016945">
                <a:tc>
                  <a:txBody>
                    <a:bodyPr/>
                    <a:lstStyle/>
                    <a:p>
                      <a:pPr algn="ctr" fontAlgn="ctr"/>
                      <a:r>
                        <a:rPr lang="en-US" sz="2400" b="1" i="0" u="none" strike="noStrike">
                          <a:solidFill>
                            <a:srgbClr val="000000"/>
                          </a:solidFill>
                          <a:effectLst/>
                          <a:latin typeface="Calibri" panose="020F0502020204030204" pitchFamily="34" charset="0"/>
                        </a:rPr>
                        <a:t>Condition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Intentions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Self-report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Logged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Logged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793040"/>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475724667"/>
                  </a:ext>
                </a:extLst>
              </a:tr>
              <a:tr h="1016945">
                <a:tc>
                  <a:txBody>
                    <a:bodyPr/>
                    <a:lstStyle/>
                    <a:p>
                      <a:pPr algn="ctr" fontAlgn="ctr"/>
                      <a:r>
                        <a:rPr lang="en-US" sz="2400" b="0" i="0" u="none" strike="noStrike">
                          <a:solidFill>
                            <a:srgbClr val="000000"/>
                          </a:solidFill>
                          <a:effectLst/>
                          <a:latin typeface="Calibri" panose="020F0502020204030204" pitchFamily="34" charset="0"/>
                        </a:rPr>
                        <a:t>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chemeClr val="bg2"/>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634195835"/>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endParaRPr lang="en-US" sz="2400" b="0" i="0" u="none" strike="noStrike" dirty="0">
                        <a:solidFill>
                          <a:schemeClr val="bg2"/>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79709804"/>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Hang Dry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958567394"/>
                  </a:ext>
                </a:extLst>
              </a:tr>
            </a:tbl>
          </a:graphicData>
        </a:graphic>
      </p:graphicFrame>
    </p:spTree>
    <p:extLst>
      <p:ext uri="{BB962C8B-B14F-4D97-AF65-F5344CB8AC3E}">
        <p14:creationId xmlns:p14="http://schemas.microsoft.com/office/powerpoint/2010/main" val="967895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Energy Meter Results: kWh for logging participants</a:t>
            </a:r>
            <a:endParaRPr lang="en-US" dirty="0"/>
          </a:p>
        </p:txBody>
      </p:sp>
      <p:sp>
        <p:nvSpPr>
          <p:cNvPr id="6" name="TextBox 5">
            <a:extLst>
              <a:ext uri="{FF2B5EF4-FFF2-40B4-BE49-F238E27FC236}">
                <a16:creationId xmlns:a16="http://schemas.microsoft.com/office/drawing/2014/main" id="{AC7D56B3-61EF-062D-1146-216E802D2BBB}"/>
              </a:ext>
            </a:extLst>
          </p:cNvPr>
          <p:cNvSpPr txBox="1"/>
          <p:nvPr/>
        </p:nvSpPr>
        <p:spPr>
          <a:xfrm>
            <a:off x="1770040" y="5756834"/>
            <a:ext cx="8651920" cy="400110"/>
          </a:xfrm>
          <a:prstGeom prst="rect">
            <a:avLst/>
          </a:prstGeom>
          <a:noFill/>
        </p:spPr>
        <p:txBody>
          <a:bodyPr wrap="none" rtlCol="0">
            <a:spAutoFit/>
          </a:bodyPr>
          <a:lstStyle/>
          <a:p>
            <a:r>
              <a:rPr lang="en-US" sz="2000" dirty="0"/>
              <a:t>Symbols indicate significant differences from control. † </a:t>
            </a:r>
            <a:r>
              <a:rPr lang="en-US" sz="2000" i="1" dirty="0"/>
              <a:t>p </a:t>
            </a:r>
            <a:r>
              <a:rPr lang="en-US" sz="2000" dirty="0"/>
              <a:t>&lt; .1, * </a:t>
            </a:r>
            <a:r>
              <a:rPr lang="en-US" sz="2000" i="1" dirty="0"/>
              <a:t>p</a:t>
            </a:r>
            <a:r>
              <a:rPr lang="en-US" sz="2000" dirty="0"/>
              <a:t> &lt; .05, ** </a:t>
            </a:r>
            <a:r>
              <a:rPr lang="en-US" sz="2000" i="1" dirty="0"/>
              <a:t>p</a:t>
            </a:r>
            <a:r>
              <a:rPr lang="en-US" sz="2000" dirty="0"/>
              <a:t> &lt; .01</a:t>
            </a:r>
          </a:p>
        </p:txBody>
      </p:sp>
      <p:graphicFrame>
        <p:nvGraphicFramePr>
          <p:cNvPr id="5" name="Table 4">
            <a:extLst>
              <a:ext uri="{FF2B5EF4-FFF2-40B4-BE49-F238E27FC236}">
                <a16:creationId xmlns:a16="http://schemas.microsoft.com/office/drawing/2014/main" id="{0A28B6E6-E03D-812D-5FE0-51A337A8F33C}"/>
              </a:ext>
            </a:extLst>
          </p:cNvPr>
          <p:cNvGraphicFramePr>
            <a:graphicFrameLocks noGrp="1"/>
          </p:cNvGraphicFramePr>
          <p:nvPr>
            <p:extLst>
              <p:ext uri="{D42A27DB-BD31-4B8C-83A1-F6EECF244321}">
                <p14:modId xmlns:p14="http://schemas.microsoft.com/office/powerpoint/2010/main" val="1868780124"/>
              </p:ext>
            </p:extLst>
          </p:nvPr>
        </p:nvGraphicFramePr>
        <p:xfrm>
          <a:off x="291547" y="1037357"/>
          <a:ext cx="11736329" cy="4454818"/>
        </p:xfrm>
        <a:graphic>
          <a:graphicData uri="http://schemas.openxmlformats.org/drawingml/2006/table">
            <a:tbl>
              <a:tblPr>
                <a:tableStyleId>{5C22544A-7EE6-4342-B048-85BDC9FD1C3A}</a:tableStyleId>
              </a:tblPr>
              <a:tblGrid>
                <a:gridCol w="4775010">
                  <a:extLst>
                    <a:ext uri="{9D8B030D-6E8A-4147-A177-3AD203B41FA5}">
                      <a16:colId xmlns:a16="http://schemas.microsoft.com/office/drawing/2014/main" val="1560365558"/>
                    </a:ext>
                  </a:extLst>
                </a:gridCol>
                <a:gridCol w="530453">
                  <a:extLst>
                    <a:ext uri="{9D8B030D-6E8A-4147-A177-3AD203B41FA5}">
                      <a16:colId xmlns:a16="http://schemas.microsoft.com/office/drawing/2014/main" val="403125946"/>
                    </a:ext>
                  </a:extLst>
                </a:gridCol>
                <a:gridCol w="1618125">
                  <a:extLst>
                    <a:ext uri="{9D8B030D-6E8A-4147-A177-3AD203B41FA5}">
                      <a16:colId xmlns:a16="http://schemas.microsoft.com/office/drawing/2014/main" val="857680054"/>
                    </a:ext>
                  </a:extLst>
                </a:gridCol>
                <a:gridCol w="1731283">
                  <a:extLst>
                    <a:ext uri="{9D8B030D-6E8A-4147-A177-3AD203B41FA5}">
                      <a16:colId xmlns:a16="http://schemas.microsoft.com/office/drawing/2014/main" val="2305693327"/>
                    </a:ext>
                  </a:extLst>
                </a:gridCol>
                <a:gridCol w="1350559">
                  <a:extLst>
                    <a:ext uri="{9D8B030D-6E8A-4147-A177-3AD203B41FA5}">
                      <a16:colId xmlns:a16="http://schemas.microsoft.com/office/drawing/2014/main" val="318934050"/>
                    </a:ext>
                  </a:extLst>
                </a:gridCol>
                <a:gridCol w="1730899">
                  <a:extLst>
                    <a:ext uri="{9D8B030D-6E8A-4147-A177-3AD203B41FA5}">
                      <a16:colId xmlns:a16="http://schemas.microsoft.com/office/drawing/2014/main" val="1883586927"/>
                    </a:ext>
                  </a:extLst>
                </a:gridCol>
              </a:tblGrid>
              <a:tr h="789795">
                <a:tc>
                  <a:txBody>
                    <a:bodyPr/>
                    <a:lstStyle/>
                    <a:p>
                      <a:pPr algn="ctr" fontAlgn="b"/>
                      <a:r>
                        <a:rPr lang="en-US" sz="2800" b="1" u="none" strike="noStrike" dirty="0">
                          <a:effectLst/>
                        </a:rPr>
                        <a:t>Condition</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a:effectLst/>
                        </a:rPr>
                        <a:t>n</a:t>
                      </a:r>
                      <a:endParaRPr lang="en-US" sz="28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Total Energy</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Wash Energy</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Dry Energy</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Ratio (Dry/Wash)</a:t>
                      </a:r>
                      <a:endParaRPr lang="en-US" sz="28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60036697"/>
                  </a:ext>
                </a:extLst>
              </a:tr>
              <a:tr h="706378">
                <a:tc>
                  <a:txBody>
                    <a:bodyPr/>
                    <a:lstStyle/>
                    <a:p>
                      <a:pPr algn="ctr" fontAlgn="b"/>
                      <a:r>
                        <a:rPr lang="en-US" sz="2800" u="none" strike="noStrike" dirty="0">
                          <a:effectLst/>
                        </a:rPr>
                        <a:t>Control (Decal only)</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94</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15,168</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139</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121</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0.81</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96585040"/>
                  </a:ext>
                </a:extLst>
              </a:tr>
              <a:tr h="706378">
                <a:tc>
                  <a:txBody>
                    <a:bodyPr/>
                    <a:lstStyle/>
                    <a:p>
                      <a:pPr algn="ctr" fontAlgn="b"/>
                      <a:r>
                        <a:rPr lang="en-US" sz="2800" u="none" strike="noStrike">
                          <a:effectLst/>
                        </a:rPr>
                        <a:t>Turtle + Bundle Msg</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91</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14,704</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105</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79</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0.68</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84901879"/>
                  </a:ext>
                </a:extLst>
              </a:tr>
              <a:tr h="706378">
                <a:tc>
                  <a:txBody>
                    <a:bodyPr/>
                    <a:lstStyle/>
                    <a:p>
                      <a:pPr algn="ctr" fontAlgn="b"/>
                      <a:r>
                        <a:rPr lang="en-US" sz="2800" u="none" strike="noStrike" dirty="0">
                          <a:effectLst/>
                        </a:rPr>
                        <a:t>Fleece + Bundle Msg</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98</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15,778</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141</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121</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0.8</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57584177"/>
                  </a:ext>
                </a:extLst>
              </a:tr>
              <a:tr h="706378">
                <a:tc>
                  <a:txBody>
                    <a:bodyPr/>
                    <a:lstStyle/>
                    <a:p>
                      <a:pPr algn="ctr" fontAlgn="b"/>
                      <a:r>
                        <a:rPr lang="en-US" sz="2800" u="none" strike="noStrike" dirty="0">
                          <a:effectLst/>
                        </a:rPr>
                        <a:t>Turtle + Fleece + Bundle Msg</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72</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14,240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102†</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82</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0.79</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40102478"/>
                  </a:ext>
                </a:extLst>
              </a:tr>
              <a:tr h="768246">
                <a:tc>
                  <a:txBody>
                    <a:bodyPr/>
                    <a:lstStyle/>
                    <a:p>
                      <a:pPr algn="ctr" fontAlgn="b"/>
                      <a:r>
                        <a:rPr lang="en-US" sz="2800" u="none" strike="noStrike" dirty="0">
                          <a:effectLst/>
                        </a:rPr>
                        <a:t>Turtle + Fleece + Hang Dry Msg</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92</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14,410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122</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86</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0.69</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97768261"/>
                  </a:ext>
                </a:extLst>
              </a:tr>
            </a:tbl>
          </a:graphicData>
        </a:graphic>
      </p:graphicFrame>
      <p:sp>
        <p:nvSpPr>
          <p:cNvPr id="3" name="Rectangle 2">
            <a:extLst>
              <a:ext uri="{FF2B5EF4-FFF2-40B4-BE49-F238E27FC236}">
                <a16:creationId xmlns:a16="http://schemas.microsoft.com/office/drawing/2014/main" id="{5B5C2BBC-4FBC-19E8-C5EA-BC568AC732AD}"/>
              </a:ext>
            </a:extLst>
          </p:cNvPr>
          <p:cNvSpPr/>
          <p:nvPr/>
        </p:nvSpPr>
        <p:spPr>
          <a:xfrm>
            <a:off x="10261600" y="971920"/>
            <a:ext cx="1766276" cy="458569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092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6" y="771545"/>
            <a:ext cx="7568367" cy="5766415"/>
          </a:xfrm>
        </p:spPr>
        <p:txBody>
          <a:bodyPr>
            <a:normAutofit/>
          </a:bodyPr>
          <a:lstStyle/>
          <a:p>
            <a:pPr marL="0" indent="0">
              <a:buNone/>
            </a:pPr>
            <a:r>
              <a:rPr lang="en-CA" b="0" dirty="0">
                <a:solidFill>
                  <a:schemeClr val="tx1"/>
                </a:solidFill>
              </a:rPr>
              <a:t>In the context of a motivated sample of BC laundry doers, over a period of one year:</a:t>
            </a:r>
          </a:p>
          <a:p>
            <a:r>
              <a:rPr lang="en-CA" b="0" dirty="0">
                <a:solidFill>
                  <a:schemeClr val="tx1"/>
                </a:solidFill>
              </a:rPr>
              <a:t>Decals can be an effective nudging tool for sustaining energy efficient behaviour over time</a:t>
            </a:r>
          </a:p>
          <a:p>
            <a:r>
              <a:rPr lang="en-CA" b="0" dirty="0">
                <a:solidFill>
                  <a:schemeClr val="tx1"/>
                </a:solidFill>
              </a:rPr>
              <a:t>Intentions often do not translate into real behaviour change</a:t>
            </a:r>
          </a:p>
          <a:p>
            <a:r>
              <a:rPr lang="en-CA" b="0" dirty="0">
                <a:solidFill>
                  <a:schemeClr val="tx1"/>
                </a:solidFill>
              </a:rPr>
              <a:t>Most effective: combining a single, novel motivator (microplastics turtle) with </a:t>
            </a:r>
            <a:r>
              <a:rPr lang="en-CA" b="0" i="1" dirty="0">
                <a:solidFill>
                  <a:schemeClr val="tx1"/>
                </a:solidFill>
              </a:rPr>
              <a:t>multiple</a:t>
            </a:r>
            <a:r>
              <a:rPr lang="en-CA" b="0" dirty="0">
                <a:solidFill>
                  <a:schemeClr val="tx1"/>
                </a:solidFill>
              </a:rPr>
              <a:t> behaviour change requests</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Conclusions</a:t>
            </a:r>
            <a:endParaRPr lang="en-US" dirty="0"/>
          </a:p>
        </p:txBody>
      </p:sp>
      <p:pic>
        <p:nvPicPr>
          <p:cNvPr id="5" name="Picture 4">
            <a:extLst>
              <a:ext uri="{FF2B5EF4-FFF2-40B4-BE49-F238E27FC236}">
                <a16:creationId xmlns:a16="http://schemas.microsoft.com/office/drawing/2014/main" id="{D4888719-7CAC-0994-7C6B-A3B3731EB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6581" y="253227"/>
            <a:ext cx="3543301" cy="5766415"/>
          </a:xfrm>
          <a:prstGeom prst="rect">
            <a:avLst/>
          </a:prstGeom>
        </p:spPr>
      </p:pic>
      <p:cxnSp>
        <p:nvCxnSpPr>
          <p:cNvPr id="6" name="Straight Arrow Connector 5">
            <a:extLst>
              <a:ext uri="{FF2B5EF4-FFF2-40B4-BE49-F238E27FC236}">
                <a16:creationId xmlns:a16="http://schemas.microsoft.com/office/drawing/2014/main" id="{0E13BC9E-02DE-08CD-005A-A049F0E8D7FA}"/>
              </a:ext>
            </a:extLst>
          </p:cNvPr>
          <p:cNvCxnSpPr>
            <a:cxnSpLocks/>
          </p:cNvCxnSpPr>
          <p:nvPr/>
        </p:nvCxnSpPr>
        <p:spPr>
          <a:xfrm>
            <a:off x="7334250" y="4206081"/>
            <a:ext cx="925513" cy="0"/>
          </a:xfrm>
          <a:prstGeom prst="straightConnector1">
            <a:avLst/>
          </a:prstGeom>
          <a:ln w="73025">
            <a:solidFill>
              <a:schemeClr val="tx1"/>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42974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884464-3161-9481-938F-C6AD290351DB}"/>
              </a:ext>
            </a:extLst>
          </p:cNvPr>
          <p:cNvSpPr>
            <a:spLocks noGrp="1"/>
          </p:cNvSpPr>
          <p:nvPr>
            <p:ph idx="1"/>
          </p:nvPr>
        </p:nvSpPr>
        <p:spPr>
          <a:xfrm>
            <a:off x="617516" y="986565"/>
            <a:ext cx="10956967" cy="5512708"/>
          </a:xfrm>
        </p:spPr>
        <p:txBody>
          <a:bodyPr/>
          <a:lstStyle/>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p:txBody>
      </p:sp>
      <p:sp>
        <p:nvSpPr>
          <p:cNvPr id="3" name="Title 2">
            <a:extLst>
              <a:ext uri="{FF2B5EF4-FFF2-40B4-BE49-F238E27FC236}">
                <a16:creationId xmlns:a16="http://schemas.microsoft.com/office/drawing/2014/main" id="{66BB2D42-C7B4-E741-45CC-D1A0EF5ADC03}"/>
              </a:ext>
            </a:extLst>
          </p:cNvPr>
          <p:cNvSpPr>
            <a:spLocks noGrp="1"/>
          </p:cNvSpPr>
          <p:nvPr>
            <p:ph type="title"/>
          </p:nvPr>
        </p:nvSpPr>
        <p:spPr/>
        <p:txBody>
          <a:bodyPr/>
          <a:lstStyle/>
          <a:p>
            <a:r>
              <a:rPr lang="en-US" dirty="0"/>
              <a:t>The Implemented Version</a:t>
            </a:r>
          </a:p>
        </p:txBody>
      </p:sp>
      <p:pic>
        <p:nvPicPr>
          <p:cNvPr id="4" name="Picture 3">
            <a:extLst>
              <a:ext uri="{FF2B5EF4-FFF2-40B4-BE49-F238E27FC236}">
                <a16:creationId xmlns:a16="http://schemas.microsoft.com/office/drawing/2014/main" id="{CFC6B96E-0791-75B5-37BF-C8FE8E557F06}"/>
              </a:ext>
            </a:extLst>
          </p:cNvPr>
          <p:cNvPicPr>
            <a:picLocks noChangeAspect="1"/>
          </p:cNvPicPr>
          <p:nvPr/>
        </p:nvPicPr>
        <p:blipFill>
          <a:blip r:embed="rId3"/>
          <a:stretch>
            <a:fillRect/>
          </a:stretch>
        </p:blipFill>
        <p:spPr>
          <a:xfrm>
            <a:off x="4561408" y="1051289"/>
            <a:ext cx="3069182" cy="5045937"/>
          </a:xfrm>
          <a:prstGeom prst="rect">
            <a:avLst/>
          </a:prstGeom>
        </p:spPr>
      </p:pic>
    </p:spTree>
    <p:extLst>
      <p:ext uri="{BB962C8B-B14F-4D97-AF65-F5344CB8AC3E}">
        <p14:creationId xmlns:p14="http://schemas.microsoft.com/office/powerpoint/2010/main" val="1797157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5" y="1056904"/>
            <a:ext cx="5165371" cy="5120059"/>
          </a:xfrm>
        </p:spPr>
        <p:txBody>
          <a:bodyPr/>
          <a:lstStyle/>
          <a:p>
            <a:pPr marL="0" indent="0">
              <a:buNone/>
            </a:pPr>
            <a:r>
              <a:rPr lang="en-CA" b="0" dirty="0">
                <a:solidFill>
                  <a:schemeClr val="tx1"/>
                </a:solidFill>
              </a:rPr>
              <a:t>UBC</a:t>
            </a:r>
          </a:p>
          <a:p>
            <a:r>
              <a:rPr lang="en-CA" b="0" dirty="0">
                <a:solidFill>
                  <a:schemeClr val="tx1"/>
                </a:solidFill>
              </a:rPr>
              <a:t>David Hardisty</a:t>
            </a:r>
          </a:p>
          <a:p>
            <a:r>
              <a:rPr lang="en-CA" b="0" dirty="0">
                <a:solidFill>
                  <a:schemeClr val="tx1"/>
                </a:solidFill>
              </a:rPr>
              <a:t>Kirstin </a:t>
            </a:r>
            <a:r>
              <a:rPr lang="en-CA" b="0" dirty="0" err="1">
                <a:solidFill>
                  <a:schemeClr val="tx1"/>
                </a:solidFill>
              </a:rPr>
              <a:t>Appelt</a:t>
            </a:r>
            <a:endParaRPr lang="en-CA" b="0" dirty="0">
              <a:solidFill>
                <a:schemeClr val="tx1"/>
              </a:solidFill>
            </a:endParaRPr>
          </a:p>
          <a:p>
            <a:r>
              <a:rPr lang="en-CA" b="0" dirty="0">
                <a:solidFill>
                  <a:schemeClr val="tx1"/>
                </a:solidFill>
              </a:rPr>
              <a:t>Sid Mookerjee </a:t>
            </a:r>
          </a:p>
          <a:p>
            <a:r>
              <a:rPr lang="en-CA" b="0" dirty="0" err="1">
                <a:solidFill>
                  <a:schemeClr val="tx1"/>
                </a:solidFill>
              </a:rPr>
              <a:t>Yanwen</a:t>
            </a:r>
            <a:r>
              <a:rPr lang="en-CA" b="0" dirty="0">
                <a:solidFill>
                  <a:schemeClr val="tx1"/>
                </a:solidFill>
              </a:rPr>
              <a:t> Wang</a:t>
            </a:r>
          </a:p>
          <a:p>
            <a:r>
              <a:rPr lang="en-CA" b="0" dirty="0" err="1">
                <a:solidFill>
                  <a:schemeClr val="tx1"/>
                </a:solidFill>
              </a:rPr>
              <a:t>Jiaying</a:t>
            </a:r>
            <a:r>
              <a:rPr lang="en-CA" b="0" dirty="0">
                <a:solidFill>
                  <a:schemeClr val="tx1"/>
                </a:solidFill>
              </a:rPr>
              <a:t> Zhao</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Co-Authors &amp; Partners</a:t>
            </a:r>
          </a:p>
        </p:txBody>
      </p:sp>
      <p:sp>
        <p:nvSpPr>
          <p:cNvPr id="6" name="Content Placeholder 2">
            <a:extLst>
              <a:ext uri="{FF2B5EF4-FFF2-40B4-BE49-F238E27FC236}">
                <a16:creationId xmlns:a16="http://schemas.microsoft.com/office/drawing/2014/main" id="{38815A72-2231-42E2-87A9-F4BA8859C413}"/>
              </a:ext>
            </a:extLst>
          </p:cNvPr>
          <p:cNvSpPr txBox="1">
            <a:spLocks/>
          </p:cNvSpPr>
          <p:nvPr/>
        </p:nvSpPr>
        <p:spPr>
          <a:xfrm>
            <a:off x="6038219" y="1052548"/>
            <a:ext cx="5165371" cy="512005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rgbClr val="1B365D"/>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rgbClr val="1B365D"/>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rgbClr val="1B365D"/>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rgbClr val="1B365D"/>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rgbClr val="1B365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b="0" dirty="0">
                <a:solidFill>
                  <a:schemeClr val="tx1"/>
                </a:solidFill>
              </a:rPr>
              <a:t>BC Hydro</a:t>
            </a:r>
          </a:p>
          <a:p>
            <a:r>
              <a:rPr lang="en-CA" b="0" dirty="0" err="1">
                <a:solidFill>
                  <a:schemeClr val="tx1"/>
                </a:solidFill>
              </a:rPr>
              <a:t>Arien</a:t>
            </a:r>
            <a:r>
              <a:rPr lang="en-CA" b="0" dirty="0">
                <a:solidFill>
                  <a:schemeClr val="tx1"/>
                </a:solidFill>
              </a:rPr>
              <a:t> </a:t>
            </a:r>
            <a:r>
              <a:rPr lang="en-CA" b="0" dirty="0" err="1">
                <a:solidFill>
                  <a:schemeClr val="tx1"/>
                </a:solidFill>
              </a:rPr>
              <a:t>Korteland</a:t>
            </a:r>
            <a:endParaRPr lang="en-CA" b="0" dirty="0">
              <a:solidFill>
                <a:schemeClr val="tx1"/>
              </a:solidFill>
            </a:endParaRPr>
          </a:p>
          <a:p>
            <a:r>
              <a:rPr lang="en-CA" b="0" dirty="0">
                <a:solidFill>
                  <a:schemeClr val="tx1"/>
                </a:solidFill>
              </a:rPr>
              <a:t>Valerie Rodrigues</a:t>
            </a:r>
          </a:p>
          <a:p>
            <a:r>
              <a:rPr lang="en-CA" b="0" dirty="0" err="1">
                <a:solidFill>
                  <a:schemeClr val="tx1"/>
                </a:solidFill>
              </a:rPr>
              <a:t>Netu</a:t>
            </a:r>
            <a:r>
              <a:rPr lang="en-CA" b="0" dirty="0">
                <a:solidFill>
                  <a:schemeClr val="tx1"/>
                </a:solidFill>
              </a:rPr>
              <a:t> Sidhu</a:t>
            </a:r>
          </a:p>
        </p:txBody>
      </p:sp>
      <p:sp>
        <p:nvSpPr>
          <p:cNvPr id="4" name="TextBox 3">
            <a:extLst>
              <a:ext uri="{FF2B5EF4-FFF2-40B4-BE49-F238E27FC236}">
                <a16:creationId xmlns:a16="http://schemas.microsoft.com/office/drawing/2014/main" id="{DF54F981-978B-E177-2785-2D2B3D7AAF8D}"/>
              </a:ext>
            </a:extLst>
          </p:cNvPr>
          <p:cNvSpPr txBox="1"/>
          <p:nvPr/>
        </p:nvSpPr>
        <p:spPr>
          <a:xfrm>
            <a:off x="2674961" y="5486400"/>
            <a:ext cx="7397087" cy="461665"/>
          </a:xfrm>
          <a:prstGeom prst="rect">
            <a:avLst/>
          </a:prstGeom>
          <a:noFill/>
        </p:spPr>
        <p:txBody>
          <a:bodyPr wrap="square" rtlCol="0">
            <a:spAutoFit/>
          </a:bodyPr>
          <a:lstStyle/>
          <a:p>
            <a:r>
              <a:rPr lang="en-US" sz="2400" dirty="0"/>
              <a:t>Pre-registration: </a:t>
            </a:r>
            <a:r>
              <a:rPr lang="en-US" sz="2400" dirty="0">
                <a:effectLst/>
                <a:hlinkClick r:id="rId3"/>
              </a:rPr>
              <a:t>https://aspredicted.org/WWZ_WQ3</a:t>
            </a:r>
            <a:r>
              <a:rPr lang="en-US" sz="2400" dirty="0">
                <a:effectLst/>
              </a:rPr>
              <a:t> </a:t>
            </a:r>
            <a:endParaRPr lang="en-US" sz="2400" dirty="0"/>
          </a:p>
        </p:txBody>
      </p:sp>
      <p:pic>
        <p:nvPicPr>
          <p:cNvPr id="5" name="Picture 4">
            <a:extLst>
              <a:ext uri="{FF2B5EF4-FFF2-40B4-BE49-F238E27FC236}">
                <a16:creationId xmlns:a16="http://schemas.microsoft.com/office/drawing/2014/main" id="{FE27535C-5915-680A-70BD-0A6EA8B8E6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560" y="5090409"/>
            <a:ext cx="1151667" cy="1137519"/>
          </a:xfrm>
          <a:prstGeom prst="rect">
            <a:avLst/>
          </a:prstGeom>
        </p:spPr>
      </p:pic>
    </p:spTree>
    <p:extLst>
      <p:ext uri="{BB962C8B-B14F-4D97-AF65-F5344CB8AC3E}">
        <p14:creationId xmlns:p14="http://schemas.microsoft.com/office/powerpoint/2010/main" val="3281839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lnSpcReduction="10000"/>
          </a:bodyPr>
          <a:lstStyle/>
          <a:p>
            <a:r>
              <a:rPr lang="en-CA" sz="3200" b="0" dirty="0">
                <a:solidFill>
                  <a:schemeClr val="tx1"/>
                </a:solidFill>
              </a:rPr>
              <a:t>Laundry represents about 19% - 28% of home energy use in houses using electric water heating</a:t>
            </a:r>
            <a:br>
              <a:rPr lang="en-CA" sz="3200" b="0" dirty="0">
                <a:solidFill>
                  <a:schemeClr val="tx1"/>
                </a:solidFill>
              </a:rPr>
            </a:br>
            <a:r>
              <a:rPr lang="en-CA" sz="2400" b="0" dirty="0">
                <a:solidFill>
                  <a:schemeClr val="tx1"/>
                </a:solidFill>
              </a:rPr>
              <a:t>(energy calculations based on data from </a:t>
            </a:r>
            <a:r>
              <a:rPr lang="en-CA" sz="2400" b="0" dirty="0">
                <a:solidFill>
                  <a:schemeClr val="tx1"/>
                </a:solidFill>
                <a:hlinkClick r:id="rId3"/>
              </a:rPr>
              <a:t>https://www.energystar.gov/</a:t>
            </a:r>
            <a:r>
              <a:rPr lang="en-CA" sz="2400" b="0" dirty="0">
                <a:solidFill>
                  <a:schemeClr val="tx1"/>
                </a:solidFill>
              </a:rPr>
              <a:t> )</a:t>
            </a:r>
          </a:p>
          <a:p>
            <a:r>
              <a:rPr lang="en-CA" sz="3200" b="0" dirty="0">
                <a:solidFill>
                  <a:schemeClr val="tx1"/>
                </a:solidFill>
              </a:rPr>
              <a:t>Little research on changing laundry behaviour</a:t>
            </a:r>
          </a:p>
          <a:p>
            <a:pPr marL="0" indent="0">
              <a:buNone/>
            </a:pPr>
            <a:r>
              <a:rPr lang="en-CA" sz="3200" dirty="0">
                <a:solidFill>
                  <a:schemeClr val="tx1"/>
                </a:solidFill>
              </a:rPr>
              <a:t>Target behaviours:</a:t>
            </a:r>
          </a:p>
          <a:p>
            <a:r>
              <a:rPr lang="en-CA" sz="3200" b="0" dirty="0">
                <a:solidFill>
                  <a:schemeClr val="tx1"/>
                </a:solidFill>
              </a:rPr>
              <a:t>Re-wear</a:t>
            </a:r>
          </a:p>
          <a:p>
            <a:r>
              <a:rPr lang="en-CA" sz="3200" b="0" dirty="0">
                <a:solidFill>
                  <a:schemeClr val="tx1"/>
                </a:solidFill>
              </a:rPr>
              <a:t>Combine loads</a:t>
            </a:r>
          </a:p>
          <a:p>
            <a:r>
              <a:rPr lang="en-CA" sz="3200" b="0" dirty="0">
                <a:solidFill>
                  <a:schemeClr val="tx1"/>
                </a:solidFill>
              </a:rPr>
              <a:t>Use cold water</a:t>
            </a:r>
          </a:p>
          <a:p>
            <a:r>
              <a:rPr lang="en-CA" sz="3200" b="0" dirty="0">
                <a:solidFill>
                  <a:schemeClr val="tx1"/>
                </a:solidFill>
              </a:rPr>
              <a:t>Hang dry clothes</a:t>
            </a:r>
          </a:p>
        </p:txBody>
      </p:sp>
      <p:sp>
        <p:nvSpPr>
          <p:cNvPr id="15" name="TextBox 14">
            <a:extLst>
              <a:ext uri="{FF2B5EF4-FFF2-40B4-BE49-F238E27FC236}">
                <a16:creationId xmlns:a16="http://schemas.microsoft.com/office/drawing/2014/main" id="{566C6960-541A-4863-9915-BF91DC254F6B}"/>
              </a:ext>
            </a:extLst>
          </p:cNvPr>
          <p:cNvSpPr txBox="1"/>
          <p:nvPr/>
        </p:nvSpPr>
        <p:spPr>
          <a:xfrm>
            <a:off x="3733800" y="6537960"/>
            <a:ext cx="5334000" cy="215444"/>
          </a:xfrm>
          <a:prstGeom prst="rect">
            <a:avLst/>
          </a:prstGeom>
          <a:noFill/>
        </p:spPr>
        <p:txBody>
          <a:bodyPr wrap="square" rtlCol="0">
            <a:spAutoFit/>
          </a:bodyPr>
          <a:lstStyle/>
          <a:p>
            <a:pPr algn="ctr"/>
            <a:r>
              <a:rPr lang="en-CA" sz="800" dirty="0">
                <a:solidFill>
                  <a:srgbClr val="778285"/>
                </a:solidFill>
                <a:latin typeface="Calibri" panose="020F0502020204030204" pitchFamily="34" charset="0"/>
                <a:cs typeface="Calibri" panose="020F0502020204030204" pitchFamily="34" charset="0"/>
              </a:rPr>
              <a:t>Image credit: https://en.wikipedia.org/wiki/Clothes_dryer#/media/File:Clothes_Dryer.jpg </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Practical Impact</a:t>
            </a:r>
            <a:endParaRPr lang="en-US" dirty="0"/>
          </a:p>
        </p:txBody>
      </p:sp>
      <p:pic>
        <p:nvPicPr>
          <p:cNvPr id="4" name="Picture 3" descr="A picture containing appliance, white goods, clothes dryer, electronic&#10;&#10;Description automatically generated">
            <a:extLst>
              <a:ext uri="{FF2B5EF4-FFF2-40B4-BE49-F238E27FC236}">
                <a16:creationId xmlns:a16="http://schemas.microsoft.com/office/drawing/2014/main" id="{5DBCA67C-B7D1-2C0B-677D-0E6E537378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9248" y="3428999"/>
            <a:ext cx="2144752" cy="2747963"/>
          </a:xfrm>
          <a:prstGeom prst="rect">
            <a:avLst/>
          </a:prstGeom>
        </p:spPr>
      </p:pic>
      <p:sp>
        <p:nvSpPr>
          <p:cNvPr id="5" name="Oval 4">
            <a:extLst>
              <a:ext uri="{FF2B5EF4-FFF2-40B4-BE49-F238E27FC236}">
                <a16:creationId xmlns:a16="http://schemas.microsoft.com/office/drawing/2014/main" id="{409395D2-9988-B3C1-AA65-0F6CF245835C}"/>
              </a:ext>
            </a:extLst>
          </p:cNvPr>
          <p:cNvSpPr/>
          <p:nvPr/>
        </p:nvSpPr>
        <p:spPr>
          <a:xfrm>
            <a:off x="515917" y="5149871"/>
            <a:ext cx="3384550" cy="71753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310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a:bodyPr>
          <a:lstStyle/>
          <a:p>
            <a:r>
              <a:rPr lang="en-US" b="0" dirty="0"/>
              <a:t>Perhaps a </a:t>
            </a:r>
            <a:r>
              <a:rPr lang="en-US" b="0" i="1" dirty="0"/>
              <a:t>decal</a:t>
            </a:r>
            <a:r>
              <a:rPr lang="en-US" b="0" dirty="0"/>
              <a:t> on the laundry machine could provide a lasting nudge?</a:t>
            </a:r>
          </a:p>
          <a:p>
            <a:pPr lvl="1"/>
            <a:r>
              <a:rPr lang="en-US" b="0" dirty="0"/>
              <a:t>Constant reminder</a:t>
            </a:r>
          </a:p>
          <a:p>
            <a:pPr lvl="1"/>
            <a:r>
              <a:rPr lang="en-US" b="0" dirty="0"/>
              <a:t>Attractive</a:t>
            </a:r>
          </a:p>
          <a:p>
            <a:pPr lvl="1"/>
            <a:r>
              <a:rPr lang="en-US" b="0" dirty="0"/>
              <a:t>Low-cost</a:t>
            </a:r>
          </a:p>
          <a:p>
            <a:pPr lvl="1"/>
            <a:r>
              <a:rPr lang="en-US" b="0" dirty="0"/>
              <a:t>What‘s the right message?</a:t>
            </a:r>
          </a:p>
          <a:p>
            <a:r>
              <a:rPr lang="en-US" b="0" dirty="0"/>
              <a:t>6 pilot surveys (Feb 2021 – Apr 2021) pre-tested ideas via hypothetical scenarios with online samples from Prolific.co</a:t>
            </a:r>
          </a:p>
          <a:p>
            <a:pPr lvl="1"/>
            <a:r>
              <a:rPr lang="en-US" b="0" dirty="0"/>
              <a:t>Financial appeals were </a:t>
            </a:r>
            <a:r>
              <a:rPr lang="en-US" b="1" dirty="0"/>
              <a:t>not</a:t>
            </a:r>
            <a:r>
              <a:rPr lang="en-US" b="0" dirty="0"/>
              <a:t> effective (e.g., “Change your laundry habits to reduce your costs by $2,129 over 10 years!”) </a:t>
            </a:r>
          </a:p>
          <a:p>
            <a:pPr lvl="1"/>
            <a:r>
              <a:rPr lang="en-US" b="0" dirty="0"/>
              <a:t>Climate appeals were </a:t>
            </a:r>
            <a:r>
              <a:rPr lang="en-US" b="1" dirty="0"/>
              <a:t>not</a:t>
            </a:r>
            <a:r>
              <a:rPr lang="en-US" b="0" dirty="0"/>
              <a:t> effective (e.g., “Change your laundry habits to reduce your CO2 by 95,287 grams over 10 years!”)</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a:t>
            </a:r>
            <a:endParaRPr lang="en-US" dirty="0"/>
          </a:p>
        </p:txBody>
      </p:sp>
    </p:spTree>
    <p:extLst>
      <p:ext uri="{BB962C8B-B14F-4D97-AF65-F5344CB8AC3E}">
        <p14:creationId xmlns:p14="http://schemas.microsoft.com/office/powerpoint/2010/main" val="523762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fontScale="92500" lnSpcReduction="20000"/>
          </a:bodyPr>
          <a:lstStyle/>
          <a:p>
            <a:r>
              <a:rPr lang="en-CA" b="0" i="1" dirty="0">
                <a:solidFill>
                  <a:schemeClr val="tx1"/>
                </a:solidFill>
              </a:rPr>
              <a:t>N</a:t>
            </a:r>
            <a:r>
              <a:rPr lang="en-CA" b="0" dirty="0">
                <a:solidFill>
                  <a:schemeClr val="tx1"/>
                </a:solidFill>
              </a:rPr>
              <a:t>=1,210 BC Hydro customers recruited from </a:t>
            </a:r>
            <a:r>
              <a:rPr lang="en-US" b="0" i="0" dirty="0">
                <a:solidFill>
                  <a:srgbClr val="212121"/>
                </a:solidFill>
                <a:effectLst/>
                <a:latin typeface="Calibri" panose="020F0502020204030204" pitchFamily="34" charset="0"/>
              </a:rPr>
              <a:t>BC Hydro’s </a:t>
            </a:r>
            <a:r>
              <a:rPr lang="en-US" b="0" i="1" dirty="0">
                <a:solidFill>
                  <a:srgbClr val="212121"/>
                </a:solidFill>
                <a:effectLst/>
                <a:latin typeface="Calibri" panose="020F0502020204030204" pitchFamily="34" charset="0"/>
              </a:rPr>
              <a:t>Team Power Smart </a:t>
            </a:r>
            <a:r>
              <a:rPr lang="en-US" b="0" i="0" dirty="0">
                <a:solidFill>
                  <a:srgbClr val="212121"/>
                </a:solidFill>
                <a:effectLst/>
                <a:latin typeface="Calibri" panose="020F0502020204030204" pitchFamily="34" charset="0"/>
              </a:rPr>
              <a:t>program </a:t>
            </a:r>
            <a:r>
              <a:rPr lang="en-CA" b="0" dirty="0">
                <a:solidFill>
                  <a:schemeClr val="tx1"/>
                </a:solidFill>
              </a:rPr>
              <a:t>and completed the first survey</a:t>
            </a:r>
          </a:p>
          <a:p>
            <a:r>
              <a:rPr lang="en-CA" b="0" dirty="0">
                <a:solidFill>
                  <a:schemeClr val="tx1"/>
                </a:solidFill>
              </a:rPr>
              <a:t>Hourly energy meter data for 1 year study (plus 1 year prior history)</a:t>
            </a:r>
          </a:p>
          <a:p>
            <a:r>
              <a:rPr lang="en-CA" b="0" dirty="0">
                <a:solidFill>
                  <a:schemeClr val="tx1"/>
                </a:solidFill>
              </a:rPr>
              <a:t>Follow-up surveys every 3 months, for 1 year total</a:t>
            </a:r>
          </a:p>
          <a:p>
            <a:r>
              <a:rPr lang="en-CA" b="0" dirty="0">
                <a:solidFill>
                  <a:schemeClr val="tx1"/>
                </a:solidFill>
              </a:rPr>
              <a:t>Must have Washing Machine &amp; Clothes Dryer and pay energy bill</a:t>
            </a:r>
          </a:p>
          <a:p>
            <a:r>
              <a:rPr lang="en-CA" b="0" dirty="0">
                <a:solidFill>
                  <a:schemeClr val="tx1"/>
                </a:solidFill>
              </a:rPr>
              <a:t>64% women, mean age = 57</a:t>
            </a:r>
          </a:p>
          <a:p>
            <a:endParaRPr lang="en-CA" b="0" dirty="0">
              <a:solidFill>
                <a:schemeClr val="tx1"/>
              </a:solidFill>
            </a:endParaRPr>
          </a:p>
          <a:p>
            <a:pPr marL="0" indent="0">
              <a:buNone/>
            </a:pPr>
            <a:r>
              <a:rPr lang="en-CA" dirty="0">
                <a:solidFill>
                  <a:schemeClr val="tx1"/>
                </a:solidFill>
              </a:rPr>
              <a:t>Research questions: </a:t>
            </a:r>
          </a:p>
          <a:p>
            <a:r>
              <a:rPr lang="en-CA" b="0" dirty="0">
                <a:solidFill>
                  <a:schemeClr val="tx1"/>
                </a:solidFill>
              </a:rPr>
              <a:t>Long term impact of decal nudge? </a:t>
            </a:r>
          </a:p>
          <a:p>
            <a:r>
              <a:rPr lang="en-CA" b="0" dirty="0">
                <a:solidFill>
                  <a:schemeClr val="tx1"/>
                </a:solidFill>
              </a:rPr>
              <a:t>Pro-environment message, pro-self, or both? </a:t>
            </a:r>
          </a:p>
          <a:p>
            <a:r>
              <a:rPr lang="en-CA" b="0" dirty="0">
                <a:solidFill>
                  <a:schemeClr val="tx1"/>
                </a:solidFill>
              </a:rPr>
              <a:t>Request many behavior changes, or just one hard one? </a:t>
            </a:r>
          </a:p>
          <a:p>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Main Study Design: Participants</a:t>
            </a:r>
            <a:endParaRPr lang="en-US" dirty="0"/>
          </a:p>
        </p:txBody>
      </p:sp>
    </p:spTree>
    <p:extLst>
      <p:ext uri="{BB962C8B-B14F-4D97-AF65-F5344CB8AC3E}">
        <p14:creationId xmlns:p14="http://schemas.microsoft.com/office/powerpoint/2010/main" val="924949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41EE710-227D-7AC0-6DA8-822B7BB2A8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031" y="2048832"/>
            <a:ext cx="1371600" cy="1586323"/>
          </a:xfrm>
          <a:prstGeom prst="rect">
            <a:avLst/>
          </a:prstGeom>
        </p:spPr>
      </p:pic>
      <p:pic>
        <p:nvPicPr>
          <p:cNvPr id="25" name="Picture 24">
            <a:extLst>
              <a:ext uri="{FF2B5EF4-FFF2-40B4-BE49-F238E27FC236}">
                <a16:creationId xmlns:a16="http://schemas.microsoft.com/office/drawing/2014/main" id="{E9663DD2-66DF-C2BB-7A60-42292F5D4B1E}"/>
              </a:ext>
            </a:extLst>
          </p:cNvPr>
          <p:cNvPicPr>
            <a:picLocks noChangeAspect="1"/>
          </p:cNvPicPr>
          <p:nvPr/>
        </p:nvPicPr>
        <p:blipFill>
          <a:blip r:embed="rId4"/>
          <a:stretch>
            <a:fillRect/>
          </a:stretch>
        </p:blipFill>
        <p:spPr>
          <a:xfrm>
            <a:off x="9932744" y="2048832"/>
            <a:ext cx="2245819" cy="3657600"/>
          </a:xfrm>
          <a:prstGeom prst="rect">
            <a:avLst/>
          </a:prstGeom>
        </p:spPr>
      </p:pic>
      <p:pic>
        <p:nvPicPr>
          <p:cNvPr id="27" name="Picture 26">
            <a:extLst>
              <a:ext uri="{FF2B5EF4-FFF2-40B4-BE49-F238E27FC236}">
                <a16:creationId xmlns:a16="http://schemas.microsoft.com/office/drawing/2014/main" id="{835A0B31-1460-6F4E-70DA-3B9AE45BDE01}"/>
              </a:ext>
            </a:extLst>
          </p:cNvPr>
          <p:cNvPicPr>
            <a:picLocks noChangeAspect="1"/>
          </p:cNvPicPr>
          <p:nvPr/>
        </p:nvPicPr>
        <p:blipFill>
          <a:blip r:embed="rId5"/>
          <a:stretch>
            <a:fillRect/>
          </a:stretch>
        </p:blipFill>
        <p:spPr>
          <a:xfrm>
            <a:off x="2735630" y="2048832"/>
            <a:ext cx="2247493" cy="3657600"/>
          </a:xfrm>
          <a:prstGeom prst="rect">
            <a:avLst/>
          </a:prstGeom>
        </p:spPr>
      </p:pic>
      <p:pic>
        <p:nvPicPr>
          <p:cNvPr id="29" name="Picture 28">
            <a:extLst>
              <a:ext uri="{FF2B5EF4-FFF2-40B4-BE49-F238E27FC236}">
                <a16:creationId xmlns:a16="http://schemas.microsoft.com/office/drawing/2014/main" id="{AD5C2546-4138-991D-6B0B-BD3B08AB07E1}"/>
              </a:ext>
            </a:extLst>
          </p:cNvPr>
          <p:cNvPicPr>
            <a:picLocks noChangeAspect="1"/>
          </p:cNvPicPr>
          <p:nvPr/>
        </p:nvPicPr>
        <p:blipFill>
          <a:blip r:embed="rId6"/>
          <a:stretch>
            <a:fillRect/>
          </a:stretch>
        </p:blipFill>
        <p:spPr>
          <a:xfrm>
            <a:off x="5095690" y="2048832"/>
            <a:ext cx="2313464" cy="3657600"/>
          </a:xfrm>
          <a:prstGeom prst="rect">
            <a:avLst/>
          </a:prstGeom>
        </p:spPr>
      </p:pic>
      <p:pic>
        <p:nvPicPr>
          <p:cNvPr id="31" name="Picture 30">
            <a:extLst>
              <a:ext uri="{FF2B5EF4-FFF2-40B4-BE49-F238E27FC236}">
                <a16:creationId xmlns:a16="http://schemas.microsoft.com/office/drawing/2014/main" id="{5A17D770-A4F4-1EB0-5562-7A1F1E5F0619}"/>
              </a:ext>
            </a:extLst>
          </p:cNvPr>
          <p:cNvPicPr>
            <a:picLocks noChangeAspect="1"/>
          </p:cNvPicPr>
          <p:nvPr/>
        </p:nvPicPr>
        <p:blipFill>
          <a:blip r:embed="rId7"/>
          <a:stretch>
            <a:fillRect/>
          </a:stretch>
        </p:blipFill>
        <p:spPr>
          <a:xfrm>
            <a:off x="7540369" y="2048832"/>
            <a:ext cx="2221621" cy="3657600"/>
          </a:xfrm>
          <a:prstGeom prst="rect">
            <a:avLst/>
          </a:prstGeom>
        </p:spPr>
      </p:pic>
      <p:sp>
        <p:nvSpPr>
          <p:cNvPr id="3" name="Title 2">
            <a:extLst>
              <a:ext uri="{FF2B5EF4-FFF2-40B4-BE49-F238E27FC236}">
                <a16:creationId xmlns:a16="http://schemas.microsoft.com/office/drawing/2014/main" id="{6462383A-0C9B-14FD-F0DD-238EC902F629}"/>
              </a:ext>
            </a:extLst>
          </p:cNvPr>
          <p:cNvSpPr>
            <a:spLocks noGrp="1"/>
          </p:cNvSpPr>
          <p:nvPr>
            <p:ph type="title"/>
          </p:nvPr>
        </p:nvSpPr>
        <p:spPr>
          <a:xfrm>
            <a:off x="234315" y="1778656"/>
            <a:ext cx="914400" cy="365760"/>
          </a:xfrm>
          <a:solidFill>
            <a:schemeClr val="accent1"/>
          </a:solidFill>
        </p:spPr>
        <p:txBody>
          <a:bodyPr>
            <a:normAutofit/>
          </a:bodyPr>
          <a:lstStyle/>
          <a:p>
            <a:pPr algn="ctr"/>
            <a:r>
              <a:rPr lang="en-CA" sz="1800" dirty="0">
                <a:solidFill>
                  <a:schemeClr val="bg1"/>
                </a:solidFill>
              </a:rPr>
              <a:t>(1)</a:t>
            </a:r>
          </a:p>
        </p:txBody>
      </p:sp>
      <p:sp>
        <p:nvSpPr>
          <p:cNvPr id="5" name="Title 2">
            <a:extLst>
              <a:ext uri="{FF2B5EF4-FFF2-40B4-BE49-F238E27FC236}">
                <a16:creationId xmlns:a16="http://schemas.microsoft.com/office/drawing/2014/main" id="{EC05E9C9-DAAE-0FB3-E2B1-1C77058C1102}"/>
              </a:ext>
            </a:extLst>
          </p:cNvPr>
          <p:cNvSpPr txBox="1">
            <a:spLocks/>
          </p:cNvSpPr>
          <p:nvPr/>
        </p:nvSpPr>
        <p:spPr>
          <a:xfrm>
            <a:off x="1241031" y="1778656"/>
            <a:ext cx="1371600" cy="365760"/>
          </a:xfrm>
          <a:prstGeom prst="rect">
            <a:avLst/>
          </a:prstGeom>
          <a:solidFill>
            <a:schemeClr val="accent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kern="1200">
                <a:solidFill>
                  <a:schemeClr val="tx2"/>
                </a:solidFill>
                <a:latin typeface="+mn-lt"/>
                <a:ea typeface="+mj-ea"/>
                <a:cs typeface="+mj-cs"/>
              </a:defRPr>
            </a:lvl1pPr>
          </a:lstStyle>
          <a:p>
            <a:pPr algn="ctr"/>
            <a:r>
              <a:rPr lang="en-CA" sz="1800" dirty="0">
                <a:solidFill>
                  <a:schemeClr val="bg1"/>
                </a:solidFill>
              </a:rPr>
              <a:t>(2)</a:t>
            </a:r>
          </a:p>
        </p:txBody>
      </p:sp>
      <p:sp>
        <p:nvSpPr>
          <p:cNvPr id="6" name="Title 2">
            <a:extLst>
              <a:ext uri="{FF2B5EF4-FFF2-40B4-BE49-F238E27FC236}">
                <a16:creationId xmlns:a16="http://schemas.microsoft.com/office/drawing/2014/main" id="{6D7B86AF-A13A-B931-063F-4A8807B5B3A4}"/>
              </a:ext>
            </a:extLst>
          </p:cNvPr>
          <p:cNvSpPr txBox="1">
            <a:spLocks/>
          </p:cNvSpPr>
          <p:nvPr/>
        </p:nvSpPr>
        <p:spPr>
          <a:xfrm>
            <a:off x="2716377" y="1778656"/>
            <a:ext cx="2286000" cy="365760"/>
          </a:xfrm>
          <a:prstGeom prst="rect">
            <a:avLst/>
          </a:prstGeom>
          <a:solidFill>
            <a:schemeClr val="accent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kern="1200">
                <a:solidFill>
                  <a:schemeClr val="tx2"/>
                </a:solidFill>
                <a:latin typeface="+mn-lt"/>
                <a:ea typeface="+mj-ea"/>
                <a:cs typeface="+mj-cs"/>
              </a:defRPr>
            </a:lvl1pPr>
          </a:lstStyle>
          <a:p>
            <a:pPr algn="ctr"/>
            <a:r>
              <a:rPr lang="en-CA" sz="1800" dirty="0">
                <a:solidFill>
                  <a:schemeClr val="bg1"/>
                </a:solidFill>
              </a:rPr>
              <a:t>(3)</a:t>
            </a:r>
          </a:p>
        </p:txBody>
      </p:sp>
      <p:sp>
        <p:nvSpPr>
          <p:cNvPr id="7" name="Title 2">
            <a:extLst>
              <a:ext uri="{FF2B5EF4-FFF2-40B4-BE49-F238E27FC236}">
                <a16:creationId xmlns:a16="http://schemas.microsoft.com/office/drawing/2014/main" id="{C68887C1-E9DF-0ACD-406A-91BDE7B03C75}"/>
              </a:ext>
            </a:extLst>
          </p:cNvPr>
          <p:cNvSpPr txBox="1">
            <a:spLocks/>
          </p:cNvSpPr>
          <p:nvPr/>
        </p:nvSpPr>
        <p:spPr>
          <a:xfrm>
            <a:off x="5115136" y="1778656"/>
            <a:ext cx="2286000" cy="365760"/>
          </a:xfrm>
          <a:prstGeom prst="rect">
            <a:avLst/>
          </a:prstGeom>
          <a:solidFill>
            <a:schemeClr val="accent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kern="1200">
                <a:solidFill>
                  <a:schemeClr val="tx2"/>
                </a:solidFill>
                <a:latin typeface="+mn-lt"/>
                <a:ea typeface="+mj-ea"/>
                <a:cs typeface="+mj-cs"/>
              </a:defRPr>
            </a:lvl1pPr>
          </a:lstStyle>
          <a:p>
            <a:pPr algn="ctr"/>
            <a:r>
              <a:rPr lang="en-CA" sz="1800" dirty="0">
                <a:solidFill>
                  <a:schemeClr val="bg1"/>
                </a:solidFill>
              </a:rPr>
              <a:t>(4)</a:t>
            </a:r>
          </a:p>
        </p:txBody>
      </p:sp>
      <p:sp>
        <p:nvSpPr>
          <p:cNvPr id="8" name="Title 2">
            <a:extLst>
              <a:ext uri="{FF2B5EF4-FFF2-40B4-BE49-F238E27FC236}">
                <a16:creationId xmlns:a16="http://schemas.microsoft.com/office/drawing/2014/main" id="{0DD40D92-8830-1371-69D7-7B126C34879F}"/>
              </a:ext>
            </a:extLst>
          </p:cNvPr>
          <p:cNvSpPr txBox="1">
            <a:spLocks/>
          </p:cNvSpPr>
          <p:nvPr/>
        </p:nvSpPr>
        <p:spPr>
          <a:xfrm>
            <a:off x="7508180" y="1778656"/>
            <a:ext cx="2286000" cy="365760"/>
          </a:xfrm>
          <a:prstGeom prst="rect">
            <a:avLst/>
          </a:prstGeom>
          <a:solidFill>
            <a:schemeClr val="accent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kern="1200">
                <a:solidFill>
                  <a:schemeClr val="tx2"/>
                </a:solidFill>
                <a:latin typeface="+mn-lt"/>
                <a:ea typeface="+mj-ea"/>
                <a:cs typeface="+mj-cs"/>
              </a:defRPr>
            </a:lvl1pPr>
          </a:lstStyle>
          <a:p>
            <a:pPr algn="ctr"/>
            <a:r>
              <a:rPr lang="en-CA" sz="1800" dirty="0">
                <a:solidFill>
                  <a:schemeClr val="bg1"/>
                </a:solidFill>
              </a:rPr>
              <a:t>(5)</a:t>
            </a:r>
          </a:p>
        </p:txBody>
      </p:sp>
      <p:sp>
        <p:nvSpPr>
          <p:cNvPr id="9" name="Title 2">
            <a:extLst>
              <a:ext uri="{FF2B5EF4-FFF2-40B4-BE49-F238E27FC236}">
                <a16:creationId xmlns:a16="http://schemas.microsoft.com/office/drawing/2014/main" id="{61BA089D-12F3-B7BC-78BF-9C5B36350452}"/>
              </a:ext>
            </a:extLst>
          </p:cNvPr>
          <p:cNvSpPr txBox="1">
            <a:spLocks/>
          </p:cNvSpPr>
          <p:nvPr/>
        </p:nvSpPr>
        <p:spPr>
          <a:xfrm>
            <a:off x="9912654" y="1778656"/>
            <a:ext cx="2286000" cy="365760"/>
          </a:xfrm>
          <a:prstGeom prst="rect">
            <a:avLst/>
          </a:prstGeom>
          <a:solidFill>
            <a:schemeClr val="accent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kern="1200">
                <a:solidFill>
                  <a:schemeClr val="tx2"/>
                </a:solidFill>
                <a:latin typeface="+mn-lt"/>
                <a:ea typeface="+mj-ea"/>
                <a:cs typeface="+mj-cs"/>
              </a:defRPr>
            </a:lvl1pPr>
          </a:lstStyle>
          <a:p>
            <a:pPr algn="ctr"/>
            <a:r>
              <a:rPr lang="en-CA" sz="1800" dirty="0">
                <a:solidFill>
                  <a:schemeClr val="bg1"/>
                </a:solidFill>
              </a:rPr>
              <a:t>(6)</a:t>
            </a:r>
          </a:p>
        </p:txBody>
      </p:sp>
      <p:sp>
        <p:nvSpPr>
          <p:cNvPr id="2" name="Title 1">
            <a:extLst>
              <a:ext uri="{FF2B5EF4-FFF2-40B4-BE49-F238E27FC236}">
                <a16:creationId xmlns:a16="http://schemas.microsoft.com/office/drawing/2014/main" id="{43CFE722-E8A1-9227-C5F7-304BA1E00E5F}"/>
              </a:ext>
            </a:extLst>
          </p:cNvPr>
          <p:cNvSpPr txBox="1">
            <a:spLocks/>
          </p:cNvSpPr>
          <p:nvPr/>
        </p:nvSpPr>
        <p:spPr>
          <a:xfrm>
            <a:off x="0" y="0"/>
            <a:ext cx="12192000" cy="90648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tx1"/>
                </a:solidFill>
                <a:latin typeface="+mn-lt"/>
                <a:ea typeface="+mj-ea"/>
                <a:cs typeface="+mj-cs"/>
              </a:defRPr>
            </a:lvl1pPr>
          </a:lstStyle>
          <a:p>
            <a:r>
              <a:rPr lang="en-CA" b="0"/>
              <a:t>Study Design: Overview</a:t>
            </a:r>
            <a:endParaRPr lang="en-US" dirty="0"/>
          </a:p>
        </p:txBody>
      </p:sp>
      <p:sp>
        <p:nvSpPr>
          <p:cNvPr id="4" name="TextBox 3">
            <a:extLst>
              <a:ext uri="{FF2B5EF4-FFF2-40B4-BE49-F238E27FC236}">
                <a16:creationId xmlns:a16="http://schemas.microsoft.com/office/drawing/2014/main" id="{E204FEF5-3967-2B31-0603-1A3FBD253518}"/>
              </a:ext>
            </a:extLst>
          </p:cNvPr>
          <p:cNvSpPr txBox="1"/>
          <p:nvPr/>
        </p:nvSpPr>
        <p:spPr>
          <a:xfrm>
            <a:off x="300038" y="991993"/>
            <a:ext cx="12001500" cy="523220"/>
          </a:xfrm>
          <a:prstGeom prst="rect">
            <a:avLst/>
          </a:prstGeom>
          <a:noFill/>
        </p:spPr>
        <p:txBody>
          <a:bodyPr wrap="square" rtlCol="0">
            <a:spAutoFit/>
          </a:bodyPr>
          <a:lstStyle/>
          <a:p>
            <a:r>
              <a:rPr lang="en-CA" sz="2800" b="1" dirty="0">
                <a:solidFill>
                  <a:schemeClr val="tx1"/>
                </a:solidFill>
              </a:rPr>
              <a:t>Independent Variable: </a:t>
            </a:r>
            <a:r>
              <a:rPr lang="en-CA" sz="2800" b="0" dirty="0">
                <a:solidFill>
                  <a:schemeClr val="tx1"/>
                </a:solidFill>
              </a:rPr>
              <a:t>Participants randomly assigned to one of six conditions</a:t>
            </a:r>
          </a:p>
        </p:txBody>
      </p:sp>
    </p:spTree>
    <p:extLst>
      <p:ext uri="{BB962C8B-B14F-4D97-AF65-F5344CB8AC3E}">
        <p14:creationId xmlns:p14="http://schemas.microsoft.com/office/powerpoint/2010/main" val="10164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Control (no decal)</a:t>
            </a:r>
            <a:endParaRPr lang="en-CA" dirty="0"/>
          </a:p>
        </p:txBody>
      </p:sp>
    </p:spTree>
    <p:extLst>
      <p:ext uri="{BB962C8B-B14F-4D97-AF65-F5344CB8AC3E}">
        <p14:creationId xmlns:p14="http://schemas.microsoft.com/office/powerpoint/2010/main" val="1684300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Control (logging decal only)</a:t>
            </a:r>
            <a:endParaRPr lang="en-CA" dirty="0"/>
          </a:p>
        </p:txBody>
      </p:sp>
      <p:sp>
        <p:nvSpPr>
          <p:cNvPr id="3" name="TextBox 2">
            <a:extLst>
              <a:ext uri="{FF2B5EF4-FFF2-40B4-BE49-F238E27FC236}">
                <a16:creationId xmlns:a16="http://schemas.microsoft.com/office/drawing/2014/main" id="{73BF714E-A622-49E2-AA7E-9EDE8C652C64}"/>
              </a:ext>
            </a:extLst>
          </p:cNvPr>
          <p:cNvSpPr txBox="1"/>
          <p:nvPr/>
        </p:nvSpPr>
        <p:spPr>
          <a:xfrm>
            <a:off x="677334" y="1284069"/>
            <a:ext cx="8378263" cy="646331"/>
          </a:xfrm>
          <a:prstGeom prst="rect">
            <a:avLst/>
          </a:prstGeom>
          <a:noFill/>
        </p:spPr>
        <p:txBody>
          <a:bodyPr wrap="square" rtlCol="0">
            <a:spAutoFit/>
          </a:bodyPr>
          <a:lstStyle/>
          <a:p>
            <a:r>
              <a:rPr lang="en-US" dirty="0"/>
              <a:t>As part of your participation in this study, we will mail you a decal to put on your washer or dryer, which will look like the following:</a:t>
            </a:r>
            <a:endParaRPr lang="en-CA" dirty="0"/>
          </a:p>
        </p:txBody>
      </p:sp>
      <p:pic>
        <p:nvPicPr>
          <p:cNvPr id="4" name="Picture 3">
            <a:extLst>
              <a:ext uri="{FF2B5EF4-FFF2-40B4-BE49-F238E27FC236}">
                <a16:creationId xmlns:a16="http://schemas.microsoft.com/office/drawing/2014/main" id="{860A377E-075C-4EBC-ADD8-DF5C94C0A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3456" y="1930400"/>
            <a:ext cx="2981741" cy="3448531"/>
          </a:xfrm>
          <a:prstGeom prst="rect">
            <a:avLst/>
          </a:prstGeom>
        </p:spPr>
      </p:pic>
    </p:spTree>
    <p:extLst>
      <p:ext uri="{BB962C8B-B14F-4D97-AF65-F5344CB8AC3E}">
        <p14:creationId xmlns:p14="http://schemas.microsoft.com/office/powerpoint/2010/main" val="718564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Sea Turtle + Bundled</a:t>
            </a:r>
            <a:endParaRPr lang="en-CA" dirty="0"/>
          </a:p>
        </p:txBody>
      </p:sp>
      <p:pic>
        <p:nvPicPr>
          <p:cNvPr id="4" name="Picture 3">
            <a:extLst>
              <a:ext uri="{FF2B5EF4-FFF2-40B4-BE49-F238E27FC236}">
                <a16:creationId xmlns:a16="http://schemas.microsoft.com/office/drawing/2014/main" id="{B1C3FE42-60CF-4263-B1AF-6067335126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5422" y="545792"/>
            <a:ext cx="3543301" cy="5766415"/>
          </a:xfrm>
          <a:prstGeom prst="rect">
            <a:avLst/>
          </a:prstGeom>
        </p:spPr>
      </p:pic>
      <p:sp>
        <p:nvSpPr>
          <p:cNvPr id="5" name="TextBox 4">
            <a:extLst>
              <a:ext uri="{FF2B5EF4-FFF2-40B4-BE49-F238E27FC236}">
                <a16:creationId xmlns:a16="http://schemas.microsoft.com/office/drawing/2014/main" id="{E4D124B4-A80A-403F-A6CF-C2D0D6EBA7D5}"/>
              </a:ext>
            </a:extLst>
          </p:cNvPr>
          <p:cNvSpPr txBox="1"/>
          <p:nvPr/>
        </p:nvSpPr>
        <p:spPr>
          <a:xfrm>
            <a:off x="571142" y="1308284"/>
            <a:ext cx="7760473" cy="4801314"/>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It is estimated that laundry is responsible for 35% of microplastics in our oceans, seriously harming sea turtles and other marine life.</a:t>
            </a:r>
            <a:br>
              <a:rPr lang="en-US" dirty="0"/>
            </a:br>
            <a:br>
              <a:rPr lang="en-US" dirty="0"/>
            </a:br>
            <a:r>
              <a:rPr lang="en-US" dirty="0"/>
              <a:t>You can save our planet by:</a:t>
            </a:r>
            <a:br>
              <a:rPr lang="en-US" dirty="0"/>
            </a:br>
            <a:r>
              <a:rPr lang="en-US" dirty="0"/>
              <a:t>-    Re-wearing clothes more often</a:t>
            </a:r>
            <a:br>
              <a:rPr lang="en-US" dirty="0"/>
            </a:br>
            <a:r>
              <a:rPr lang="en-US" dirty="0"/>
              <a:t>-    Combining loads to run fewer, larger loads of laundry</a:t>
            </a:r>
            <a:br>
              <a:rPr lang="en-US" dirty="0"/>
            </a:br>
            <a:r>
              <a:rPr lang="en-US" dirty="0"/>
              <a:t>-    Washing laundry with cold water, rather than hot water or warm water</a:t>
            </a:r>
            <a:br>
              <a:rPr lang="en-US" dirty="0"/>
            </a:br>
            <a:r>
              <a:rPr lang="en-US" dirty="0"/>
              <a:t>-    Hanging clothes to dry (inside or outside), rather than machine-drying clothes </a:t>
            </a:r>
            <a:br>
              <a:rPr lang="en-US" dirty="0"/>
            </a:br>
            <a:r>
              <a:rPr lang="en-US" dirty="0"/>
              <a:t>As part of your participation in this study, we will mail you a decal to put on your washer or dryer, which will look like the following:</a:t>
            </a:r>
          </a:p>
          <a:p>
            <a:endParaRPr lang="en-CA" dirty="0"/>
          </a:p>
        </p:txBody>
      </p:sp>
    </p:spTree>
    <p:extLst>
      <p:ext uri="{BB962C8B-B14F-4D97-AF65-F5344CB8AC3E}">
        <p14:creationId xmlns:p14="http://schemas.microsoft.com/office/powerpoint/2010/main" val="935011800"/>
      </p:ext>
    </p:extLst>
  </p:cSld>
  <p:clrMapOvr>
    <a:masterClrMapping/>
  </p:clrMapOvr>
</p:sld>
</file>

<file path=ppt/theme/theme1.xml><?xml version="1.0" encoding="utf-8"?>
<a:theme xmlns:a="http://schemas.openxmlformats.org/drawingml/2006/main" name="Office Theme">
  <a:themeElements>
    <a:clrScheme name="DIBS">
      <a:dk1>
        <a:srgbClr val="1B365D"/>
      </a:dk1>
      <a:lt1>
        <a:sysClr val="window" lastClr="FFFFFF"/>
      </a:lt1>
      <a:dk2>
        <a:srgbClr val="5B6770"/>
      </a:dk2>
      <a:lt2>
        <a:srgbClr val="C1C6C8"/>
      </a:lt2>
      <a:accent1>
        <a:srgbClr val="81BD20"/>
      </a:accent1>
      <a:accent2>
        <a:srgbClr val="FEDD00"/>
      </a:accent2>
      <a:accent3>
        <a:srgbClr val="00B5E2"/>
      </a:accent3>
      <a:accent4>
        <a:srgbClr val="319B42"/>
      </a:accent4>
      <a:accent5>
        <a:srgbClr val="0C2344"/>
      </a:accent5>
      <a:accent6>
        <a:srgbClr val="000000"/>
      </a:accent6>
      <a:hlink>
        <a:srgbClr val="00B5E2"/>
      </a:hlink>
      <a:folHlink>
        <a:srgbClr val="C1C6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BI ppt deck" id="{A12BBEB4-CA90-4A8A-BD52-9F231E581CC3}" vid="{05B33C5F-87A5-4C78-B895-001CE47BF2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CBI ppt template</Template>
  <TotalTime>2404</TotalTime>
  <Words>1490</Words>
  <Application>Microsoft Office PowerPoint</Application>
  <PresentationFormat>Widescreen</PresentationFormat>
  <Paragraphs>164</Paragraphs>
  <Slides>16</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Co-Authors &amp; Partners</vt:lpstr>
      <vt:lpstr>Practical Impact</vt:lpstr>
      <vt:lpstr>Pilot Surveys</vt:lpstr>
      <vt:lpstr>Main Study Design: Participants</vt:lpstr>
      <vt:lpstr>(1)</vt:lpstr>
      <vt:lpstr>Control (no decal)</vt:lpstr>
      <vt:lpstr>Control (logging decal only)</vt:lpstr>
      <vt:lpstr>Sea Turtle + Bundled</vt:lpstr>
      <vt:lpstr>Clothing + Bundled</vt:lpstr>
      <vt:lpstr>Turtle + Clothing + Bundled</vt:lpstr>
      <vt:lpstr>Turtle + Clothing + Hang Dry</vt:lpstr>
      <vt:lpstr>Summary: Decal Effectiveness vs Control</vt:lpstr>
      <vt:lpstr>Energy Meter Results: kWh for logging participants</vt:lpstr>
      <vt:lpstr>Conclusions</vt:lpstr>
      <vt:lpstr>The Implemented Version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Professional Certificate in Behavioural Insights</dc:title>
  <dc:creator>Kirstin Appelt</dc:creator>
  <cp:lastModifiedBy>David Hardisty</cp:lastModifiedBy>
  <cp:revision>309</cp:revision>
  <dcterms:created xsi:type="dcterms:W3CDTF">2021-09-14T22:43:29Z</dcterms:created>
  <dcterms:modified xsi:type="dcterms:W3CDTF">2024-05-23T03:30:09Z</dcterms:modified>
</cp:coreProperties>
</file>