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7"/>
  </p:notesMasterIdLst>
  <p:sldIdLst>
    <p:sldId id="256" r:id="rId2"/>
    <p:sldId id="835" r:id="rId3"/>
    <p:sldId id="836" r:id="rId4"/>
    <p:sldId id="881" r:id="rId5"/>
    <p:sldId id="837" r:id="rId6"/>
    <p:sldId id="838" r:id="rId7"/>
    <p:sldId id="920" r:id="rId8"/>
    <p:sldId id="839" r:id="rId9"/>
    <p:sldId id="840" r:id="rId10"/>
    <p:sldId id="841" r:id="rId11"/>
    <p:sldId id="842" r:id="rId12"/>
    <p:sldId id="868" r:id="rId13"/>
    <p:sldId id="865" r:id="rId14"/>
    <p:sldId id="289" r:id="rId15"/>
    <p:sldId id="290" r:id="rId16"/>
    <p:sldId id="291" r:id="rId17"/>
    <p:sldId id="292" r:id="rId18"/>
    <p:sldId id="293" r:id="rId19"/>
    <p:sldId id="294" r:id="rId20"/>
    <p:sldId id="895" r:id="rId21"/>
    <p:sldId id="287" r:id="rId22"/>
    <p:sldId id="888" r:id="rId23"/>
    <p:sldId id="909" r:id="rId24"/>
    <p:sldId id="845" r:id="rId25"/>
    <p:sldId id="918" r:id="rId26"/>
    <p:sldId id="896" r:id="rId27"/>
    <p:sldId id="916" r:id="rId28"/>
    <p:sldId id="847" r:id="rId29"/>
    <p:sldId id="915" r:id="rId30"/>
    <p:sldId id="913" r:id="rId31"/>
    <p:sldId id="914" r:id="rId32"/>
    <p:sldId id="926" r:id="rId33"/>
    <p:sldId id="911" r:id="rId34"/>
    <p:sldId id="849" r:id="rId35"/>
    <p:sldId id="917" r:id="rId36"/>
    <p:sldId id="873" r:id="rId37"/>
    <p:sldId id="898" r:id="rId38"/>
    <p:sldId id="919" r:id="rId39"/>
    <p:sldId id="851" r:id="rId40"/>
    <p:sldId id="852" r:id="rId41"/>
    <p:sldId id="925" r:id="rId42"/>
    <p:sldId id="906" r:id="rId43"/>
    <p:sldId id="834" r:id="rId44"/>
    <p:sldId id="887" r:id="rId45"/>
    <p:sldId id="90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vine, Heather PSA:EX" initials="DHP" lastIdx="5" clrIdx="0">
    <p:extLst>
      <p:ext uri="{19B8F6BF-5375-455C-9EA6-DF929625EA0E}">
        <p15:presenceInfo xmlns:p15="http://schemas.microsoft.com/office/powerpoint/2012/main" userId="S::Heather.Devine@gov.bc.ca::a8ce5386-40a8-4f11-abca-a70149bc9075" providerId="AD"/>
      </p:ext>
    </p:extLst>
  </p:cmAuthor>
  <p:cmAuthor id="2" name="David Hardisty" initials="DH" lastIdx="2" clrIdx="1">
    <p:extLst>
      <p:ext uri="{19B8F6BF-5375-455C-9EA6-DF929625EA0E}">
        <p15:presenceInfo xmlns:p15="http://schemas.microsoft.com/office/powerpoint/2012/main" userId="a70d67316e4fe1d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FDA"/>
    <a:srgbClr val="E7E6E6"/>
    <a:srgbClr val="A9D08E"/>
    <a:srgbClr val="FF4747"/>
    <a:srgbClr val="FFC1C1"/>
    <a:srgbClr val="C1C6C8"/>
    <a:srgbClr val="1B365D"/>
    <a:srgbClr val="0C2344"/>
    <a:srgbClr val="78BE20"/>
    <a:srgbClr val="00B5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26" autoAdjust="0"/>
    <p:restoredTop sz="88621" autoAdjust="0"/>
  </p:normalViewPr>
  <p:slideViewPr>
    <p:cSldViewPr snapToGrid="0">
      <p:cViewPr varScale="1">
        <p:scale>
          <a:sx n="85" d="100"/>
          <a:sy n="85" d="100"/>
        </p:scale>
        <p:origin x="603" y="51"/>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manik\Documents\graphs%20bc%20hydro_june202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Sheet1!$C$2</c:f>
              <c:strCache>
                <c:ptCount val="1"/>
                <c:pt idx="0">
                  <c:v>QR Scan Only Control</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Sheet1!$A$3:$A$7</c:f>
              <c:strCache>
                <c:ptCount val="5"/>
                <c:pt idx="0">
                  <c:v>S1</c:v>
                </c:pt>
                <c:pt idx="1">
                  <c:v>S2</c:v>
                </c:pt>
                <c:pt idx="2">
                  <c:v>S3</c:v>
                </c:pt>
                <c:pt idx="3">
                  <c:v>S4</c:v>
                </c:pt>
                <c:pt idx="4">
                  <c:v>S5</c:v>
                </c:pt>
              </c:strCache>
            </c:strRef>
          </c:cat>
          <c:val>
            <c:numRef>
              <c:f>Sheet1!$C$3:$C$7</c:f>
              <c:numCache>
                <c:formatCode>General</c:formatCode>
                <c:ptCount val="5"/>
                <c:pt idx="0">
                  <c:v>62.875</c:v>
                </c:pt>
                <c:pt idx="1">
                  <c:v>64.547349999999994</c:v>
                </c:pt>
                <c:pt idx="2">
                  <c:v>60.583979999999997</c:v>
                </c:pt>
                <c:pt idx="3">
                  <c:v>62.724409999999999</c:v>
                </c:pt>
                <c:pt idx="4">
                  <c:v>63.36983</c:v>
                </c:pt>
              </c:numCache>
            </c:numRef>
          </c:val>
          <c:smooth val="0"/>
          <c:extLst>
            <c:ext xmlns:c16="http://schemas.microsoft.com/office/drawing/2014/chart" uri="{C3380CC4-5D6E-409C-BE32-E72D297353CC}">
              <c16:uniqueId val="{00000001-AAB6-43FE-8124-F8AEF501D12E}"/>
            </c:ext>
          </c:extLst>
        </c:ser>
        <c:ser>
          <c:idx val="2"/>
          <c:order val="1"/>
          <c:tx>
            <c:strRef>
              <c:f>Sheet1!$D$2</c:f>
              <c:strCache>
                <c:ptCount val="1"/>
                <c:pt idx="0">
                  <c:v>Sea turtle + bundled message</c:v>
                </c:pt>
              </c:strCache>
            </c:strRef>
          </c:tx>
          <c:spPr>
            <a:ln w="28575" cap="rnd">
              <a:solidFill>
                <a:srgbClr val="00B050"/>
              </a:solidFill>
              <a:round/>
            </a:ln>
            <a:effectLst/>
          </c:spPr>
          <c:marker>
            <c:symbol val="circle"/>
            <c:size val="5"/>
            <c:spPr>
              <a:solidFill>
                <a:schemeClr val="accent3"/>
              </a:solidFill>
              <a:ln w="9525">
                <a:solidFill>
                  <a:schemeClr val="accent3"/>
                </a:solidFill>
              </a:ln>
              <a:effectLst/>
            </c:spPr>
          </c:marker>
          <c:cat>
            <c:strRef>
              <c:f>Sheet1!$A$3:$A$7</c:f>
              <c:strCache>
                <c:ptCount val="5"/>
                <c:pt idx="0">
                  <c:v>S1</c:v>
                </c:pt>
                <c:pt idx="1">
                  <c:v>S2</c:v>
                </c:pt>
                <c:pt idx="2">
                  <c:v>S3</c:v>
                </c:pt>
                <c:pt idx="3">
                  <c:v>S4</c:v>
                </c:pt>
                <c:pt idx="4">
                  <c:v>S5</c:v>
                </c:pt>
              </c:strCache>
            </c:strRef>
          </c:cat>
          <c:val>
            <c:numRef>
              <c:f>Sheet1!$D$3:$D$7</c:f>
              <c:numCache>
                <c:formatCode>General</c:formatCode>
                <c:ptCount val="5"/>
                <c:pt idx="0">
                  <c:v>61.195360000000001</c:v>
                </c:pt>
                <c:pt idx="1">
                  <c:v>69.819149999999993</c:v>
                </c:pt>
                <c:pt idx="2">
                  <c:v>66.788889999999995</c:v>
                </c:pt>
                <c:pt idx="3">
                  <c:v>67.559520000000006</c:v>
                </c:pt>
                <c:pt idx="4">
                  <c:v>68.882350000000002</c:v>
                </c:pt>
              </c:numCache>
            </c:numRef>
          </c:val>
          <c:smooth val="0"/>
          <c:extLst>
            <c:ext xmlns:c16="http://schemas.microsoft.com/office/drawing/2014/chart" uri="{C3380CC4-5D6E-409C-BE32-E72D297353CC}">
              <c16:uniqueId val="{00000002-AAB6-43FE-8124-F8AEF501D12E}"/>
            </c:ext>
          </c:extLst>
        </c:ser>
        <c:ser>
          <c:idx val="3"/>
          <c:order val="2"/>
          <c:tx>
            <c:strRef>
              <c:f>Sheet1!$E$2</c:f>
              <c:strCache>
                <c:ptCount val="1"/>
                <c:pt idx="0">
                  <c:v>Fleece + bundled message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Sheet1!$A$3:$A$7</c:f>
              <c:strCache>
                <c:ptCount val="5"/>
                <c:pt idx="0">
                  <c:v>S1</c:v>
                </c:pt>
                <c:pt idx="1">
                  <c:v>S2</c:v>
                </c:pt>
                <c:pt idx="2">
                  <c:v>S3</c:v>
                </c:pt>
                <c:pt idx="3">
                  <c:v>S4</c:v>
                </c:pt>
                <c:pt idx="4">
                  <c:v>S5</c:v>
                </c:pt>
              </c:strCache>
            </c:strRef>
          </c:cat>
          <c:val>
            <c:numRef>
              <c:f>Sheet1!$E$3:$E$7</c:f>
              <c:numCache>
                <c:formatCode>General</c:formatCode>
                <c:ptCount val="5"/>
                <c:pt idx="0">
                  <c:v>58.53866</c:v>
                </c:pt>
                <c:pt idx="1">
                  <c:v>65.196299999999994</c:v>
                </c:pt>
                <c:pt idx="2">
                  <c:v>63.79927</c:v>
                </c:pt>
                <c:pt idx="3">
                  <c:v>65.701849999999993</c:v>
                </c:pt>
                <c:pt idx="4">
                  <c:v>66.281949999999995</c:v>
                </c:pt>
              </c:numCache>
            </c:numRef>
          </c:val>
          <c:smooth val="0"/>
          <c:extLst>
            <c:ext xmlns:c16="http://schemas.microsoft.com/office/drawing/2014/chart" uri="{C3380CC4-5D6E-409C-BE32-E72D297353CC}">
              <c16:uniqueId val="{00000003-AAB6-43FE-8124-F8AEF501D12E}"/>
            </c:ext>
          </c:extLst>
        </c:ser>
        <c:ser>
          <c:idx val="4"/>
          <c:order val="3"/>
          <c:tx>
            <c:strRef>
              <c:f>Sheet1!$F$2</c:f>
              <c:strCache>
                <c:ptCount val="1"/>
                <c:pt idx="0">
                  <c:v>Sea turtle+fleece+bundled message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Sheet1!$A$3:$A$7</c:f>
              <c:strCache>
                <c:ptCount val="5"/>
                <c:pt idx="0">
                  <c:v>S1</c:v>
                </c:pt>
                <c:pt idx="1">
                  <c:v>S2</c:v>
                </c:pt>
                <c:pt idx="2">
                  <c:v>S3</c:v>
                </c:pt>
                <c:pt idx="3">
                  <c:v>S4</c:v>
                </c:pt>
                <c:pt idx="4">
                  <c:v>S5</c:v>
                </c:pt>
              </c:strCache>
            </c:strRef>
          </c:cat>
          <c:val>
            <c:numRef>
              <c:f>Sheet1!$F$3:$F$7</c:f>
              <c:numCache>
                <c:formatCode>General</c:formatCode>
                <c:ptCount val="5"/>
                <c:pt idx="0">
                  <c:v>59.425980000000003</c:v>
                </c:pt>
                <c:pt idx="1">
                  <c:v>66.634</c:v>
                </c:pt>
                <c:pt idx="2">
                  <c:v>63.548830000000002</c:v>
                </c:pt>
                <c:pt idx="3">
                  <c:v>66.213980000000006</c:v>
                </c:pt>
                <c:pt idx="4">
                  <c:v>65.854510000000005</c:v>
                </c:pt>
              </c:numCache>
            </c:numRef>
          </c:val>
          <c:smooth val="0"/>
          <c:extLst>
            <c:ext xmlns:c16="http://schemas.microsoft.com/office/drawing/2014/chart" uri="{C3380CC4-5D6E-409C-BE32-E72D297353CC}">
              <c16:uniqueId val="{00000004-AAB6-43FE-8124-F8AEF501D12E}"/>
            </c:ext>
          </c:extLst>
        </c:ser>
        <c:ser>
          <c:idx val="5"/>
          <c:order val="4"/>
          <c:tx>
            <c:strRef>
              <c:f>Sheet1!$G$2</c:f>
              <c:strCache>
                <c:ptCount val="1"/>
                <c:pt idx="0">
                  <c:v>Sea turtle+fleece+hang dry message</c:v>
                </c:pt>
              </c:strCache>
            </c:strRef>
          </c:tx>
          <c:spPr>
            <a:ln w="28575" cap="rnd">
              <a:solidFill>
                <a:srgbClr val="7030A0"/>
              </a:solidFill>
              <a:round/>
            </a:ln>
            <a:effectLst/>
          </c:spPr>
          <c:marker>
            <c:symbol val="circle"/>
            <c:size val="5"/>
            <c:spPr>
              <a:solidFill>
                <a:schemeClr val="accent6"/>
              </a:solidFill>
              <a:ln w="9525">
                <a:solidFill>
                  <a:schemeClr val="accent6"/>
                </a:solidFill>
              </a:ln>
              <a:effectLst/>
            </c:spPr>
          </c:marker>
          <c:cat>
            <c:strRef>
              <c:f>Sheet1!$A$3:$A$7</c:f>
              <c:strCache>
                <c:ptCount val="5"/>
                <c:pt idx="0">
                  <c:v>S1</c:v>
                </c:pt>
                <c:pt idx="1">
                  <c:v>S2</c:v>
                </c:pt>
                <c:pt idx="2">
                  <c:v>S3</c:v>
                </c:pt>
                <c:pt idx="3">
                  <c:v>S4</c:v>
                </c:pt>
                <c:pt idx="4">
                  <c:v>S5</c:v>
                </c:pt>
              </c:strCache>
            </c:strRef>
          </c:cat>
          <c:val>
            <c:numRef>
              <c:f>Sheet1!$G$3:$G$7</c:f>
              <c:numCache>
                <c:formatCode>General</c:formatCode>
                <c:ptCount val="5"/>
                <c:pt idx="0">
                  <c:v>60.616219999999998</c:v>
                </c:pt>
                <c:pt idx="1">
                  <c:v>67.13</c:v>
                </c:pt>
                <c:pt idx="2">
                  <c:v>64.73227</c:v>
                </c:pt>
                <c:pt idx="3">
                  <c:v>65.913600000000002</c:v>
                </c:pt>
                <c:pt idx="4">
                  <c:v>66.70438</c:v>
                </c:pt>
              </c:numCache>
            </c:numRef>
          </c:val>
          <c:smooth val="0"/>
          <c:extLst>
            <c:ext xmlns:c16="http://schemas.microsoft.com/office/drawing/2014/chart" uri="{C3380CC4-5D6E-409C-BE32-E72D297353CC}">
              <c16:uniqueId val="{00000005-AAB6-43FE-8124-F8AEF501D12E}"/>
            </c:ext>
          </c:extLst>
        </c:ser>
        <c:dLbls>
          <c:showLegendKey val="0"/>
          <c:showVal val="0"/>
          <c:showCatName val="0"/>
          <c:showSerName val="0"/>
          <c:showPercent val="0"/>
          <c:showBubbleSize val="0"/>
        </c:dLbls>
        <c:marker val="1"/>
        <c:smooth val="0"/>
        <c:axId val="1615845791"/>
        <c:axId val="1615839551"/>
      </c:lineChart>
      <c:catAx>
        <c:axId val="1615845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15839551"/>
        <c:crosses val="autoZero"/>
        <c:auto val="1"/>
        <c:lblAlgn val="ctr"/>
        <c:lblOffset val="100"/>
        <c:noMultiLvlLbl val="0"/>
      </c:catAx>
      <c:valAx>
        <c:axId val="1615839551"/>
        <c:scaling>
          <c:orientation val="minMax"/>
          <c:max val="70"/>
          <c:min val="5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CA" sz="1800" dirty="0"/>
                  <a:t>%</a:t>
                </a:r>
                <a:r>
                  <a:rPr lang="en-CA" sz="1800" baseline="0" dirty="0"/>
                  <a:t> Engagement in Target Energy Behaviours</a:t>
                </a:r>
                <a:endParaRPr lang="en-CA" sz="1800" dirty="0"/>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CA"/>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15845791"/>
        <c:crosses val="autoZero"/>
        <c:crossBetween val="between"/>
        <c:majorUnit val="5"/>
      </c:valAx>
      <c:spPr>
        <a:noFill/>
        <a:ln>
          <a:noFill/>
        </a:ln>
        <a:effectLst/>
      </c:spPr>
    </c:plotArea>
    <c:legend>
      <c:legendPos val="r"/>
      <c:layout>
        <c:manualLayout>
          <c:xMode val="edge"/>
          <c:yMode val="edge"/>
          <c:x val="0.66349555120692461"/>
          <c:y val="0.15940091862065944"/>
          <c:w val="0.29687130221409069"/>
          <c:h val="0.5525026425507836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DD62C-3E42-437C-A1B9-155D5249F2E3}" type="datetimeFigureOut">
              <a:rPr lang="en-CA" smtClean="0"/>
              <a:t>2025-05-03</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7A1E72-E56A-407F-BEC9-F36B8759878C}" type="slidenum">
              <a:rPr lang="en-CA" smtClean="0"/>
              <a:t>‹#›</a:t>
            </a:fld>
            <a:endParaRPr lang="en-CA" dirty="0"/>
          </a:p>
        </p:txBody>
      </p:sp>
    </p:spTree>
    <p:extLst>
      <p:ext uri="{BB962C8B-B14F-4D97-AF65-F5344CB8AC3E}">
        <p14:creationId xmlns:p14="http://schemas.microsoft.com/office/powerpoint/2010/main" val="754957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7A1E72-E56A-407F-BEC9-F36B8759878C}" type="slidenum">
              <a:rPr lang="en-CA" smtClean="0"/>
              <a:t>1</a:t>
            </a:fld>
            <a:endParaRPr lang="en-CA" dirty="0"/>
          </a:p>
        </p:txBody>
      </p:sp>
    </p:spTree>
    <p:extLst>
      <p:ext uri="{BB962C8B-B14F-4D97-AF65-F5344CB8AC3E}">
        <p14:creationId xmlns:p14="http://schemas.microsoft.com/office/powerpoint/2010/main" val="1683245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13</a:t>
            </a:fld>
            <a:endParaRPr lang="en-US" dirty="0"/>
          </a:p>
        </p:txBody>
      </p:sp>
    </p:spTree>
    <p:extLst>
      <p:ext uri="{BB962C8B-B14F-4D97-AF65-F5344CB8AC3E}">
        <p14:creationId xmlns:p14="http://schemas.microsoft.com/office/powerpoint/2010/main" val="934060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results from this condition were fairly similar to the Control Decal, so I won’t discuss it further, to simplify this short presentation</a:t>
            </a:r>
            <a:endParaRPr lang="en-CA" dirty="0"/>
          </a:p>
        </p:txBody>
      </p:sp>
      <p:sp>
        <p:nvSpPr>
          <p:cNvPr id="4" name="Slide Number Placeholder 3"/>
          <p:cNvSpPr>
            <a:spLocks noGrp="1"/>
          </p:cNvSpPr>
          <p:nvPr>
            <p:ph type="sldNum" sz="quarter" idx="5"/>
          </p:nvPr>
        </p:nvSpPr>
        <p:spPr/>
        <p:txBody>
          <a:bodyPr/>
          <a:lstStyle/>
          <a:p>
            <a:fld id="{F77A1E72-E56A-407F-BEC9-F36B8759878C}" type="slidenum">
              <a:rPr lang="en-CA" smtClean="0"/>
              <a:t>14</a:t>
            </a:fld>
            <a:endParaRPr lang="en-CA" dirty="0"/>
          </a:p>
        </p:txBody>
      </p:sp>
    </p:spTree>
    <p:extLst>
      <p:ext uri="{BB962C8B-B14F-4D97-AF65-F5344CB8AC3E}">
        <p14:creationId xmlns:p14="http://schemas.microsoft.com/office/powerpoint/2010/main" val="2329258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77A1E72-E56A-407F-BEC9-F36B8759878C}" type="slidenum">
              <a:rPr lang="en-CA" smtClean="0"/>
              <a:t>15</a:t>
            </a:fld>
            <a:endParaRPr lang="en-CA" dirty="0"/>
          </a:p>
        </p:txBody>
      </p:sp>
    </p:spTree>
    <p:extLst>
      <p:ext uri="{BB962C8B-B14F-4D97-AF65-F5344CB8AC3E}">
        <p14:creationId xmlns:p14="http://schemas.microsoft.com/office/powerpoint/2010/main" val="2780689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29</a:t>
            </a:fld>
            <a:endParaRPr lang="en-US" dirty="0"/>
          </a:p>
        </p:txBody>
      </p:sp>
    </p:spTree>
    <p:extLst>
      <p:ext uri="{BB962C8B-B14F-4D97-AF65-F5344CB8AC3E}">
        <p14:creationId xmlns:p14="http://schemas.microsoft.com/office/powerpoint/2010/main" val="4266665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30</a:t>
            </a:fld>
            <a:endParaRPr lang="en-US" dirty="0"/>
          </a:p>
        </p:txBody>
      </p:sp>
    </p:spTree>
    <p:extLst>
      <p:ext uri="{BB962C8B-B14F-4D97-AF65-F5344CB8AC3E}">
        <p14:creationId xmlns:p14="http://schemas.microsoft.com/office/powerpoint/2010/main" val="3732650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31</a:t>
            </a:fld>
            <a:endParaRPr lang="en-US" dirty="0"/>
          </a:p>
        </p:txBody>
      </p:sp>
    </p:spTree>
    <p:extLst>
      <p:ext uri="{BB962C8B-B14F-4D97-AF65-F5344CB8AC3E}">
        <p14:creationId xmlns:p14="http://schemas.microsoft.com/office/powerpoint/2010/main" val="1807519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35</a:t>
            </a:fld>
            <a:endParaRPr lang="en-US" dirty="0"/>
          </a:p>
        </p:txBody>
      </p:sp>
    </p:spTree>
    <p:extLst>
      <p:ext uri="{BB962C8B-B14F-4D97-AF65-F5344CB8AC3E}">
        <p14:creationId xmlns:p14="http://schemas.microsoft.com/office/powerpoint/2010/main" val="1390612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36</a:t>
            </a:fld>
            <a:endParaRPr lang="en-US" dirty="0"/>
          </a:p>
        </p:txBody>
      </p:sp>
    </p:spTree>
    <p:extLst>
      <p:ext uri="{BB962C8B-B14F-4D97-AF65-F5344CB8AC3E}">
        <p14:creationId xmlns:p14="http://schemas.microsoft.com/office/powerpoint/2010/main" val="1450705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40</a:t>
            </a:fld>
            <a:endParaRPr lang="en-US" dirty="0"/>
          </a:p>
        </p:txBody>
      </p:sp>
    </p:spTree>
    <p:extLst>
      <p:ext uri="{BB962C8B-B14F-4D97-AF65-F5344CB8AC3E}">
        <p14:creationId xmlns:p14="http://schemas.microsoft.com/office/powerpoint/2010/main" val="1046081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CB78D-E8E8-A7DA-6850-EA6DA25C6E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2E38CA-ECF6-07C0-EC47-F945A7182D1C}"/>
              </a:ext>
            </a:extLst>
          </p:cNvPr>
          <p:cNvSpPr>
            <a:spLocks noGrp="1" noRot="1" noChangeAspect="1"/>
          </p:cNvSpPr>
          <p:nvPr>
            <p:ph type="sldImg"/>
          </p:nvPr>
        </p:nvSpPr>
        <p:spPr>
          <a:xfrm>
            <a:off x="701675" y="1154113"/>
            <a:ext cx="1822450" cy="1025525"/>
          </a:xfrm>
        </p:spPr>
      </p:sp>
      <p:sp>
        <p:nvSpPr>
          <p:cNvPr id="3" name="Notes Placeholder 2">
            <a:extLst>
              <a:ext uri="{FF2B5EF4-FFF2-40B4-BE49-F238E27FC236}">
                <a16:creationId xmlns:a16="http://schemas.microsoft.com/office/drawing/2014/main" id="{96FBDFC4-B000-EF23-C57F-20688BB7246F}"/>
              </a:ext>
            </a:extLst>
          </p:cNvPr>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085ECC8C-D7AA-7F20-9433-C6B4A3A8F57E}"/>
              </a:ext>
            </a:extLst>
          </p:cNvPr>
          <p:cNvSpPr>
            <a:spLocks noGrp="1"/>
          </p:cNvSpPr>
          <p:nvPr>
            <p:ph type="sldNum" sz="quarter" idx="5"/>
          </p:nvPr>
        </p:nvSpPr>
        <p:spPr/>
        <p:txBody>
          <a:bodyPr/>
          <a:lstStyle/>
          <a:p>
            <a:fld id="{9CAD0B9E-614A-403F-B386-35A7EB4E3A1F}" type="slidenum">
              <a:rPr lang="en-US" smtClean="0"/>
              <a:t>41</a:t>
            </a:fld>
            <a:endParaRPr lang="en-US" dirty="0"/>
          </a:p>
        </p:txBody>
      </p:sp>
    </p:spTree>
    <p:extLst>
      <p:ext uri="{BB962C8B-B14F-4D97-AF65-F5344CB8AC3E}">
        <p14:creationId xmlns:p14="http://schemas.microsoft.com/office/powerpoint/2010/main" val="276567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2</a:t>
            </a:fld>
            <a:endParaRPr lang="en-US" dirty="0"/>
          </a:p>
        </p:txBody>
      </p:sp>
    </p:spTree>
    <p:extLst>
      <p:ext uri="{BB962C8B-B14F-4D97-AF65-F5344CB8AC3E}">
        <p14:creationId xmlns:p14="http://schemas.microsoft.com/office/powerpoint/2010/main" val="689192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45</a:t>
            </a:fld>
            <a:endParaRPr lang="en-US" dirty="0"/>
          </a:p>
        </p:txBody>
      </p:sp>
    </p:spTree>
    <p:extLst>
      <p:ext uri="{BB962C8B-B14F-4D97-AF65-F5344CB8AC3E}">
        <p14:creationId xmlns:p14="http://schemas.microsoft.com/office/powerpoint/2010/main" val="2712627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3</a:t>
            </a:fld>
            <a:endParaRPr lang="en-US" dirty="0"/>
          </a:p>
        </p:txBody>
      </p:sp>
    </p:spTree>
    <p:extLst>
      <p:ext uri="{BB962C8B-B14F-4D97-AF65-F5344CB8AC3E}">
        <p14:creationId xmlns:p14="http://schemas.microsoft.com/office/powerpoint/2010/main" val="410432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4</a:t>
            </a:fld>
            <a:endParaRPr lang="en-US" dirty="0"/>
          </a:p>
        </p:txBody>
      </p:sp>
    </p:spTree>
    <p:extLst>
      <p:ext uri="{BB962C8B-B14F-4D97-AF65-F5344CB8AC3E}">
        <p14:creationId xmlns:p14="http://schemas.microsoft.com/office/powerpoint/2010/main" val="1783582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000"/>
              </a:spcBef>
              <a:spcAft>
                <a:spcPts val="0"/>
              </a:spcAft>
              <a:buClrTx/>
              <a:buSzTx/>
              <a:buFont typeface="+mj-lt"/>
              <a:buNone/>
              <a:tabLst/>
              <a:defRPr/>
            </a:pPr>
            <a:br>
              <a:rPr lang="en-CA" sz="1200" b="0" dirty="0">
                <a:solidFill>
                  <a:schemeClr val="tx1"/>
                </a:solidFill>
              </a:rPr>
            </a:br>
            <a:r>
              <a:rPr lang="en-CA" sz="1200" i="0" dirty="0">
                <a:latin typeface="Calibri" panose="020F0502020204030204" pitchFamily="34" charset="0"/>
                <a:cs typeface="Calibri" panose="020F0502020204030204" pitchFamily="34" charset="0"/>
              </a:rPr>
              <a:t>Image source: https://www.freeimages.com/photo/washing-machine-1418432</a:t>
            </a:r>
          </a:p>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5</a:t>
            </a:fld>
            <a:endParaRPr lang="en-US" dirty="0"/>
          </a:p>
        </p:txBody>
      </p:sp>
    </p:spTree>
    <p:extLst>
      <p:ext uri="{BB962C8B-B14F-4D97-AF65-F5344CB8AC3E}">
        <p14:creationId xmlns:p14="http://schemas.microsoft.com/office/powerpoint/2010/main" val="2284911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7</a:t>
            </a:fld>
            <a:endParaRPr lang="en-US" dirty="0"/>
          </a:p>
        </p:txBody>
      </p:sp>
    </p:spTree>
    <p:extLst>
      <p:ext uri="{BB962C8B-B14F-4D97-AF65-F5344CB8AC3E}">
        <p14:creationId xmlns:p14="http://schemas.microsoft.com/office/powerpoint/2010/main" val="4094354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9</a:t>
            </a:fld>
            <a:endParaRPr lang="en-US" dirty="0"/>
          </a:p>
        </p:txBody>
      </p:sp>
    </p:spTree>
    <p:extLst>
      <p:ext uri="{BB962C8B-B14F-4D97-AF65-F5344CB8AC3E}">
        <p14:creationId xmlns:p14="http://schemas.microsoft.com/office/powerpoint/2010/main" val="4083330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r>
              <a:rPr lang="en-CA" sz="1200" i="1" dirty="0">
                <a:latin typeface="Calibri" panose="020F0502020204030204" pitchFamily="34" charset="0"/>
                <a:cs typeface="Calibri" panose="020F0502020204030204" pitchFamily="34" charset="0"/>
              </a:rPr>
              <a:t>Note: 1,647 agreed to participate in advance, but only 1,158 completed the time 1 survey, mostly due to blocked emails from Microsoft-related email addresses (such as @hotmail, @outlook, @msn, and @live email addresses) blocking our emails. </a:t>
            </a:r>
          </a:p>
        </p:txBody>
      </p:sp>
      <p:sp>
        <p:nvSpPr>
          <p:cNvPr id="4" name="Slide Number Placeholder 3"/>
          <p:cNvSpPr>
            <a:spLocks noGrp="1"/>
          </p:cNvSpPr>
          <p:nvPr>
            <p:ph type="sldNum" sz="quarter" idx="5"/>
          </p:nvPr>
        </p:nvSpPr>
        <p:spPr/>
        <p:txBody>
          <a:bodyPr/>
          <a:lstStyle/>
          <a:p>
            <a:fld id="{9CAD0B9E-614A-403F-B386-35A7EB4E3A1F}" type="slidenum">
              <a:rPr lang="en-US" smtClean="0"/>
              <a:t>11</a:t>
            </a:fld>
            <a:endParaRPr lang="en-US" dirty="0"/>
          </a:p>
        </p:txBody>
      </p:sp>
    </p:spTree>
    <p:extLst>
      <p:ext uri="{BB962C8B-B14F-4D97-AF65-F5344CB8AC3E}">
        <p14:creationId xmlns:p14="http://schemas.microsoft.com/office/powerpoint/2010/main" val="28764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54113"/>
            <a:ext cx="1822450" cy="1025525"/>
          </a:xfrm>
        </p:spPr>
      </p:sp>
      <p:sp>
        <p:nvSpPr>
          <p:cNvPr id="3" name="Notes Placeholder 2"/>
          <p:cNvSpPr>
            <a:spLocks noGrp="1"/>
          </p:cNvSpPr>
          <p:nvPr>
            <p:ph type="body" idx="1"/>
          </p:nvPr>
        </p:nvSpPr>
        <p:spPr/>
        <p:txBody>
          <a:bodyPr/>
          <a:lstStyle/>
          <a:p>
            <a:pPr marL="0" indent="0">
              <a:spcBef>
                <a:spcPts val="1000"/>
              </a:spcBef>
              <a:buFont typeface="+mj-lt"/>
              <a:buNone/>
            </a:pPr>
            <a:endParaRPr lang="en-CA" sz="1200" i="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CAD0B9E-614A-403F-B386-35A7EB4E3A1F}" type="slidenum">
              <a:rPr lang="en-US" smtClean="0"/>
              <a:t>12</a:t>
            </a:fld>
            <a:endParaRPr lang="en-US" dirty="0"/>
          </a:p>
        </p:txBody>
      </p:sp>
    </p:spTree>
    <p:extLst>
      <p:ext uri="{BB962C8B-B14F-4D97-AF65-F5344CB8AC3E}">
        <p14:creationId xmlns:p14="http://schemas.microsoft.com/office/powerpoint/2010/main" val="36609778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6" name="Right Triangle 15">
            <a:extLst>
              <a:ext uri="{FF2B5EF4-FFF2-40B4-BE49-F238E27FC236}">
                <a16:creationId xmlns:a16="http://schemas.microsoft.com/office/drawing/2014/main" id="{FD565631-32BF-4F39-BF34-CBD7814311BC}"/>
              </a:ext>
            </a:extLst>
          </p:cNvPr>
          <p:cNvSpPr/>
          <p:nvPr userDrawn="1"/>
        </p:nvSpPr>
        <p:spPr>
          <a:xfrm>
            <a:off x="0" y="0"/>
            <a:ext cx="12192000" cy="2500604"/>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17">
            <a:extLst>
              <a:ext uri="{FF2B5EF4-FFF2-40B4-BE49-F238E27FC236}">
                <a16:creationId xmlns:a16="http://schemas.microsoft.com/office/drawing/2014/main" id="{34C2D9FA-8DBC-48C0-A256-699664D6F0EC}"/>
              </a:ext>
            </a:extLst>
          </p:cNvPr>
          <p:cNvSpPr/>
          <p:nvPr userDrawn="1"/>
        </p:nvSpPr>
        <p:spPr>
          <a:xfrm>
            <a:off x="0" y="2500606"/>
            <a:ext cx="12191998" cy="204708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Subtitle 2">
            <a:extLst>
              <a:ext uri="{FF2B5EF4-FFF2-40B4-BE49-F238E27FC236}">
                <a16:creationId xmlns:a16="http://schemas.microsoft.com/office/drawing/2014/main" id="{CA41367A-8A02-4FE3-9FD5-8F262AF699DB}"/>
              </a:ext>
            </a:extLst>
          </p:cNvPr>
          <p:cNvSpPr>
            <a:spLocks noGrp="1"/>
          </p:cNvSpPr>
          <p:nvPr>
            <p:ph type="subTitle" idx="1"/>
          </p:nvPr>
        </p:nvSpPr>
        <p:spPr>
          <a:xfrm>
            <a:off x="249962" y="2298246"/>
            <a:ext cx="10918369" cy="939245"/>
          </a:xfrm>
        </p:spPr>
        <p:txBody>
          <a:bodyPr anchor="ctr">
            <a:normAutofit/>
          </a:bodyPr>
          <a:lstStyle>
            <a:lvl1pPr marL="0" indent="0" algn="l">
              <a:buNone/>
              <a:defRPr sz="4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17" name="Right Triangle 16">
            <a:extLst>
              <a:ext uri="{FF2B5EF4-FFF2-40B4-BE49-F238E27FC236}">
                <a16:creationId xmlns:a16="http://schemas.microsoft.com/office/drawing/2014/main" id="{22775B3F-31D0-479A-AC9B-F9100391FD54}"/>
              </a:ext>
            </a:extLst>
          </p:cNvPr>
          <p:cNvSpPr/>
          <p:nvPr userDrawn="1"/>
        </p:nvSpPr>
        <p:spPr>
          <a:xfrm rot="10800000">
            <a:off x="3293705" y="0"/>
            <a:ext cx="8898293" cy="2500604"/>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ext Placeholder 13">
            <a:extLst>
              <a:ext uri="{FF2B5EF4-FFF2-40B4-BE49-F238E27FC236}">
                <a16:creationId xmlns:a16="http://schemas.microsoft.com/office/drawing/2014/main" id="{27BB4656-CE2B-477E-9160-4482FF405C44}"/>
              </a:ext>
            </a:extLst>
          </p:cNvPr>
          <p:cNvSpPr>
            <a:spLocks noGrp="1"/>
          </p:cNvSpPr>
          <p:nvPr>
            <p:ph type="body" sz="quarter" idx="10"/>
          </p:nvPr>
        </p:nvSpPr>
        <p:spPr>
          <a:xfrm>
            <a:off x="250274" y="3465262"/>
            <a:ext cx="10917789" cy="635000"/>
          </a:xfrm>
        </p:spPr>
        <p:txBody>
          <a:bodyPr anchor="ctr">
            <a:normAutofit/>
          </a:bodyPr>
          <a:lstStyle>
            <a:lvl1pPr marL="0" indent="0">
              <a:buNone/>
              <a:defRPr sz="32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21" name="Text Placeholder 20">
            <a:extLst>
              <a:ext uri="{FF2B5EF4-FFF2-40B4-BE49-F238E27FC236}">
                <a16:creationId xmlns:a16="http://schemas.microsoft.com/office/drawing/2014/main" id="{7286B253-CD91-42BA-B233-5EF0D659B7AA}"/>
              </a:ext>
            </a:extLst>
          </p:cNvPr>
          <p:cNvSpPr>
            <a:spLocks noGrp="1"/>
          </p:cNvSpPr>
          <p:nvPr>
            <p:ph type="body" sz="quarter" idx="11"/>
          </p:nvPr>
        </p:nvSpPr>
        <p:spPr>
          <a:xfrm>
            <a:off x="250274" y="3898389"/>
            <a:ext cx="10917789" cy="588962"/>
          </a:xfrm>
        </p:spPr>
        <p:txBody>
          <a:bodyPr anchor="ctr">
            <a:noAutofit/>
          </a:bodyPr>
          <a:lstStyle>
            <a:lvl1pPr marL="0" indent="0">
              <a:buNone/>
              <a:defRPr sz="1800">
                <a:solidFill>
                  <a:schemeClr val="bg2"/>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Click to edit Master text styles</a:t>
            </a:r>
          </a:p>
        </p:txBody>
      </p:sp>
      <p:pic>
        <p:nvPicPr>
          <p:cNvPr id="4" name="Picture 3">
            <a:extLst>
              <a:ext uri="{FF2B5EF4-FFF2-40B4-BE49-F238E27FC236}">
                <a16:creationId xmlns:a16="http://schemas.microsoft.com/office/drawing/2014/main" id="{A21747D3-005A-4234-8ADB-D0B5326F69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1368" y="4839094"/>
            <a:ext cx="3642250" cy="1618000"/>
          </a:xfrm>
          <a:prstGeom prst="rect">
            <a:avLst/>
          </a:prstGeom>
        </p:spPr>
      </p:pic>
    </p:spTree>
    <p:extLst>
      <p:ext uri="{BB962C8B-B14F-4D97-AF65-F5344CB8AC3E}">
        <p14:creationId xmlns:p14="http://schemas.microsoft.com/office/powerpoint/2010/main" val="1995023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ight Triangle 2">
            <a:extLst>
              <a:ext uri="{FF2B5EF4-FFF2-40B4-BE49-F238E27FC236}">
                <a16:creationId xmlns:a16="http://schemas.microsoft.com/office/drawing/2014/main" id="{6D680B7B-B5A9-44DF-B10E-4EC8C7D7DE22}"/>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ight Triangle 3">
            <a:extLst>
              <a:ext uri="{FF2B5EF4-FFF2-40B4-BE49-F238E27FC236}">
                <a16:creationId xmlns:a16="http://schemas.microsoft.com/office/drawing/2014/main" id="{DD357A19-BF1E-4C19-B2CE-7B1E0AB6F16D}"/>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itle 1">
            <a:extLst>
              <a:ext uri="{FF2B5EF4-FFF2-40B4-BE49-F238E27FC236}">
                <a16:creationId xmlns:a16="http://schemas.microsoft.com/office/drawing/2014/main" id="{7173C22F-C9B7-414E-B5A5-4551FB84601D}"/>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1723124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C17D8-D156-4B7D-A1F7-208D031D40D9}"/>
              </a:ext>
            </a:extLst>
          </p:cNvPr>
          <p:cNvSpPr>
            <a:spLocks noGrp="1"/>
          </p:cNvSpPr>
          <p:nvPr>
            <p:ph type="title"/>
          </p:nvPr>
        </p:nvSpPr>
        <p:spPr>
          <a:xfrm>
            <a:off x="839788" y="457200"/>
            <a:ext cx="3932237" cy="1600200"/>
          </a:xfrm>
          <a:prstGeom prst="rect">
            <a:avLst/>
          </a:prstGeom>
        </p:spPr>
        <p:txBody>
          <a:bodyPr anchor="b"/>
          <a:lstStyle>
            <a:lvl1pPr>
              <a:defRPr sz="3200">
                <a:solidFill>
                  <a:srgbClr val="1B365D"/>
                </a:solidFill>
                <a:latin typeface="+mn-lt"/>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D0783489-B0E3-4E34-AF31-46B8E3117147}"/>
              </a:ext>
            </a:extLst>
          </p:cNvPr>
          <p:cNvSpPr>
            <a:spLocks noGrp="1"/>
          </p:cNvSpPr>
          <p:nvPr>
            <p:ph idx="1"/>
          </p:nvPr>
        </p:nvSpPr>
        <p:spPr>
          <a:xfrm>
            <a:off x="5183188" y="987425"/>
            <a:ext cx="6172200" cy="4873625"/>
          </a:xfrm>
        </p:spPr>
        <p:txBody>
          <a:bodyPr/>
          <a:lstStyle>
            <a:lvl1pPr>
              <a:defRPr sz="3200">
                <a:solidFill>
                  <a:srgbClr val="1B365D"/>
                </a:solidFill>
                <a:latin typeface="+mn-lt"/>
              </a:defRPr>
            </a:lvl1pPr>
            <a:lvl2pPr>
              <a:defRPr sz="2800">
                <a:solidFill>
                  <a:srgbClr val="1B365D"/>
                </a:solidFill>
                <a:latin typeface="+mn-lt"/>
              </a:defRPr>
            </a:lvl2pPr>
            <a:lvl3pPr>
              <a:defRPr sz="2400">
                <a:solidFill>
                  <a:srgbClr val="1B365D"/>
                </a:solidFill>
                <a:latin typeface="+mn-lt"/>
              </a:defRPr>
            </a:lvl3pPr>
            <a:lvl4pPr>
              <a:defRPr sz="2000">
                <a:solidFill>
                  <a:srgbClr val="1B365D"/>
                </a:solidFill>
                <a:latin typeface="+mn-lt"/>
              </a:defRPr>
            </a:lvl4pPr>
            <a:lvl5pPr>
              <a:defRPr sz="2000">
                <a:solidFill>
                  <a:srgbClr val="1B365D"/>
                </a:solidFill>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Text Placeholder 3">
            <a:extLst>
              <a:ext uri="{FF2B5EF4-FFF2-40B4-BE49-F238E27FC236}">
                <a16:creationId xmlns:a16="http://schemas.microsoft.com/office/drawing/2014/main" id="{5CA1DDC8-9790-4563-B98E-DA2978C5E22A}"/>
              </a:ext>
            </a:extLst>
          </p:cNvPr>
          <p:cNvSpPr>
            <a:spLocks noGrp="1"/>
          </p:cNvSpPr>
          <p:nvPr>
            <p:ph type="body" sz="half" idx="2"/>
          </p:nvPr>
        </p:nvSpPr>
        <p:spPr>
          <a:xfrm>
            <a:off x="839788" y="2057400"/>
            <a:ext cx="3932237" cy="3811588"/>
          </a:xfrm>
        </p:spPr>
        <p:txBody>
          <a:bodyPr/>
          <a:lstStyle>
            <a:lvl1pPr marL="0" indent="0">
              <a:buNone/>
              <a:defRPr sz="1600">
                <a:solidFill>
                  <a:srgbClr val="1B365D"/>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Right Triangle 5">
            <a:extLst>
              <a:ext uri="{FF2B5EF4-FFF2-40B4-BE49-F238E27FC236}">
                <a16:creationId xmlns:a16="http://schemas.microsoft.com/office/drawing/2014/main" id="{A65D68F8-8E0C-47A5-88CF-951D96F6B832}"/>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ight Triangle 6">
            <a:extLst>
              <a:ext uri="{FF2B5EF4-FFF2-40B4-BE49-F238E27FC236}">
                <a16:creationId xmlns:a16="http://schemas.microsoft.com/office/drawing/2014/main" id="{A23AB8C2-2054-4C5E-A611-C4D28B78428C}"/>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itle 1">
            <a:extLst>
              <a:ext uri="{FF2B5EF4-FFF2-40B4-BE49-F238E27FC236}">
                <a16:creationId xmlns:a16="http://schemas.microsoft.com/office/drawing/2014/main" id="{9159464B-0C78-452F-8EE8-E85000B97EA8}"/>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3764533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6113-B01E-4B0E-B892-8EBCA323958F}"/>
              </a:ext>
            </a:extLst>
          </p:cNvPr>
          <p:cNvSpPr>
            <a:spLocks noGrp="1"/>
          </p:cNvSpPr>
          <p:nvPr>
            <p:ph type="title"/>
          </p:nvPr>
        </p:nvSpPr>
        <p:spPr>
          <a:xfrm>
            <a:off x="839788" y="457200"/>
            <a:ext cx="3932237" cy="1600200"/>
          </a:xfrm>
          <a:prstGeom prst="rect">
            <a:avLst/>
          </a:prstGeom>
        </p:spPr>
        <p:txBody>
          <a:bodyPr anchor="b"/>
          <a:lstStyle>
            <a:lvl1pPr>
              <a:defRPr sz="3200">
                <a:solidFill>
                  <a:srgbClr val="1B365D"/>
                </a:solidFill>
                <a:latin typeface="+mn-lt"/>
              </a:defRPr>
            </a:lvl1pPr>
          </a:lstStyle>
          <a:p>
            <a:r>
              <a:rPr lang="en-US"/>
              <a:t>Click to edit Master title style</a:t>
            </a:r>
            <a:endParaRPr lang="en-CA" dirty="0"/>
          </a:p>
        </p:txBody>
      </p:sp>
      <p:sp>
        <p:nvSpPr>
          <p:cNvPr id="3" name="Picture Placeholder 2">
            <a:extLst>
              <a:ext uri="{FF2B5EF4-FFF2-40B4-BE49-F238E27FC236}">
                <a16:creationId xmlns:a16="http://schemas.microsoft.com/office/drawing/2014/main" id="{98933D9E-FC17-46CD-97CB-5C83F5ABCCF4}"/>
              </a:ext>
            </a:extLst>
          </p:cNvPr>
          <p:cNvSpPr>
            <a:spLocks noGrp="1"/>
          </p:cNvSpPr>
          <p:nvPr>
            <p:ph type="pic" idx="1"/>
          </p:nvPr>
        </p:nvSpPr>
        <p:spPr>
          <a:xfrm>
            <a:off x="5183188" y="987425"/>
            <a:ext cx="6172200" cy="4873625"/>
          </a:xfrm>
        </p:spPr>
        <p:txBody>
          <a:bodyPr/>
          <a:lstStyle>
            <a:lvl1pPr marL="0" indent="0">
              <a:buNone/>
              <a:defRPr sz="3200">
                <a:solidFill>
                  <a:srgbClr val="1B365D"/>
                </a:solidFill>
                <a:latin typeface="+mn-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dirty="0"/>
          </a:p>
        </p:txBody>
      </p:sp>
      <p:sp>
        <p:nvSpPr>
          <p:cNvPr id="4" name="Text Placeholder 3">
            <a:extLst>
              <a:ext uri="{FF2B5EF4-FFF2-40B4-BE49-F238E27FC236}">
                <a16:creationId xmlns:a16="http://schemas.microsoft.com/office/drawing/2014/main" id="{47DE4AC7-401C-46BF-B81C-DC824F1C0305}"/>
              </a:ext>
            </a:extLst>
          </p:cNvPr>
          <p:cNvSpPr>
            <a:spLocks noGrp="1"/>
          </p:cNvSpPr>
          <p:nvPr>
            <p:ph type="body" sz="half" idx="2"/>
          </p:nvPr>
        </p:nvSpPr>
        <p:spPr>
          <a:xfrm>
            <a:off x="839788" y="2057400"/>
            <a:ext cx="3932237" cy="3811588"/>
          </a:xfrm>
        </p:spPr>
        <p:txBody>
          <a:bodyPr/>
          <a:lstStyle>
            <a:lvl1pPr marL="0" indent="0">
              <a:buNone/>
              <a:defRPr sz="1600">
                <a:solidFill>
                  <a:srgbClr val="1B365D"/>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Right Triangle 5">
            <a:extLst>
              <a:ext uri="{FF2B5EF4-FFF2-40B4-BE49-F238E27FC236}">
                <a16:creationId xmlns:a16="http://schemas.microsoft.com/office/drawing/2014/main" id="{9A08BAFE-1212-42E1-BE5D-7C40B8594F5D}"/>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ight Triangle 6">
            <a:extLst>
              <a:ext uri="{FF2B5EF4-FFF2-40B4-BE49-F238E27FC236}">
                <a16:creationId xmlns:a16="http://schemas.microsoft.com/office/drawing/2014/main" id="{8A44BD74-C990-493A-B9EB-F74213A0E954}"/>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itle 1">
            <a:extLst>
              <a:ext uri="{FF2B5EF4-FFF2-40B4-BE49-F238E27FC236}">
                <a16:creationId xmlns:a16="http://schemas.microsoft.com/office/drawing/2014/main" id="{AC200B79-A7CA-478D-B396-7DB094C7FADA}"/>
              </a:ext>
            </a:extLst>
          </p:cNvPr>
          <p:cNvSpPr txBox="1">
            <a:spLocks/>
          </p:cNvSpPr>
          <p:nvPr userDrawn="1"/>
        </p:nvSpPr>
        <p:spPr>
          <a:xfrm>
            <a:off x="10739534" y="6391469"/>
            <a:ext cx="1452465"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ctr"/>
            <a:r>
              <a:rPr lang="en-CA" sz="1000" dirty="0">
                <a:solidFill>
                  <a:schemeClr val="tx2">
                    <a:lumMod val="50000"/>
                  </a:schemeClr>
                </a:solidFill>
              </a:rPr>
              <a:t>BIG Difference BC | </a:t>
            </a:r>
            <a:fld id="{81F89FC0-0F27-43B3-8C40-80FA3A720D8B}" type="slidenum">
              <a:rPr lang="en-CA" sz="1000" smtClean="0">
                <a:solidFill>
                  <a:schemeClr val="tx2">
                    <a:lumMod val="50000"/>
                  </a:schemeClr>
                </a:solidFill>
              </a:rPr>
              <a:pPr algn="ctr"/>
              <a:t>‹#›</a:t>
            </a:fld>
            <a:endParaRPr lang="en-CA" sz="1000" dirty="0">
              <a:solidFill>
                <a:schemeClr val="tx2">
                  <a:lumMod val="50000"/>
                </a:schemeClr>
              </a:solidFill>
            </a:endParaRPr>
          </a:p>
        </p:txBody>
      </p:sp>
    </p:spTree>
    <p:extLst>
      <p:ext uri="{BB962C8B-B14F-4D97-AF65-F5344CB8AC3E}">
        <p14:creationId xmlns:p14="http://schemas.microsoft.com/office/powerpoint/2010/main" val="1904936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0E0EC-A0B4-482A-AB87-E85A70D47FF0}"/>
              </a:ext>
            </a:extLst>
          </p:cNvPr>
          <p:cNvSpPr>
            <a:spLocks noGrp="1"/>
          </p:cNvSpPr>
          <p:nvPr>
            <p:ph type="title"/>
          </p:nvPr>
        </p:nvSpPr>
        <p:spPr>
          <a:xfrm>
            <a:off x="-1" y="0"/>
            <a:ext cx="12191999" cy="905256"/>
          </a:xfrm>
          <a:prstGeom prst="rect">
            <a:avLst/>
          </a:prstGeom>
        </p:spPr>
        <p:txBody>
          <a:bodyPr/>
          <a:lstStyle>
            <a:lvl1pPr>
              <a:defRPr>
                <a:solidFill>
                  <a:srgbClr val="1B365D"/>
                </a:solidFill>
                <a:latin typeface="+mn-lt"/>
              </a:defRPr>
            </a:lvl1pPr>
          </a:lstStyle>
          <a:p>
            <a:r>
              <a:rPr lang="en-US"/>
              <a:t>Click to edit Master title style</a:t>
            </a:r>
            <a:endParaRPr lang="en-CA" dirty="0"/>
          </a:p>
        </p:txBody>
      </p:sp>
      <p:sp>
        <p:nvSpPr>
          <p:cNvPr id="3" name="Vertical Text Placeholder 2">
            <a:extLst>
              <a:ext uri="{FF2B5EF4-FFF2-40B4-BE49-F238E27FC236}">
                <a16:creationId xmlns:a16="http://schemas.microsoft.com/office/drawing/2014/main" id="{9A3A2A91-B370-41A1-BE70-960B85D8FC88}"/>
              </a:ext>
            </a:extLst>
          </p:cNvPr>
          <p:cNvSpPr>
            <a:spLocks noGrp="1"/>
          </p:cNvSpPr>
          <p:nvPr>
            <p:ph type="body" orient="vert" idx="1"/>
          </p:nvPr>
        </p:nvSpPr>
        <p:spPr/>
        <p:txBody>
          <a:bodyPr vert="eaVert"/>
          <a:lstStyle>
            <a:lvl1pPr>
              <a:defRPr>
                <a:solidFill>
                  <a:srgbClr val="1B365D"/>
                </a:solidFill>
                <a:latin typeface="+mn-lt"/>
              </a:defRPr>
            </a:lvl1pPr>
            <a:lvl2pPr>
              <a:defRPr>
                <a:solidFill>
                  <a:srgbClr val="1B365D"/>
                </a:solidFill>
                <a:latin typeface="+mn-lt"/>
              </a:defRPr>
            </a:lvl2pPr>
            <a:lvl3pPr>
              <a:defRPr>
                <a:solidFill>
                  <a:srgbClr val="1B365D"/>
                </a:solidFill>
                <a:latin typeface="+mn-lt"/>
              </a:defRPr>
            </a:lvl3pPr>
            <a:lvl4pPr>
              <a:defRPr>
                <a:solidFill>
                  <a:srgbClr val="1B365D"/>
                </a:solidFill>
                <a:latin typeface="+mn-lt"/>
              </a:defRPr>
            </a:lvl4pPr>
            <a:lvl5pPr>
              <a:defRPr>
                <a:solidFill>
                  <a:srgbClr val="1B365D"/>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ight Triangle 4">
            <a:extLst>
              <a:ext uri="{FF2B5EF4-FFF2-40B4-BE49-F238E27FC236}">
                <a16:creationId xmlns:a16="http://schemas.microsoft.com/office/drawing/2014/main" id="{0B07007B-0109-48CA-B414-CA312FD47235}"/>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ight Triangle 5">
            <a:extLst>
              <a:ext uri="{FF2B5EF4-FFF2-40B4-BE49-F238E27FC236}">
                <a16:creationId xmlns:a16="http://schemas.microsoft.com/office/drawing/2014/main" id="{01C74D58-C7B6-467E-9B7C-D97AC4B42504}"/>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itle 1">
            <a:extLst>
              <a:ext uri="{FF2B5EF4-FFF2-40B4-BE49-F238E27FC236}">
                <a16:creationId xmlns:a16="http://schemas.microsoft.com/office/drawing/2014/main" id="{3B0CC49E-51AC-4DF3-B98B-EC8ED0FBC961}"/>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450500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B0FEE1-FAD6-41EB-AFEE-2CCDA14F7218}"/>
              </a:ext>
            </a:extLst>
          </p:cNvPr>
          <p:cNvSpPr>
            <a:spLocks noGrp="1"/>
          </p:cNvSpPr>
          <p:nvPr>
            <p:ph type="title" orient="vert"/>
          </p:nvPr>
        </p:nvSpPr>
        <p:spPr>
          <a:xfrm>
            <a:off x="8724900" y="365125"/>
            <a:ext cx="2628900" cy="5811838"/>
          </a:xfrm>
          <a:prstGeom prst="rect">
            <a:avLst/>
          </a:prstGeom>
        </p:spPr>
        <p:txBody>
          <a:bodyPr vert="eaVert"/>
          <a:lstStyle>
            <a:lvl1pPr>
              <a:defRPr>
                <a:solidFill>
                  <a:srgbClr val="1B365D"/>
                </a:solidFill>
                <a:latin typeface="+mn-lt"/>
              </a:defRPr>
            </a:lvl1p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A719262-987B-4068-9EB9-87FC2FED1F62}"/>
              </a:ext>
            </a:extLst>
          </p:cNvPr>
          <p:cNvSpPr>
            <a:spLocks noGrp="1"/>
          </p:cNvSpPr>
          <p:nvPr>
            <p:ph type="body" orient="vert" idx="1"/>
          </p:nvPr>
        </p:nvSpPr>
        <p:spPr>
          <a:xfrm>
            <a:off x="838200" y="365125"/>
            <a:ext cx="7734300" cy="5811838"/>
          </a:xfrm>
        </p:spPr>
        <p:txBody>
          <a:bodyPr vert="eaVert"/>
          <a:lstStyle>
            <a:lvl1pPr>
              <a:defRPr>
                <a:solidFill>
                  <a:srgbClr val="1B365D"/>
                </a:solidFill>
                <a:latin typeface="+mn-lt"/>
              </a:defRPr>
            </a:lvl1pPr>
            <a:lvl2pPr>
              <a:defRPr>
                <a:solidFill>
                  <a:srgbClr val="1B365D"/>
                </a:solidFill>
                <a:latin typeface="+mn-lt"/>
              </a:defRPr>
            </a:lvl2pPr>
            <a:lvl3pPr>
              <a:defRPr>
                <a:solidFill>
                  <a:srgbClr val="1B365D"/>
                </a:solidFill>
                <a:latin typeface="+mn-lt"/>
              </a:defRPr>
            </a:lvl3pPr>
            <a:lvl4pPr>
              <a:defRPr>
                <a:solidFill>
                  <a:srgbClr val="1B365D"/>
                </a:solidFill>
                <a:latin typeface="+mn-lt"/>
              </a:defRPr>
            </a:lvl4pPr>
            <a:lvl5pPr>
              <a:defRPr>
                <a:solidFill>
                  <a:srgbClr val="1B365D"/>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Right Triangle 4">
            <a:extLst>
              <a:ext uri="{FF2B5EF4-FFF2-40B4-BE49-F238E27FC236}">
                <a16:creationId xmlns:a16="http://schemas.microsoft.com/office/drawing/2014/main" id="{3A07CE0F-A94D-429A-B8B0-F8584ADE9C4E}"/>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ight Triangle 5">
            <a:extLst>
              <a:ext uri="{FF2B5EF4-FFF2-40B4-BE49-F238E27FC236}">
                <a16:creationId xmlns:a16="http://schemas.microsoft.com/office/drawing/2014/main" id="{82BFB4DA-6C06-47A9-9A5B-1429F1DCBB98}"/>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itle 1">
            <a:extLst>
              <a:ext uri="{FF2B5EF4-FFF2-40B4-BE49-F238E27FC236}">
                <a16:creationId xmlns:a16="http://schemas.microsoft.com/office/drawing/2014/main" id="{CD4D34CB-4C49-4C7D-AE11-3DD7268F0F1E}"/>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3997521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28AEB5D1-6922-45D7-B558-1E98D37413A0}"/>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ight Triangle 6">
            <a:extLst>
              <a:ext uri="{FF2B5EF4-FFF2-40B4-BE49-F238E27FC236}">
                <a16:creationId xmlns:a16="http://schemas.microsoft.com/office/drawing/2014/main" id="{CD44AC27-A0A5-4DAF-8533-F4E31AE154D8}"/>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Content Placeholder 2">
            <a:extLst>
              <a:ext uri="{FF2B5EF4-FFF2-40B4-BE49-F238E27FC236}">
                <a16:creationId xmlns:a16="http://schemas.microsoft.com/office/drawing/2014/main" id="{A99705DA-61F3-47AE-AB30-7BF23DEBB205}"/>
              </a:ext>
            </a:extLst>
          </p:cNvPr>
          <p:cNvSpPr>
            <a:spLocks noGrp="1"/>
          </p:cNvSpPr>
          <p:nvPr>
            <p:ph idx="1"/>
          </p:nvPr>
        </p:nvSpPr>
        <p:spPr>
          <a:xfrm>
            <a:off x="621475" y="1056904"/>
            <a:ext cx="10956967" cy="5120059"/>
          </a:xfrm>
        </p:spPr>
        <p:txBody>
          <a:bodyPr/>
          <a:lstStyle>
            <a:lvl1pPr>
              <a:defRPr>
                <a:solidFill>
                  <a:srgbClr val="1B365D"/>
                </a:solidFill>
              </a:defRPr>
            </a:lvl1pPr>
            <a:lvl2pPr>
              <a:defRPr>
                <a:solidFill>
                  <a:srgbClr val="1B365D"/>
                </a:solidFill>
              </a:defRPr>
            </a:lvl2pPr>
            <a:lvl3pPr>
              <a:defRPr>
                <a:solidFill>
                  <a:srgbClr val="1B365D"/>
                </a:solidFill>
              </a:defRPr>
            </a:lvl3pPr>
            <a:lvl4pPr>
              <a:defRPr>
                <a:solidFill>
                  <a:srgbClr val="1B365D"/>
                </a:solidFill>
              </a:defRPr>
            </a:lvl4pPr>
            <a:lvl5pPr>
              <a:defRPr>
                <a:solidFill>
                  <a:srgbClr val="1B36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8" name="Title 1">
            <a:extLst>
              <a:ext uri="{FF2B5EF4-FFF2-40B4-BE49-F238E27FC236}">
                <a16:creationId xmlns:a16="http://schemas.microsoft.com/office/drawing/2014/main" id="{4E9F565A-C45A-4783-BF51-5EAE71AD73AB}"/>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
        <p:nvSpPr>
          <p:cNvPr id="9" name="Title 1">
            <a:extLst>
              <a:ext uri="{FF2B5EF4-FFF2-40B4-BE49-F238E27FC236}">
                <a16:creationId xmlns:a16="http://schemas.microsoft.com/office/drawing/2014/main" id="{DAD4DDE8-15B0-485A-907E-A5E33521D558}"/>
              </a:ext>
            </a:extLst>
          </p:cNvPr>
          <p:cNvSpPr>
            <a:spLocks noGrp="1"/>
          </p:cNvSpPr>
          <p:nvPr>
            <p:ph type="title"/>
          </p:nvPr>
        </p:nvSpPr>
        <p:spPr>
          <a:xfrm>
            <a:off x="0" y="0"/>
            <a:ext cx="12192000" cy="906483"/>
          </a:xfrm>
          <a:prstGeom prst="rect">
            <a:avLst/>
          </a:prstGeom>
          <a:noFill/>
        </p:spPr>
        <p:txBody>
          <a:bodyPr>
            <a:normAutofit/>
          </a:bodyPr>
          <a:lstStyle>
            <a:lvl1pPr algn="ctr">
              <a:defRPr sz="4000" b="1">
                <a:solidFill>
                  <a:srgbClr val="1B365D"/>
                </a:solidFill>
                <a:latin typeface="+mn-lt"/>
              </a:defRPr>
            </a:lvl1pPr>
          </a:lstStyle>
          <a:p>
            <a:r>
              <a:rPr lang="en-US"/>
              <a:t>Click to edit Master title style</a:t>
            </a:r>
            <a:endParaRPr lang="en-CA" dirty="0"/>
          </a:p>
        </p:txBody>
      </p:sp>
    </p:spTree>
    <p:extLst>
      <p:ext uri="{BB962C8B-B14F-4D97-AF65-F5344CB8AC3E}">
        <p14:creationId xmlns:p14="http://schemas.microsoft.com/office/powerpoint/2010/main" val="753009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09E4C5-7F01-4D80-B695-82F9013E2F0A}"/>
              </a:ext>
            </a:extLst>
          </p:cNvPr>
          <p:cNvSpPr/>
          <p:nvPr userDrawn="1"/>
        </p:nvSpPr>
        <p:spPr>
          <a:xfrm>
            <a:off x="0" y="2500606"/>
            <a:ext cx="12191998" cy="204708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AD01264A-7186-4567-8691-0530BC6A8B0C}"/>
              </a:ext>
            </a:extLst>
          </p:cNvPr>
          <p:cNvSpPr>
            <a:spLocks noGrp="1"/>
          </p:cNvSpPr>
          <p:nvPr>
            <p:ph type="title"/>
          </p:nvPr>
        </p:nvSpPr>
        <p:spPr>
          <a:xfrm>
            <a:off x="831850" y="2515395"/>
            <a:ext cx="10515600" cy="2047080"/>
          </a:xfrm>
          <a:noFill/>
        </p:spPr>
        <p:txBody>
          <a:bodyPr vert="horz" lIns="91440" tIns="45720" rIns="91440" bIns="45720" rtlCol="0" anchor="ctr">
            <a:normAutofit/>
          </a:bodyPr>
          <a:lstStyle>
            <a:lvl1pPr>
              <a:defRPr lang="en-CA" sz="6000" b="1">
                <a:solidFill>
                  <a:schemeClr val="bg1"/>
                </a:solidFill>
                <a:latin typeface="+mn-lt"/>
              </a:defRPr>
            </a:lvl1pPr>
          </a:lstStyle>
          <a:p>
            <a:pPr lvl="0" algn="ctr"/>
            <a:r>
              <a:rPr lang="en-US"/>
              <a:t>Click to edit Master title style</a:t>
            </a:r>
            <a:endParaRPr lang="en-CA" dirty="0"/>
          </a:p>
        </p:txBody>
      </p:sp>
      <p:sp>
        <p:nvSpPr>
          <p:cNvPr id="9" name="Right Triangle 8">
            <a:extLst>
              <a:ext uri="{FF2B5EF4-FFF2-40B4-BE49-F238E27FC236}">
                <a16:creationId xmlns:a16="http://schemas.microsoft.com/office/drawing/2014/main" id="{A5566991-05BA-4A74-B344-378A35761FFE}"/>
              </a:ext>
            </a:extLst>
          </p:cNvPr>
          <p:cNvSpPr/>
          <p:nvPr userDrawn="1"/>
        </p:nvSpPr>
        <p:spPr>
          <a:xfrm>
            <a:off x="0" y="0"/>
            <a:ext cx="12192000" cy="2500604"/>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ight Triangle 11">
            <a:extLst>
              <a:ext uri="{FF2B5EF4-FFF2-40B4-BE49-F238E27FC236}">
                <a16:creationId xmlns:a16="http://schemas.microsoft.com/office/drawing/2014/main" id="{ACC835D4-8E97-450B-B058-1A340DD8A3F6}"/>
              </a:ext>
            </a:extLst>
          </p:cNvPr>
          <p:cNvSpPr/>
          <p:nvPr userDrawn="1"/>
        </p:nvSpPr>
        <p:spPr>
          <a:xfrm rot="10800000">
            <a:off x="3293705" y="0"/>
            <a:ext cx="8898293" cy="2500604"/>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661947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5F471D2F-5531-445E-939E-96E339EA252D}"/>
              </a:ext>
            </a:extLst>
          </p:cNvPr>
          <p:cNvSpPr/>
          <p:nvPr userDrawn="1"/>
        </p:nvSpPr>
        <p:spPr>
          <a:xfrm>
            <a:off x="0" y="0"/>
            <a:ext cx="12192000" cy="2500604"/>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5">
            <a:extLst>
              <a:ext uri="{FF2B5EF4-FFF2-40B4-BE49-F238E27FC236}">
                <a16:creationId xmlns:a16="http://schemas.microsoft.com/office/drawing/2014/main" id="{730BA27D-7F42-4DDF-895F-DE877FE8C1F9}"/>
              </a:ext>
            </a:extLst>
          </p:cNvPr>
          <p:cNvSpPr/>
          <p:nvPr userDrawn="1"/>
        </p:nvSpPr>
        <p:spPr>
          <a:xfrm>
            <a:off x="0" y="2500606"/>
            <a:ext cx="12191998" cy="4357394"/>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ight Triangle 8">
            <a:extLst>
              <a:ext uri="{FF2B5EF4-FFF2-40B4-BE49-F238E27FC236}">
                <a16:creationId xmlns:a16="http://schemas.microsoft.com/office/drawing/2014/main" id="{646327F9-65F3-46A2-BD19-B7A7273B610B}"/>
              </a:ext>
            </a:extLst>
          </p:cNvPr>
          <p:cNvSpPr/>
          <p:nvPr userDrawn="1"/>
        </p:nvSpPr>
        <p:spPr>
          <a:xfrm rot="10800000">
            <a:off x="3293705" y="0"/>
            <a:ext cx="8898293" cy="2500604"/>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73018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445066-226D-4E17-8B42-F0075DD20102}"/>
              </a:ext>
            </a:extLst>
          </p:cNvPr>
          <p:cNvSpPr>
            <a:spLocks noGrp="1"/>
          </p:cNvSpPr>
          <p:nvPr>
            <p:ph sz="half" idx="1"/>
          </p:nvPr>
        </p:nvSpPr>
        <p:spPr>
          <a:xfrm>
            <a:off x="617517" y="1128156"/>
            <a:ext cx="5402283" cy="504880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a:extLst>
              <a:ext uri="{FF2B5EF4-FFF2-40B4-BE49-F238E27FC236}">
                <a16:creationId xmlns:a16="http://schemas.microsoft.com/office/drawing/2014/main" id="{6C19DF48-9A19-4E99-BEF8-3CFAD9B22926}"/>
              </a:ext>
            </a:extLst>
          </p:cNvPr>
          <p:cNvSpPr>
            <a:spLocks noGrp="1"/>
          </p:cNvSpPr>
          <p:nvPr>
            <p:ph sz="half" idx="2"/>
          </p:nvPr>
        </p:nvSpPr>
        <p:spPr>
          <a:xfrm>
            <a:off x="6172199" y="1128156"/>
            <a:ext cx="5402283" cy="504880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itle 1">
            <a:extLst>
              <a:ext uri="{FF2B5EF4-FFF2-40B4-BE49-F238E27FC236}">
                <a16:creationId xmlns:a16="http://schemas.microsoft.com/office/drawing/2014/main" id="{FE0E48BB-48D1-495D-8FE2-85DE9362EA59}"/>
              </a:ext>
            </a:extLst>
          </p:cNvPr>
          <p:cNvSpPr>
            <a:spLocks noGrp="1"/>
          </p:cNvSpPr>
          <p:nvPr>
            <p:ph type="title"/>
          </p:nvPr>
        </p:nvSpPr>
        <p:spPr>
          <a:xfrm>
            <a:off x="0" y="0"/>
            <a:ext cx="12192000" cy="905256"/>
          </a:xfrm>
          <a:prstGeom prst="rect">
            <a:avLst/>
          </a:prstGeom>
          <a:noFill/>
        </p:spPr>
        <p:txBody>
          <a:bodyPr/>
          <a:lstStyle>
            <a:lvl1pPr algn="ctr">
              <a:defRPr b="1">
                <a:solidFill>
                  <a:srgbClr val="1B365D"/>
                </a:solidFill>
                <a:latin typeface="+mn-lt"/>
              </a:defRPr>
            </a:lvl1pPr>
          </a:lstStyle>
          <a:p>
            <a:r>
              <a:rPr lang="en-US"/>
              <a:t>Click to edit Master title style</a:t>
            </a:r>
            <a:endParaRPr lang="en-CA" dirty="0"/>
          </a:p>
        </p:txBody>
      </p:sp>
      <p:sp>
        <p:nvSpPr>
          <p:cNvPr id="6" name="Right Triangle 5">
            <a:extLst>
              <a:ext uri="{FF2B5EF4-FFF2-40B4-BE49-F238E27FC236}">
                <a16:creationId xmlns:a16="http://schemas.microsoft.com/office/drawing/2014/main" id="{80733626-00BF-4B84-9A90-0331A1DAB9E3}"/>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ight Triangle 6">
            <a:extLst>
              <a:ext uri="{FF2B5EF4-FFF2-40B4-BE49-F238E27FC236}">
                <a16:creationId xmlns:a16="http://schemas.microsoft.com/office/drawing/2014/main" id="{7C8CF056-CBD2-4CD2-ADFF-EF3727AED5D3}"/>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itle 1">
            <a:extLst>
              <a:ext uri="{FF2B5EF4-FFF2-40B4-BE49-F238E27FC236}">
                <a16:creationId xmlns:a16="http://schemas.microsoft.com/office/drawing/2014/main" id="{2E00C899-BB3B-480D-BEA7-AF965EBAB8D4}"/>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116131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726D9D-9C48-4018-9E1B-938854A105F1}"/>
              </a:ext>
            </a:extLst>
          </p:cNvPr>
          <p:cNvSpPr>
            <a:spLocks noGrp="1"/>
          </p:cNvSpPr>
          <p:nvPr>
            <p:ph type="body" idx="1"/>
          </p:nvPr>
        </p:nvSpPr>
        <p:spPr>
          <a:xfrm>
            <a:off x="605642" y="1142809"/>
            <a:ext cx="5391933" cy="823912"/>
          </a:xfrm>
        </p:spPr>
        <p:txBody>
          <a:bodyPr anchor="b">
            <a:noAutofit/>
          </a:bodyPr>
          <a:lstStyle>
            <a:lvl1pPr marL="0" indent="0" algn="ctr">
              <a:buNone/>
              <a:defRPr sz="3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582830-91CD-4912-B885-025D7D993514}"/>
              </a:ext>
            </a:extLst>
          </p:cNvPr>
          <p:cNvSpPr>
            <a:spLocks noGrp="1"/>
          </p:cNvSpPr>
          <p:nvPr>
            <p:ph sz="half" idx="2"/>
          </p:nvPr>
        </p:nvSpPr>
        <p:spPr>
          <a:xfrm>
            <a:off x="605642" y="2002971"/>
            <a:ext cx="5391933" cy="418669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09B5658-34DE-425E-BB9E-9EE5164A3558}"/>
              </a:ext>
            </a:extLst>
          </p:cNvPr>
          <p:cNvSpPr>
            <a:spLocks noGrp="1"/>
          </p:cNvSpPr>
          <p:nvPr>
            <p:ph type="body" sz="quarter" idx="3"/>
          </p:nvPr>
        </p:nvSpPr>
        <p:spPr>
          <a:xfrm>
            <a:off x="6172200" y="1142809"/>
            <a:ext cx="5414158" cy="823912"/>
          </a:xfrm>
        </p:spPr>
        <p:txBody>
          <a:bodyPr anchor="b">
            <a:noAutofit/>
          </a:bodyPr>
          <a:lstStyle>
            <a:lvl1pPr marL="0" indent="0" algn="ctr">
              <a:buNone/>
              <a:defRPr sz="3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005ADA-2EE9-4D4C-846C-ED57E9A49918}"/>
              </a:ext>
            </a:extLst>
          </p:cNvPr>
          <p:cNvSpPr>
            <a:spLocks noGrp="1"/>
          </p:cNvSpPr>
          <p:nvPr>
            <p:ph sz="quarter" idx="4"/>
          </p:nvPr>
        </p:nvSpPr>
        <p:spPr>
          <a:xfrm>
            <a:off x="6172199" y="2002971"/>
            <a:ext cx="5414157" cy="418669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12" name="Title 1">
            <a:extLst>
              <a:ext uri="{FF2B5EF4-FFF2-40B4-BE49-F238E27FC236}">
                <a16:creationId xmlns:a16="http://schemas.microsoft.com/office/drawing/2014/main" id="{29D2D5E5-43AE-4287-BD97-F3551BCE22B6}"/>
              </a:ext>
            </a:extLst>
          </p:cNvPr>
          <p:cNvSpPr>
            <a:spLocks noGrp="1"/>
          </p:cNvSpPr>
          <p:nvPr>
            <p:ph type="title"/>
          </p:nvPr>
        </p:nvSpPr>
        <p:spPr>
          <a:xfrm>
            <a:off x="0" y="0"/>
            <a:ext cx="12192000" cy="905256"/>
          </a:xfrm>
          <a:prstGeom prst="rect">
            <a:avLst/>
          </a:prstGeom>
          <a:noFill/>
        </p:spPr>
        <p:txBody>
          <a:bodyPr/>
          <a:lstStyle>
            <a:lvl1pPr algn="ctr">
              <a:defRPr b="1">
                <a:solidFill>
                  <a:schemeClr val="tx1"/>
                </a:solidFill>
                <a:latin typeface="+mn-lt"/>
              </a:defRPr>
            </a:lvl1pPr>
          </a:lstStyle>
          <a:p>
            <a:r>
              <a:rPr lang="en-US"/>
              <a:t>Click to edit Master title style</a:t>
            </a:r>
            <a:endParaRPr lang="en-CA" dirty="0"/>
          </a:p>
        </p:txBody>
      </p:sp>
      <p:sp>
        <p:nvSpPr>
          <p:cNvPr id="8" name="Right Triangle 7">
            <a:extLst>
              <a:ext uri="{FF2B5EF4-FFF2-40B4-BE49-F238E27FC236}">
                <a16:creationId xmlns:a16="http://schemas.microsoft.com/office/drawing/2014/main" id="{9C1DCFD0-9CA6-4686-9BC7-3611E71D662E}"/>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9" name="Right Triangle 8">
            <a:extLst>
              <a:ext uri="{FF2B5EF4-FFF2-40B4-BE49-F238E27FC236}">
                <a16:creationId xmlns:a16="http://schemas.microsoft.com/office/drawing/2014/main" id="{A7AC490E-167C-45E8-BAB7-9FD1C7AAB1D3}"/>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1" name="Title 1">
            <a:extLst>
              <a:ext uri="{FF2B5EF4-FFF2-40B4-BE49-F238E27FC236}">
                <a16:creationId xmlns:a16="http://schemas.microsoft.com/office/drawing/2014/main" id="{938A6426-8C31-4687-AD00-C91CF62A7391}"/>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1"/>
                </a:solidFill>
              </a:rPr>
              <a:t>UBC-DIBS | </a:t>
            </a:r>
            <a:fld id="{81F89FC0-0F27-43B3-8C40-80FA3A720D8B}" type="slidenum">
              <a:rPr lang="en-CA" sz="1000" smtClean="0">
                <a:solidFill>
                  <a:schemeClr val="tx1"/>
                </a:solidFill>
              </a:rPr>
              <a:pPr algn="r"/>
              <a:t>‹#›</a:t>
            </a:fld>
            <a:endParaRPr lang="en-CA" sz="1000" dirty="0">
              <a:solidFill>
                <a:schemeClr val="tx1"/>
              </a:solidFill>
            </a:endParaRPr>
          </a:p>
        </p:txBody>
      </p:sp>
    </p:spTree>
    <p:extLst>
      <p:ext uri="{BB962C8B-B14F-4D97-AF65-F5344CB8AC3E}">
        <p14:creationId xmlns:p14="http://schemas.microsoft.com/office/powerpoint/2010/main" val="2843921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7D32AE-6212-456F-B216-234FA424AC4E}"/>
              </a:ext>
            </a:extLst>
          </p:cNvPr>
          <p:cNvSpPr>
            <a:spLocks noGrp="1"/>
          </p:cNvSpPr>
          <p:nvPr>
            <p:ph type="title"/>
          </p:nvPr>
        </p:nvSpPr>
        <p:spPr>
          <a:xfrm>
            <a:off x="0" y="0"/>
            <a:ext cx="12192000" cy="905256"/>
          </a:xfrm>
          <a:prstGeom prst="rect">
            <a:avLst/>
          </a:prstGeom>
          <a:noFill/>
        </p:spPr>
        <p:txBody>
          <a:bodyPr/>
          <a:lstStyle>
            <a:lvl1pPr algn="ctr">
              <a:defRPr b="1">
                <a:solidFill>
                  <a:srgbClr val="1B365D"/>
                </a:solidFill>
                <a:latin typeface="+mn-lt"/>
              </a:defRPr>
            </a:lvl1pPr>
          </a:lstStyle>
          <a:p>
            <a:r>
              <a:rPr lang="en-US"/>
              <a:t>Click to edit Master title style</a:t>
            </a:r>
            <a:endParaRPr lang="en-CA" dirty="0"/>
          </a:p>
        </p:txBody>
      </p:sp>
      <p:sp>
        <p:nvSpPr>
          <p:cNvPr id="4" name="Right Triangle 3">
            <a:extLst>
              <a:ext uri="{FF2B5EF4-FFF2-40B4-BE49-F238E27FC236}">
                <a16:creationId xmlns:a16="http://schemas.microsoft.com/office/drawing/2014/main" id="{9760E84D-B7FB-48CD-87C6-7E4AE0D0E176}"/>
              </a:ext>
            </a:extLst>
          </p:cNvPr>
          <p:cNvSpPr/>
          <p:nvPr userDrawn="1"/>
        </p:nvSpPr>
        <p:spPr>
          <a:xfrm>
            <a:off x="0" y="6307494"/>
            <a:ext cx="12192000" cy="550506"/>
          </a:xfrm>
          <a:prstGeom prst="rtTriangle">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Right Triangle 4">
            <a:extLst>
              <a:ext uri="{FF2B5EF4-FFF2-40B4-BE49-F238E27FC236}">
                <a16:creationId xmlns:a16="http://schemas.microsoft.com/office/drawing/2014/main" id="{AD052758-682F-4527-A02C-623A9A6D5A09}"/>
              </a:ext>
            </a:extLst>
          </p:cNvPr>
          <p:cNvSpPr/>
          <p:nvPr userDrawn="1"/>
        </p:nvSpPr>
        <p:spPr>
          <a:xfrm rot="10800000">
            <a:off x="3293706" y="6307494"/>
            <a:ext cx="8898293" cy="550506"/>
          </a:xfrm>
          <a:prstGeom prst="rtTriangle">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itle 1">
            <a:extLst>
              <a:ext uri="{FF2B5EF4-FFF2-40B4-BE49-F238E27FC236}">
                <a16:creationId xmlns:a16="http://schemas.microsoft.com/office/drawing/2014/main" id="{78662D3C-2D71-45BF-8314-87E9600D018F}"/>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3607712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7D32AE-6212-456F-B216-234FA424AC4E}"/>
              </a:ext>
            </a:extLst>
          </p:cNvPr>
          <p:cNvSpPr>
            <a:spLocks noGrp="1"/>
          </p:cNvSpPr>
          <p:nvPr>
            <p:ph type="title"/>
          </p:nvPr>
        </p:nvSpPr>
        <p:spPr>
          <a:xfrm>
            <a:off x="0" y="0"/>
            <a:ext cx="12192000" cy="905256"/>
          </a:xfrm>
          <a:prstGeom prst="rect">
            <a:avLst/>
          </a:prstGeom>
          <a:noFill/>
        </p:spPr>
        <p:txBody>
          <a:bodyPr/>
          <a:lstStyle>
            <a:lvl1pPr algn="ctr">
              <a:defRPr b="1">
                <a:solidFill>
                  <a:srgbClr val="1B365D"/>
                </a:solidFill>
                <a:latin typeface="+mn-lt"/>
              </a:defRPr>
            </a:lvl1pPr>
          </a:lstStyle>
          <a:p>
            <a:r>
              <a:rPr lang="en-US"/>
              <a:t>Click to edit Master title style</a:t>
            </a:r>
            <a:endParaRPr lang="en-CA" dirty="0"/>
          </a:p>
        </p:txBody>
      </p:sp>
      <p:sp>
        <p:nvSpPr>
          <p:cNvPr id="4" name="Title 1">
            <a:extLst>
              <a:ext uri="{FF2B5EF4-FFF2-40B4-BE49-F238E27FC236}">
                <a16:creationId xmlns:a16="http://schemas.microsoft.com/office/drawing/2014/main" id="{14BA12BE-316B-4F2C-B4B9-E8E0BF7DC891}"/>
              </a:ext>
            </a:extLst>
          </p:cNvPr>
          <p:cNvSpPr txBox="1">
            <a:spLocks/>
          </p:cNvSpPr>
          <p:nvPr userDrawn="1"/>
        </p:nvSpPr>
        <p:spPr>
          <a:xfrm>
            <a:off x="10739535" y="6419175"/>
            <a:ext cx="1377256" cy="335901"/>
          </a:xfrm>
          <a:prstGeom prst="rect">
            <a:avLst/>
          </a:prstGeom>
          <a:no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algn="r"/>
            <a:r>
              <a:rPr lang="en-CA" sz="1000" dirty="0">
                <a:solidFill>
                  <a:schemeClr val="tx2">
                    <a:lumMod val="50000"/>
                  </a:schemeClr>
                </a:solidFill>
              </a:rPr>
              <a:t>UBC-DIBS | </a:t>
            </a:r>
            <a:fld id="{81F89FC0-0F27-43B3-8C40-80FA3A720D8B}" type="slidenum">
              <a:rPr lang="en-CA" sz="1000" smtClean="0">
                <a:solidFill>
                  <a:schemeClr val="tx2">
                    <a:lumMod val="50000"/>
                  </a:schemeClr>
                </a:solidFill>
              </a:rPr>
              <a:pPr algn="r"/>
              <a:t>‹#›</a:t>
            </a:fld>
            <a:endParaRPr lang="en-CA" sz="1000" dirty="0">
              <a:solidFill>
                <a:schemeClr val="tx2">
                  <a:lumMod val="50000"/>
                </a:schemeClr>
              </a:solidFill>
            </a:endParaRPr>
          </a:p>
        </p:txBody>
      </p:sp>
    </p:spTree>
    <p:extLst>
      <p:ext uri="{BB962C8B-B14F-4D97-AF65-F5344CB8AC3E}">
        <p14:creationId xmlns:p14="http://schemas.microsoft.com/office/powerpoint/2010/main" val="3979700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7D32AE-6212-456F-B216-234FA424AC4E}"/>
              </a:ext>
            </a:extLst>
          </p:cNvPr>
          <p:cNvSpPr>
            <a:spLocks noGrp="1"/>
          </p:cNvSpPr>
          <p:nvPr>
            <p:ph type="title"/>
          </p:nvPr>
        </p:nvSpPr>
        <p:spPr>
          <a:xfrm>
            <a:off x="0" y="0"/>
            <a:ext cx="12192000" cy="905256"/>
          </a:xfrm>
          <a:prstGeom prst="rect">
            <a:avLst/>
          </a:prstGeom>
          <a:noFill/>
        </p:spPr>
        <p:txBody>
          <a:bodyPr/>
          <a:lstStyle>
            <a:lvl1pPr algn="ctr">
              <a:defRPr b="1">
                <a:solidFill>
                  <a:srgbClr val="1B365D"/>
                </a:solidFill>
                <a:latin typeface="+mn-lt"/>
              </a:defRPr>
            </a:lvl1pPr>
          </a:lstStyle>
          <a:p>
            <a:r>
              <a:rPr lang="en-US"/>
              <a:t>Click to edit Master title style</a:t>
            </a:r>
            <a:endParaRPr lang="en-CA" dirty="0"/>
          </a:p>
        </p:txBody>
      </p:sp>
    </p:spTree>
    <p:extLst>
      <p:ext uri="{BB962C8B-B14F-4D97-AF65-F5344CB8AC3E}">
        <p14:creationId xmlns:p14="http://schemas.microsoft.com/office/powerpoint/2010/main" val="2131057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D9D108-D003-43DE-BCDF-52893FBC1615}"/>
              </a:ext>
            </a:extLst>
          </p:cNvPr>
          <p:cNvSpPr>
            <a:spLocks noGrp="1"/>
          </p:cNvSpPr>
          <p:nvPr>
            <p:ph type="title"/>
          </p:nvPr>
        </p:nvSpPr>
        <p:spPr>
          <a:xfrm>
            <a:off x="0" y="0"/>
            <a:ext cx="12192000" cy="905256"/>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DAE2BC8F-2081-417A-A69B-649C80295873}"/>
              </a:ext>
            </a:extLst>
          </p:cNvPr>
          <p:cNvSpPr>
            <a:spLocks noGrp="1"/>
          </p:cNvSpPr>
          <p:nvPr>
            <p:ph type="body" idx="1"/>
          </p:nvPr>
        </p:nvSpPr>
        <p:spPr>
          <a:xfrm>
            <a:off x="617517" y="1056904"/>
            <a:ext cx="10960925" cy="512005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a:extLst>
              <a:ext uri="{FF2B5EF4-FFF2-40B4-BE49-F238E27FC236}">
                <a16:creationId xmlns:a16="http://schemas.microsoft.com/office/drawing/2014/main" id="{8212157C-B0C5-4928-9B9E-47ABDC6075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A2E25F-DA1E-4379-AEBF-657BA483430C}" type="datetimeFigureOut">
              <a:rPr lang="en-CA" smtClean="0"/>
              <a:t>2025-05-03</a:t>
            </a:fld>
            <a:endParaRPr lang="en-CA" dirty="0"/>
          </a:p>
        </p:txBody>
      </p:sp>
      <p:sp>
        <p:nvSpPr>
          <p:cNvPr id="5" name="Footer Placeholder 4">
            <a:extLst>
              <a:ext uri="{FF2B5EF4-FFF2-40B4-BE49-F238E27FC236}">
                <a16:creationId xmlns:a16="http://schemas.microsoft.com/office/drawing/2014/main" id="{D1C85D78-EBA3-46BB-8EB1-49BB99D832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DE64FBE9-0B23-4F1F-9BC7-721BECD838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C304C-9868-440F-874A-185FCAE44644}" type="slidenum">
              <a:rPr lang="en-CA" smtClean="0"/>
              <a:t>‹#›</a:t>
            </a:fld>
            <a:endParaRPr lang="en-CA" dirty="0"/>
          </a:p>
        </p:txBody>
      </p:sp>
    </p:spTree>
    <p:extLst>
      <p:ext uri="{BB962C8B-B14F-4D97-AF65-F5344CB8AC3E}">
        <p14:creationId xmlns:p14="http://schemas.microsoft.com/office/powerpoint/2010/main" val="2431774260"/>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661" r:id="rId3"/>
    <p:sldLayoutId id="2147483651" r:id="rId4"/>
    <p:sldLayoutId id="2147483652" r:id="rId5"/>
    <p:sldLayoutId id="2147483653" r:id="rId6"/>
    <p:sldLayoutId id="2147483654" r:id="rId7"/>
    <p:sldLayoutId id="2147483665" r:id="rId8"/>
    <p:sldLayoutId id="2147483666" r:id="rId9"/>
    <p:sldLayoutId id="2147483655" r:id="rId10"/>
    <p:sldLayoutId id="2147483656" r:id="rId11"/>
    <p:sldLayoutId id="2147483657" r:id="rId12"/>
    <p:sldLayoutId id="2147483658" r:id="rId13"/>
    <p:sldLayoutId id="2147483659" r:id="rId14"/>
  </p:sldLayoutIdLst>
  <p:txStyles>
    <p:titleStyle>
      <a:lvl1pPr algn="ctr" defTabSz="914400" rtl="0" eaLnBrk="1" latinLnBrk="0" hangingPunct="1">
        <a:lnSpc>
          <a:spcPct val="90000"/>
        </a:lnSpc>
        <a:spcBef>
          <a:spcPct val="0"/>
        </a:spcBef>
        <a:buNone/>
        <a:defRPr sz="40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hyperlink" Target="https://aspredicted.org/WWZ_WQ3"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sauder.ubc.ca/thought-leadership/divisions-groups/decision-insights-business-society/events-courses-resource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nergystar.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4BF6EB8-CE0E-482B-8D22-333C6820B9C8}"/>
              </a:ext>
            </a:extLst>
          </p:cNvPr>
          <p:cNvSpPr>
            <a:spLocks noGrp="1"/>
          </p:cNvSpPr>
          <p:nvPr>
            <p:ph type="subTitle" idx="1"/>
          </p:nvPr>
        </p:nvSpPr>
        <p:spPr/>
        <p:txBody>
          <a:bodyPr>
            <a:normAutofit/>
          </a:bodyPr>
          <a:lstStyle/>
          <a:p>
            <a:r>
              <a:rPr lang="en-CA" dirty="0"/>
              <a:t>Twice as nice? </a:t>
            </a:r>
          </a:p>
        </p:txBody>
      </p:sp>
      <p:sp>
        <p:nvSpPr>
          <p:cNvPr id="3" name="Text Placeholder 2">
            <a:extLst>
              <a:ext uri="{FF2B5EF4-FFF2-40B4-BE49-F238E27FC236}">
                <a16:creationId xmlns:a16="http://schemas.microsoft.com/office/drawing/2014/main" id="{74A66BA6-6536-409B-ADD5-0AE80E07C001}"/>
              </a:ext>
            </a:extLst>
          </p:cNvPr>
          <p:cNvSpPr>
            <a:spLocks noGrp="1"/>
          </p:cNvSpPr>
          <p:nvPr>
            <p:ph type="body" sz="quarter" idx="10"/>
          </p:nvPr>
        </p:nvSpPr>
        <p:spPr>
          <a:xfrm>
            <a:off x="319100" y="3295035"/>
            <a:ext cx="11553799" cy="1109472"/>
          </a:xfrm>
        </p:spPr>
        <p:txBody>
          <a:bodyPr>
            <a:normAutofit/>
          </a:bodyPr>
          <a:lstStyle/>
          <a:p>
            <a:r>
              <a:rPr lang="en-CA" dirty="0"/>
              <a:t>A Longitudinal Field Study of Separate vs. Combined Nudges for Household Laundry Behaviours</a:t>
            </a:r>
          </a:p>
        </p:txBody>
      </p:sp>
      <p:pic>
        <p:nvPicPr>
          <p:cNvPr id="9" name="Picture 8">
            <a:extLst>
              <a:ext uri="{FF2B5EF4-FFF2-40B4-BE49-F238E27FC236}">
                <a16:creationId xmlns:a16="http://schemas.microsoft.com/office/drawing/2014/main" id="{29DBD2D3-5CB3-2E14-93C0-A427EE13F8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9505" y="4720296"/>
            <a:ext cx="2052738" cy="2052738"/>
          </a:xfrm>
          <a:prstGeom prst="rect">
            <a:avLst/>
          </a:prstGeom>
        </p:spPr>
      </p:pic>
      <p:pic>
        <p:nvPicPr>
          <p:cNvPr id="5" name="Picture 4">
            <a:extLst>
              <a:ext uri="{FF2B5EF4-FFF2-40B4-BE49-F238E27FC236}">
                <a16:creationId xmlns:a16="http://schemas.microsoft.com/office/drawing/2014/main" id="{5C6BE974-9ECB-3241-D8D6-1F02053B9B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0919" y="4917536"/>
            <a:ext cx="3980291" cy="1207355"/>
          </a:xfrm>
          <a:prstGeom prst="rect">
            <a:avLst/>
          </a:prstGeom>
        </p:spPr>
      </p:pic>
    </p:spTree>
    <p:extLst>
      <p:ext uri="{BB962C8B-B14F-4D97-AF65-F5344CB8AC3E}">
        <p14:creationId xmlns:p14="http://schemas.microsoft.com/office/powerpoint/2010/main" val="1705293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Main Study Design</a:t>
            </a:r>
            <a:endParaRPr lang="en-CA" dirty="0"/>
          </a:p>
        </p:txBody>
      </p:sp>
      <p:sp>
        <p:nvSpPr>
          <p:cNvPr id="2" name="TextBox 1">
            <a:extLst>
              <a:ext uri="{FF2B5EF4-FFF2-40B4-BE49-F238E27FC236}">
                <a16:creationId xmlns:a16="http://schemas.microsoft.com/office/drawing/2014/main" id="{8458AC3D-97F4-361C-3B94-CB124497B742}"/>
              </a:ext>
            </a:extLst>
          </p:cNvPr>
          <p:cNvSpPr txBox="1"/>
          <p:nvPr/>
        </p:nvSpPr>
        <p:spPr>
          <a:xfrm>
            <a:off x="2674961" y="5486400"/>
            <a:ext cx="7397087" cy="830997"/>
          </a:xfrm>
          <a:prstGeom prst="rect">
            <a:avLst/>
          </a:prstGeom>
          <a:noFill/>
        </p:spPr>
        <p:txBody>
          <a:bodyPr wrap="square" rtlCol="0">
            <a:spAutoFit/>
          </a:bodyPr>
          <a:lstStyle/>
          <a:p>
            <a:r>
              <a:rPr lang="en-US" sz="2400" dirty="0"/>
              <a:t>Pre-registration: </a:t>
            </a:r>
            <a:r>
              <a:rPr lang="en-US" sz="2400" dirty="0">
                <a:effectLst/>
                <a:hlinkClick r:id="rId2"/>
              </a:rPr>
              <a:t>https://aspredicted.org/WWZ_WQ3</a:t>
            </a:r>
            <a:r>
              <a:rPr lang="en-US" sz="2400" dirty="0">
                <a:effectLst/>
              </a:rPr>
              <a:t> </a:t>
            </a:r>
          </a:p>
          <a:p>
            <a:r>
              <a:rPr lang="en-US" sz="2400" dirty="0"/>
              <a:t>*but most analyses I’ll show you are exploratory</a:t>
            </a:r>
          </a:p>
        </p:txBody>
      </p:sp>
    </p:spTree>
    <p:extLst>
      <p:ext uri="{BB962C8B-B14F-4D97-AF65-F5344CB8AC3E}">
        <p14:creationId xmlns:p14="http://schemas.microsoft.com/office/powerpoint/2010/main" val="2979512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lnSpcReduction="10000"/>
          </a:bodyPr>
          <a:lstStyle/>
          <a:p>
            <a:r>
              <a:rPr lang="en-CA" b="0" dirty="0">
                <a:solidFill>
                  <a:schemeClr val="tx1"/>
                </a:solidFill>
              </a:rPr>
              <a:t>1,210 BC Hydro customers recruited from </a:t>
            </a:r>
            <a:r>
              <a:rPr lang="en-US" b="0" i="0" dirty="0">
                <a:solidFill>
                  <a:schemeClr val="tx1"/>
                </a:solidFill>
                <a:effectLst/>
                <a:latin typeface="Calibri" panose="020F0502020204030204" pitchFamily="34" charset="0"/>
              </a:rPr>
              <a:t>BC Hydro’s </a:t>
            </a:r>
            <a:r>
              <a:rPr lang="en-US" b="0" i="1" dirty="0">
                <a:solidFill>
                  <a:schemeClr val="tx1"/>
                </a:solidFill>
                <a:effectLst/>
                <a:latin typeface="Calibri" panose="020F0502020204030204" pitchFamily="34" charset="0"/>
              </a:rPr>
              <a:t>Team Power Smart </a:t>
            </a:r>
            <a:r>
              <a:rPr lang="en-US" b="0" i="0" dirty="0">
                <a:solidFill>
                  <a:schemeClr val="tx1"/>
                </a:solidFill>
                <a:effectLst/>
                <a:latin typeface="Calibri" panose="020F0502020204030204" pitchFamily="34" charset="0"/>
              </a:rPr>
              <a:t>program </a:t>
            </a:r>
            <a:r>
              <a:rPr lang="en-CA" b="0" dirty="0">
                <a:solidFill>
                  <a:schemeClr val="tx1"/>
                </a:solidFill>
              </a:rPr>
              <a:t>and completed the first survey</a:t>
            </a:r>
          </a:p>
          <a:p>
            <a:r>
              <a:rPr lang="en-CA" b="0" dirty="0">
                <a:solidFill>
                  <a:schemeClr val="tx1"/>
                </a:solidFill>
              </a:rPr>
              <a:t>Follow-up surveys every 3 months, for 1 year total</a:t>
            </a:r>
          </a:p>
          <a:p>
            <a:r>
              <a:rPr lang="en-CA" b="0" dirty="0">
                <a:solidFill>
                  <a:schemeClr val="tx1"/>
                </a:solidFill>
              </a:rPr>
              <a:t>Must have Washing Machine &amp; Clothes Dryer and pay BC Hydro bill</a:t>
            </a:r>
          </a:p>
          <a:p>
            <a:r>
              <a:rPr lang="en-CA" b="0" dirty="0">
                <a:solidFill>
                  <a:schemeClr val="tx1"/>
                </a:solidFill>
              </a:rPr>
              <a:t>64% women, mean age = 57</a:t>
            </a:r>
          </a:p>
          <a:p>
            <a:endParaRPr lang="en-CA" b="0" dirty="0">
              <a:solidFill>
                <a:schemeClr val="tx1"/>
              </a:solidFill>
            </a:endParaRPr>
          </a:p>
          <a:p>
            <a:pPr marL="0" indent="0">
              <a:buNone/>
            </a:pPr>
            <a:r>
              <a:rPr lang="en-CA" dirty="0">
                <a:solidFill>
                  <a:schemeClr val="tx1"/>
                </a:solidFill>
              </a:rPr>
              <a:t>Research questions: </a:t>
            </a:r>
          </a:p>
          <a:p>
            <a:r>
              <a:rPr lang="en-CA" b="0" dirty="0">
                <a:solidFill>
                  <a:schemeClr val="tx1"/>
                </a:solidFill>
              </a:rPr>
              <a:t>Long term impact of decal nudge? </a:t>
            </a:r>
          </a:p>
          <a:p>
            <a:r>
              <a:rPr lang="en-CA" b="0" dirty="0">
                <a:solidFill>
                  <a:schemeClr val="tx1"/>
                </a:solidFill>
              </a:rPr>
              <a:t>Pro-environment message, pro-self, or both? </a:t>
            </a:r>
          </a:p>
          <a:p>
            <a:r>
              <a:rPr lang="en-CA" b="0" dirty="0">
                <a:solidFill>
                  <a:schemeClr val="tx1"/>
                </a:solidFill>
              </a:rPr>
              <a:t>Request many behavior changes, or just one hard one? </a:t>
            </a:r>
          </a:p>
          <a:p>
            <a:endParaRPr lang="en-CA" b="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Study Design: Participants</a:t>
            </a:r>
            <a:endParaRPr lang="en-US" dirty="0"/>
          </a:p>
        </p:txBody>
      </p:sp>
    </p:spTree>
    <p:extLst>
      <p:ext uri="{BB962C8B-B14F-4D97-AF65-F5344CB8AC3E}">
        <p14:creationId xmlns:p14="http://schemas.microsoft.com/office/powerpoint/2010/main" val="523762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lstStyle/>
          <a:p>
            <a:r>
              <a:rPr lang="en-CA" b="0" dirty="0">
                <a:solidFill>
                  <a:schemeClr val="tx1"/>
                </a:solidFill>
              </a:rPr>
              <a:t>Re-wear</a:t>
            </a:r>
          </a:p>
          <a:p>
            <a:r>
              <a:rPr lang="en-CA" b="0" dirty="0">
                <a:solidFill>
                  <a:schemeClr val="tx1"/>
                </a:solidFill>
              </a:rPr>
              <a:t>Combine loads</a:t>
            </a:r>
          </a:p>
          <a:p>
            <a:r>
              <a:rPr lang="en-CA" b="0" dirty="0">
                <a:solidFill>
                  <a:schemeClr val="tx1"/>
                </a:solidFill>
              </a:rPr>
              <a:t>Use cold water</a:t>
            </a:r>
          </a:p>
          <a:p>
            <a:r>
              <a:rPr lang="en-CA" b="0" dirty="0">
                <a:solidFill>
                  <a:schemeClr val="tx1"/>
                </a:solidFill>
              </a:rPr>
              <a:t>Hang dry clothes</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Target Laundry Behaviours</a:t>
            </a:r>
            <a:endParaRPr lang="en-US" dirty="0"/>
          </a:p>
        </p:txBody>
      </p:sp>
    </p:spTree>
    <p:extLst>
      <p:ext uri="{BB962C8B-B14F-4D97-AF65-F5344CB8AC3E}">
        <p14:creationId xmlns:p14="http://schemas.microsoft.com/office/powerpoint/2010/main" val="497082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289367" y="798654"/>
            <a:ext cx="11902633" cy="5378310"/>
          </a:xfrm>
        </p:spPr>
        <p:txBody>
          <a:bodyPr>
            <a:normAutofit/>
          </a:bodyPr>
          <a:lstStyle/>
          <a:p>
            <a:r>
              <a:rPr lang="en-CA" b="0" dirty="0">
                <a:solidFill>
                  <a:schemeClr val="tx1"/>
                </a:solidFill>
              </a:rPr>
              <a:t>Independent Variable: Participants randomly assigned to one of six conditions</a:t>
            </a:r>
          </a:p>
          <a:p>
            <a:pPr marL="914400" lvl="1" indent="-457200">
              <a:buFont typeface="+mj-lt"/>
              <a:buAutoNum type="arabicPeriod"/>
            </a:pPr>
            <a:r>
              <a:rPr lang="en-CA" b="0" dirty="0">
                <a:solidFill>
                  <a:schemeClr val="tx1"/>
                </a:solidFill>
              </a:rPr>
              <a:t>Control (no decal)</a:t>
            </a:r>
          </a:p>
          <a:p>
            <a:pPr marL="914400" lvl="1" indent="-457200">
              <a:buFont typeface="+mj-lt"/>
              <a:buAutoNum type="arabicPeriod"/>
            </a:pPr>
            <a:r>
              <a:rPr lang="en-CA" dirty="0">
                <a:solidFill>
                  <a:schemeClr val="tx1"/>
                </a:solidFill>
              </a:rPr>
              <a:t>Control (QR logging decal)</a:t>
            </a:r>
          </a:p>
          <a:p>
            <a:pPr marL="914400" lvl="1" indent="-457200">
              <a:buFont typeface="+mj-lt"/>
              <a:buAutoNum type="arabicPeriod"/>
            </a:pPr>
            <a:r>
              <a:rPr lang="en-CA" dirty="0">
                <a:solidFill>
                  <a:schemeClr val="tx1"/>
                </a:solidFill>
              </a:rPr>
              <a:t>Turtle </a:t>
            </a:r>
            <a:r>
              <a:rPr lang="en-CA" b="0" dirty="0">
                <a:solidFill>
                  <a:schemeClr val="tx1"/>
                </a:solidFill>
              </a:rPr>
              <a:t>appeal to change 4 behaviours</a:t>
            </a:r>
          </a:p>
          <a:p>
            <a:pPr marL="914400" lvl="1" indent="-457200">
              <a:buFont typeface="+mj-lt"/>
              <a:buAutoNum type="arabicPeriod"/>
            </a:pPr>
            <a:r>
              <a:rPr lang="en-CA" dirty="0">
                <a:solidFill>
                  <a:schemeClr val="tx1"/>
                </a:solidFill>
              </a:rPr>
              <a:t>Fleece appeal to change 4 behaviours</a:t>
            </a:r>
          </a:p>
          <a:p>
            <a:pPr marL="914400" lvl="1" indent="-457200">
              <a:buFont typeface="+mj-lt"/>
              <a:buAutoNum type="arabicPeriod"/>
            </a:pPr>
            <a:r>
              <a:rPr lang="en-CA" dirty="0">
                <a:solidFill>
                  <a:schemeClr val="tx1"/>
                </a:solidFill>
              </a:rPr>
              <a:t>Turtle + fleece appeal to change 4 behaviours</a:t>
            </a:r>
          </a:p>
          <a:p>
            <a:pPr marL="914400" lvl="1" indent="-457200">
              <a:buFont typeface="+mj-lt"/>
              <a:buAutoNum type="arabicPeriod"/>
            </a:pPr>
            <a:r>
              <a:rPr lang="en-CA" b="0" dirty="0">
                <a:solidFill>
                  <a:schemeClr val="tx1"/>
                </a:solidFill>
              </a:rPr>
              <a:t>Turtle + fleece </a:t>
            </a:r>
            <a:r>
              <a:rPr lang="en-CA" dirty="0">
                <a:solidFill>
                  <a:schemeClr val="tx1"/>
                </a:solidFill>
              </a:rPr>
              <a:t>appeal to hang dry</a:t>
            </a:r>
            <a:endParaRPr lang="en-CA" b="0" dirty="0">
              <a:solidFill>
                <a:schemeClr val="tx1"/>
              </a:solidFill>
            </a:endParaRPr>
          </a:p>
          <a:p>
            <a:r>
              <a:rPr lang="en-CA" b="0" dirty="0">
                <a:solidFill>
                  <a:schemeClr val="tx1"/>
                </a:solidFill>
              </a:rPr>
              <a:t>Dependent Variables: </a:t>
            </a:r>
          </a:p>
          <a:p>
            <a:pPr marL="971550" lvl="1" indent="-514350">
              <a:buFont typeface="+mj-lt"/>
              <a:buAutoNum type="arabicPeriod"/>
            </a:pPr>
            <a:r>
              <a:rPr lang="en-CA" b="0" dirty="0">
                <a:solidFill>
                  <a:schemeClr val="tx1"/>
                </a:solidFill>
              </a:rPr>
              <a:t>Laundry behaviour change </a:t>
            </a:r>
            <a:r>
              <a:rPr lang="en-CA" b="1" dirty="0">
                <a:solidFill>
                  <a:schemeClr val="tx1"/>
                </a:solidFill>
              </a:rPr>
              <a:t>intentions</a:t>
            </a:r>
            <a:r>
              <a:rPr lang="en-CA" dirty="0">
                <a:solidFill>
                  <a:schemeClr val="tx1"/>
                </a:solidFill>
              </a:rPr>
              <a:t> to re-wear, combine loads, cold water, hang-dry</a:t>
            </a:r>
            <a:endParaRPr lang="en-CA" b="1" dirty="0">
              <a:solidFill>
                <a:schemeClr val="tx1"/>
              </a:solidFill>
            </a:endParaRPr>
          </a:p>
          <a:p>
            <a:pPr marL="971550" lvl="1" indent="-514350">
              <a:buFont typeface="+mj-lt"/>
              <a:buAutoNum type="arabicPeriod"/>
            </a:pPr>
            <a:r>
              <a:rPr lang="en-CA" dirty="0">
                <a:solidFill>
                  <a:schemeClr val="tx1"/>
                </a:solidFill>
              </a:rPr>
              <a:t>Retrospective </a:t>
            </a:r>
            <a:r>
              <a:rPr lang="en-CA" b="1" dirty="0">
                <a:solidFill>
                  <a:schemeClr val="tx1"/>
                </a:solidFill>
              </a:rPr>
              <a:t>self-report</a:t>
            </a:r>
            <a:r>
              <a:rPr lang="en-CA" dirty="0">
                <a:solidFill>
                  <a:schemeClr val="tx1"/>
                </a:solidFill>
              </a:rPr>
              <a:t> of efficiency behaviours, every 3 months for one year</a:t>
            </a:r>
          </a:p>
          <a:p>
            <a:pPr marL="971550" lvl="1" indent="-514350">
              <a:buFont typeface="+mj-lt"/>
              <a:buAutoNum type="arabicPeriod"/>
            </a:pPr>
            <a:r>
              <a:rPr lang="en-CA" dirty="0">
                <a:solidFill>
                  <a:schemeClr val="tx1"/>
                </a:solidFill>
              </a:rPr>
              <a:t>Ongoing </a:t>
            </a:r>
            <a:r>
              <a:rPr lang="en-CA" b="1" dirty="0">
                <a:solidFill>
                  <a:schemeClr val="tx1"/>
                </a:solidFill>
              </a:rPr>
              <a:t>log</a:t>
            </a:r>
            <a:r>
              <a:rPr lang="en-CA" b="0" dirty="0">
                <a:solidFill>
                  <a:schemeClr val="tx1"/>
                </a:solidFill>
              </a:rPr>
              <a:t> of laundry behaviour for six mo</a:t>
            </a:r>
            <a:r>
              <a:rPr lang="en-CA" dirty="0">
                <a:solidFill>
                  <a:schemeClr val="tx1"/>
                </a:solidFill>
              </a:rPr>
              <a:t>nths</a:t>
            </a:r>
            <a:endParaRPr lang="en-CA" b="0" dirty="0">
              <a:solidFill>
                <a:schemeClr val="tx1"/>
              </a:solidFill>
            </a:endParaRPr>
          </a:p>
          <a:p>
            <a:pPr marL="971550" lvl="1" indent="-514350">
              <a:buFont typeface="+mj-lt"/>
              <a:buAutoNum type="arabicPeriod"/>
            </a:pPr>
            <a:r>
              <a:rPr lang="en-CA" dirty="0">
                <a:solidFill>
                  <a:schemeClr val="tx1"/>
                </a:solidFill>
              </a:rPr>
              <a:t>Energy </a:t>
            </a:r>
            <a:r>
              <a:rPr lang="en-CA" b="1" dirty="0">
                <a:solidFill>
                  <a:schemeClr val="tx1"/>
                </a:solidFill>
              </a:rPr>
              <a:t>meter data</a:t>
            </a:r>
            <a:r>
              <a:rPr lang="en-CA" dirty="0">
                <a:solidFill>
                  <a:schemeClr val="tx1"/>
                </a:solidFill>
              </a:rPr>
              <a:t> (hourly level) for one year, including 1-year prior history</a:t>
            </a:r>
            <a:endParaRPr lang="en-CA" b="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Study Design: Overview</a:t>
            </a:r>
            <a:endParaRPr lang="en-US" dirty="0"/>
          </a:p>
        </p:txBody>
      </p:sp>
    </p:spTree>
    <p:extLst>
      <p:ext uri="{BB962C8B-B14F-4D97-AF65-F5344CB8AC3E}">
        <p14:creationId xmlns:p14="http://schemas.microsoft.com/office/powerpoint/2010/main" val="2531386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Control (no decal)</a:t>
            </a:r>
            <a:endParaRPr lang="en-CA" dirty="0"/>
          </a:p>
        </p:txBody>
      </p:sp>
    </p:spTree>
    <p:extLst>
      <p:ext uri="{BB962C8B-B14F-4D97-AF65-F5344CB8AC3E}">
        <p14:creationId xmlns:p14="http://schemas.microsoft.com/office/powerpoint/2010/main" val="1684300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Control (logging decal only)</a:t>
            </a:r>
            <a:endParaRPr lang="en-CA" dirty="0"/>
          </a:p>
        </p:txBody>
      </p:sp>
      <p:sp>
        <p:nvSpPr>
          <p:cNvPr id="3" name="TextBox 2">
            <a:extLst>
              <a:ext uri="{FF2B5EF4-FFF2-40B4-BE49-F238E27FC236}">
                <a16:creationId xmlns:a16="http://schemas.microsoft.com/office/drawing/2014/main" id="{73BF714E-A622-49E2-AA7E-9EDE8C652C64}"/>
              </a:ext>
            </a:extLst>
          </p:cNvPr>
          <p:cNvSpPr txBox="1"/>
          <p:nvPr/>
        </p:nvSpPr>
        <p:spPr>
          <a:xfrm>
            <a:off x="677334" y="1284069"/>
            <a:ext cx="8378263" cy="646331"/>
          </a:xfrm>
          <a:prstGeom prst="rect">
            <a:avLst/>
          </a:prstGeom>
          <a:noFill/>
        </p:spPr>
        <p:txBody>
          <a:bodyPr wrap="square" rtlCol="0">
            <a:spAutoFit/>
          </a:bodyPr>
          <a:lstStyle/>
          <a:p>
            <a:r>
              <a:rPr lang="en-US" dirty="0"/>
              <a:t>As part of your participation in this study, we will mail you a decal to put on your washer or dryer, which will look like the following:</a:t>
            </a:r>
            <a:endParaRPr lang="en-CA" dirty="0"/>
          </a:p>
        </p:txBody>
      </p:sp>
      <p:pic>
        <p:nvPicPr>
          <p:cNvPr id="4" name="Picture 3">
            <a:extLst>
              <a:ext uri="{FF2B5EF4-FFF2-40B4-BE49-F238E27FC236}">
                <a16:creationId xmlns:a16="http://schemas.microsoft.com/office/drawing/2014/main" id="{860A377E-075C-4EBC-ADD8-DF5C94C0A2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3456" y="1930400"/>
            <a:ext cx="2981741" cy="3448531"/>
          </a:xfrm>
          <a:prstGeom prst="rect">
            <a:avLst/>
          </a:prstGeom>
        </p:spPr>
      </p:pic>
    </p:spTree>
    <p:extLst>
      <p:ext uri="{BB962C8B-B14F-4D97-AF65-F5344CB8AC3E}">
        <p14:creationId xmlns:p14="http://schemas.microsoft.com/office/powerpoint/2010/main" val="718564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Sea Turtle + Bundled</a:t>
            </a:r>
            <a:endParaRPr lang="en-CA" dirty="0"/>
          </a:p>
        </p:txBody>
      </p:sp>
      <p:pic>
        <p:nvPicPr>
          <p:cNvPr id="4" name="Picture 3">
            <a:extLst>
              <a:ext uri="{FF2B5EF4-FFF2-40B4-BE49-F238E27FC236}">
                <a16:creationId xmlns:a16="http://schemas.microsoft.com/office/drawing/2014/main" id="{B1C3FE42-60CF-4263-B1AF-6067335126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5422" y="545792"/>
            <a:ext cx="3543301" cy="5766415"/>
          </a:xfrm>
          <a:prstGeom prst="rect">
            <a:avLst/>
          </a:prstGeom>
        </p:spPr>
      </p:pic>
      <p:sp>
        <p:nvSpPr>
          <p:cNvPr id="5" name="TextBox 4">
            <a:extLst>
              <a:ext uri="{FF2B5EF4-FFF2-40B4-BE49-F238E27FC236}">
                <a16:creationId xmlns:a16="http://schemas.microsoft.com/office/drawing/2014/main" id="{E4D124B4-A80A-403F-A6CF-C2D0D6EBA7D5}"/>
              </a:ext>
            </a:extLst>
          </p:cNvPr>
          <p:cNvSpPr txBox="1"/>
          <p:nvPr/>
        </p:nvSpPr>
        <p:spPr>
          <a:xfrm>
            <a:off x="571142" y="1308284"/>
            <a:ext cx="7760473" cy="4801314"/>
          </a:xfrm>
          <a:prstGeom prst="rect">
            <a:avLst/>
          </a:prstGeom>
          <a:noFill/>
        </p:spPr>
        <p:txBody>
          <a:bodyPr wrap="square" rtlCol="0">
            <a:spAutoFit/>
          </a:bodyPr>
          <a:lstStyle/>
          <a:p>
            <a:r>
              <a:rPr lang="en-US" dirty="0"/>
              <a:t>When you machine wash and dry your clothes with hot water and hot air, “microplastics” come out of your clothes. In fact, experts say that between 700,000 and 12 million </a:t>
            </a:r>
            <a:r>
              <a:rPr lang="en-US" dirty="0" err="1"/>
              <a:t>microfibres</a:t>
            </a:r>
            <a:r>
              <a:rPr lang="en-US" dirty="0"/>
              <a:t> can be shed during one single load of laundry. </a:t>
            </a:r>
            <a:r>
              <a:rPr lang="en-US" b="1" dirty="0"/>
              <a:t>It is estimated that laundry is responsible for 35% of microplastics in our oceans, seriously harming sea turtles and other marine life.</a:t>
            </a:r>
            <a:br>
              <a:rPr lang="en-US" dirty="0"/>
            </a:br>
            <a:br>
              <a:rPr lang="en-US" dirty="0"/>
            </a:br>
            <a:r>
              <a:rPr lang="en-US" dirty="0"/>
              <a:t>You can save our planet by:</a:t>
            </a:r>
            <a:br>
              <a:rPr lang="en-US" dirty="0"/>
            </a:br>
            <a:r>
              <a:rPr lang="en-US" dirty="0"/>
              <a:t>-    Re-wearing clothes more often</a:t>
            </a:r>
            <a:br>
              <a:rPr lang="en-US" dirty="0"/>
            </a:br>
            <a:r>
              <a:rPr lang="en-US" dirty="0"/>
              <a:t>-    Combining loads to run fewer, larger loads of laundry</a:t>
            </a:r>
            <a:br>
              <a:rPr lang="en-US" dirty="0"/>
            </a:br>
            <a:r>
              <a:rPr lang="en-US" dirty="0"/>
              <a:t>-    Washing laundry with cold water, rather than hot water or warm water</a:t>
            </a:r>
            <a:br>
              <a:rPr lang="en-US" dirty="0"/>
            </a:br>
            <a:r>
              <a:rPr lang="en-US" dirty="0"/>
              <a:t>-    Hanging clothes to dry (inside or outside), rather than machine-drying clothes </a:t>
            </a:r>
            <a:br>
              <a:rPr lang="en-US" dirty="0"/>
            </a:br>
            <a:r>
              <a:rPr lang="en-US" dirty="0"/>
              <a:t>As part of your participation in this study, we will mail you a decal to put on your washer or dryer, which will look like the following:</a:t>
            </a:r>
          </a:p>
          <a:p>
            <a:endParaRPr lang="en-CA" dirty="0"/>
          </a:p>
        </p:txBody>
      </p:sp>
    </p:spTree>
    <p:extLst>
      <p:ext uri="{BB962C8B-B14F-4D97-AF65-F5344CB8AC3E}">
        <p14:creationId xmlns:p14="http://schemas.microsoft.com/office/powerpoint/2010/main" val="935011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Clothing + Bundled</a:t>
            </a:r>
            <a:endParaRPr lang="en-CA" dirty="0"/>
          </a:p>
        </p:txBody>
      </p:sp>
      <p:sp>
        <p:nvSpPr>
          <p:cNvPr id="5" name="TextBox 4">
            <a:extLst>
              <a:ext uri="{FF2B5EF4-FFF2-40B4-BE49-F238E27FC236}">
                <a16:creationId xmlns:a16="http://schemas.microsoft.com/office/drawing/2014/main" id="{E4D124B4-A80A-403F-A6CF-C2D0D6EBA7D5}"/>
              </a:ext>
            </a:extLst>
          </p:cNvPr>
          <p:cNvSpPr txBox="1"/>
          <p:nvPr/>
        </p:nvSpPr>
        <p:spPr>
          <a:xfrm>
            <a:off x="571142" y="1301140"/>
            <a:ext cx="7760473" cy="5078313"/>
          </a:xfrm>
          <a:prstGeom prst="rect">
            <a:avLst/>
          </a:prstGeom>
          <a:noFill/>
        </p:spPr>
        <p:txBody>
          <a:bodyPr wrap="square" rtlCol="0">
            <a:spAutoFit/>
          </a:bodyPr>
          <a:lstStyle/>
          <a:p>
            <a:r>
              <a:rPr lang="en-US" dirty="0"/>
              <a:t>When you machine wash and dry your clothes with hot water and hot air, “microplastics” come out of your clothes. In fact, experts say that between 700,000 and 12 million </a:t>
            </a:r>
            <a:r>
              <a:rPr lang="en-US" dirty="0" err="1"/>
              <a:t>microfibres</a:t>
            </a:r>
            <a:r>
              <a:rPr lang="en-US" dirty="0"/>
              <a:t> can be shed during one single load of laundry. </a:t>
            </a:r>
            <a:r>
              <a:rPr lang="en-US" b="1" dirty="0"/>
              <a:t>This breaks down the fabric in your clothes, damaging it and shortening the amount of time you’ll be able to enjoy wearing it.</a:t>
            </a:r>
            <a:br>
              <a:rPr lang="en-US" dirty="0"/>
            </a:br>
            <a:br>
              <a:rPr lang="en-US" dirty="0"/>
            </a:br>
            <a:r>
              <a:rPr lang="en-US" dirty="0"/>
              <a:t>You can save your clothes by:</a:t>
            </a:r>
            <a:br>
              <a:rPr lang="en-US" dirty="0"/>
            </a:br>
            <a:r>
              <a:rPr lang="en-US" dirty="0"/>
              <a:t>-    Re-wearing clothes more often</a:t>
            </a:r>
            <a:br>
              <a:rPr lang="en-US" dirty="0"/>
            </a:br>
            <a:r>
              <a:rPr lang="en-US" dirty="0"/>
              <a:t>-    Combining loads to, run fewer, larger loads of laundry</a:t>
            </a:r>
            <a:br>
              <a:rPr lang="en-US" dirty="0"/>
            </a:br>
            <a:r>
              <a:rPr lang="en-US" dirty="0"/>
              <a:t>-    Washing laundry with cold water, rather than hot water or warm water</a:t>
            </a:r>
            <a:br>
              <a:rPr lang="en-US" dirty="0"/>
            </a:br>
            <a:r>
              <a:rPr lang="en-US" dirty="0"/>
              <a:t>-    Hanging clothes to dry (inside or outside), rather than machine-drying clothes</a:t>
            </a:r>
          </a:p>
          <a:p>
            <a:br>
              <a:rPr lang="en-US" dirty="0"/>
            </a:br>
            <a:endParaRPr lang="en-US" dirty="0"/>
          </a:p>
          <a:p>
            <a:r>
              <a:rPr lang="en-US" dirty="0"/>
              <a:t>As part of your participation in this study, we will mail you a decal to put on your washer or dryer, which will look like the following:</a:t>
            </a:r>
            <a:endParaRPr lang="en-CA" dirty="0"/>
          </a:p>
        </p:txBody>
      </p:sp>
      <p:pic>
        <p:nvPicPr>
          <p:cNvPr id="6" name="Picture 5">
            <a:extLst>
              <a:ext uri="{FF2B5EF4-FFF2-40B4-BE49-F238E27FC236}">
                <a16:creationId xmlns:a16="http://schemas.microsoft.com/office/drawing/2014/main" id="{9AD40CEA-190B-4EA7-9665-62487F609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1615" y="609600"/>
            <a:ext cx="3429333" cy="5421796"/>
          </a:xfrm>
          <a:prstGeom prst="rect">
            <a:avLst/>
          </a:prstGeom>
        </p:spPr>
      </p:pic>
    </p:spTree>
    <p:extLst>
      <p:ext uri="{BB962C8B-B14F-4D97-AF65-F5344CB8AC3E}">
        <p14:creationId xmlns:p14="http://schemas.microsoft.com/office/powerpoint/2010/main" val="2160273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Turtle + Clothing + Bundled</a:t>
            </a:r>
            <a:endParaRPr lang="en-CA" dirty="0"/>
          </a:p>
        </p:txBody>
      </p:sp>
      <p:sp>
        <p:nvSpPr>
          <p:cNvPr id="5" name="TextBox 4">
            <a:extLst>
              <a:ext uri="{FF2B5EF4-FFF2-40B4-BE49-F238E27FC236}">
                <a16:creationId xmlns:a16="http://schemas.microsoft.com/office/drawing/2014/main" id="{E4D124B4-A80A-403F-A6CF-C2D0D6EBA7D5}"/>
              </a:ext>
            </a:extLst>
          </p:cNvPr>
          <p:cNvSpPr txBox="1"/>
          <p:nvPr/>
        </p:nvSpPr>
        <p:spPr>
          <a:xfrm>
            <a:off x="571142" y="1301140"/>
            <a:ext cx="7760473" cy="5355312"/>
          </a:xfrm>
          <a:prstGeom prst="rect">
            <a:avLst/>
          </a:prstGeom>
          <a:noFill/>
        </p:spPr>
        <p:txBody>
          <a:bodyPr wrap="square" rtlCol="0">
            <a:spAutoFit/>
          </a:bodyPr>
          <a:lstStyle/>
          <a:p>
            <a:r>
              <a:rPr lang="en-US" dirty="0"/>
              <a:t>When you machine wash and dry your clothes with hot water and hot air, “microplastics” come out of your clothes. In fact, experts say that between 700,000 and 12 million </a:t>
            </a:r>
            <a:r>
              <a:rPr lang="en-US" dirty="0" err="1"/>
              <a:t>microfibres</a:t>
            </a:r>
            <a:r>
              <a:rPr lang="en-US" dirty="0"/>
              <a:t> can be shed during one single load of laundry. </a:t>
            </a:r>
            <a:r>
              <a:rPr lang="en-US" b="1" dirty="0"/>
              <a:t>This breaks down the fabric in your clothes, damaging it and shortening the amount of time you’ll be able to enjoy wearing it. It is also estimated that laundry is responsible for 35% of microplastics in our oceans, seriously harming sea turtles and other marine life.</a:t>
            </a:r>
            <a:br>
              <a:rPr lang="en-US" dirty="0"/>
            </a:br>
            <a:br>
              <a:rPr lang="en-US" dirty="0"/>
            </a:br>
            <a:r>
              <a:rPr lang="en-US" dirty="0"/>
              <a:t>You can save your clothes and save our planet by:</a:t>
            </a:r>
            <a:br>
              <a:rPr lang="en-US" dirty="0"/>
            </a:br>
            <a:r>
              <a:rPr lang="en-US" dirty="0"/>
              <a:t>-    Re-wearing clothes more often</a:t>
            </a:r>
            <a:br>
              <a:rPr lang="en-US" dirty="0"/>
            </a:br>
            <a:r>
              <a:rPr lang="en-US" dirty="0"/>
              <a:t>-    Combining loads to, run fewer, larger loads of laundry</a:t>
            </a:r>
            <a:br>
              <a:rPr lang="en-US" dirty="0"/>
            </a:br>
            <a:r>
              <a:rPr lang="en-US" dirty="0"/>
              <a:t>-    Washing laundry with cold water, rather than hot water or warm water</a:t>
            </a:r>
            <a:br>
              <a:rPr lang="en-US" dirty="0"/>
            </a:br>
            <a:r>
              <a:rPr lang="en-US" dirty="0"/>
              <a:t>-    Hanging clothes to dry (inside or outside), rather than machine-drying clothes</a:t>
            </a:r>
            <a:br>
              <a:rPr lang="en-US" dirty="0"/>
            </a:br>
            <a:br>
              <a:rPr lang="en-US" dirty="0"/>
            </a:br>
            <a:r>
              <a:rPr lang="en-US" dirty="0"/>
              <a:t>As part of your participation in this study, we will mail you a decal to put on your washer or dryer, which will look like the following:</a:t>
            </a:r>
            <a:endParaRPr lang="en-CA" dirty="0"/>
          </a:p>
        </p:txBody>
      </p:sp>
      <p:pic>
        <p:nvPicPr>
          <p:cNvPr id="6" name="Picture 5">
            <a:extLst>
              <a:ext uri="{FF2B5EF4-FFF2-40B4-BE49-F238E27FC236}">
                <a16:creationId xmlns:a16="http://schemas.microsoft.com/office/drawing/2014/main" id="{0A6C18F2-5385-4AAA-ABC1-D31A2FFCB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0755" y="705678"/>
            <a:ext cx="3308284" cy="5446643"/>
          </a:xfrm>
          <a:prstGeom prst="rect">
            <a:avLst/>
          </a:prstGeom>
        </p:spPr>
      </p:pic>
    </p:spTree>
    <p:extLst>
      <p:ext uri="{BB962C8B-B14F-4D97-AF65-F5344CB8AC3E}">
        <p14:creationId xmlns:p14="http://schemas.microsoft.com/office/powerpoint/2010/main" val="2017215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0B8F91-87B2-44F3-B101-9BE04D1CFA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7807" y="645660"/>
            <a:ext cx="3418021" cy="5566680"/>
          </a:xfrm>
          <a:prstGeom prst="rect">
            <a:avLst/>
          </a:prstGeom>
        </p:spPr>
      </p:pic>
      <p:sp>
        <p:nvSpPr>
          <p:cNvPr id="2" name="Title 1">
            <a:extLst>
              <a:ext uri="{FF2B5EF4-FFF2-40B4-BE49-F238E27FC236}">
                <a16:creationId xmlns:a16="http://schemas.microsoft.com/office/drawing/2014/main" id="{2016EA86-D9BF-4A26-B5F4-14BD2CE59620}"/>
              </a:ext>
            </a:extLst>
          </p:cNvPr>
          <p:cNvSpPr>
            <a:spLocks noGrp="1"/>
          </p:cNvSpPr>
          <p:nvPr>
            <p:ph type="title"/>
          </p:nvPr>
        </p:nvSpPr>
        <p:spPr/>
        <p:txBody>
          <a:bodyPr/>
          <a:lstStyle/>
          <a:p>
            <a:r>
              <a:rPr lang="en-US" dirty="0"/>
              <a:t>Turtle + Clothing + Hang Dry</a:t>
            </a:r>
            <a:endParaRPr lang="en-CA" dirty="0"/>
          </a:p>
        </p:txBody>
      </p:sp>
      <p:sp>
        <p:nvSpPr>
          <p:cNvPr id="5" name="TextBox 4">
            <a:extLst>
              <a:ext uri="{FF2B5EF4-FFF2-40B4-BE49-F238E27FC236}">
                <a16:creationId xmlns:a16="http://schemas.microsoft.com/office/drawing/2014/main" id="{E4D124B4-A80A-403F-A6CF-C2D0D6EBA7D5}"/>
              </a:ext>
            </a:extLst>
          </p:cNvPr>
          <p:cNvSpPr txBox="1"/>
          <p:nvPr/>
        </p:nvSpPr>
        <p:spPr>
          <a:xfrm>
            <a:off x="571142" y="1301140"/>
            <a:ext cx="7760473" cy="4247317"/>
          </a:xfrm>
          <a:prstGeom prst="rect">
            <a:avLst/>
          </a:prstGeom>
          <a:noFill/>
        </p:spPr>
        <p:txBody>
          <a:bodyPr wrap="square" rtlCol="0">
            <a:spAutoFit/>
          </a:bodyPr>
          <a:lstStyle/>
          <a:p>
            <a:r>
              <a:rPr lang="en-US" dirty="0"/>
              <a:t>When you machine wash and dry your clothes with hot water and hot air, “microplastics” come out of your clothes. In fact, experts say that between 700,000 and 12 million </a:t>
            </a:r>
            <a:r>
              <a:rPr lang="en-US" dirty="0" err="1"/>
              <a:t>microfibres</a:t>
            </a:r>
            <a:r>
              <a:rPr lang="en-US" dirty="0"/>
              <a:t> can be shed during one single load of laundry. </a:t>
            </a:r>
            <a:r>
              <a:rPr lang="en-US" b="1" dirty="0"/>
              <a:t>This breaks down the fabric in your clothes, damaging it and shortening the amount of time you’ll be able to enjoy wearing it. It is also estimated that laundry is responsible for 35% of microplastics in our oceans, seriously harming sea turtles and other marine life.</a:t>
            </a:r>
            <a:endParaRPr lang="en-US" dirty="0"/>
          </a:p>
          <a:p>
            <a:r>
              <a:rPr lang="en-US" dirty="0"/>
              <a:t> </a:t>
            </a:r>
          </a:p>
          <a:p>
            <a:r>
              <a:rPr lang="en-US" dirty="0"/>
              <a:t>You can save your clothes and save our planet by:</a:t>
            </a:r>
            <a:br>
              <a:rPr lang="en-US" dirty="0"/>
            </a:br>
            <a:r>
              <a:rPr lang="en-US" dirty="0"/>
              <a:t>-    Hanging clothes to dry (inside or outside), rather than machine-drying clothes</a:t>
            </a:r>
            <a:br>
              <a:rPr lang="en-US" dirty="0"/>
            </a:br>
            <a:br>
              <a:rPr lang="en-US" dirty="0"/>
            </a:br>
            <a:r>
              <a:rPr lang="en-US" dirty="0"/>
              <a:t>As part of your participation in this study, we will mail you a decal to put on your washer or dryer, which will look like the following: </a:t>
            </a:r>
            <a:endParaRPr lang="en-CA" dirty="0"/>
          </a:p>
        </p:txBody>
      </p:sp>
    </p:spTree>
    <p:extLst>
      <p:ext uri="{BB962C8B-B14F-4D97-AF65-F5344CB8AC3E}">
        <p14:creationId xmlns:p14="http://schemas.microsoft.com/office/powerpoint/2010/main" val="2602932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5" y="1056904"/>
            <a:ext cx="5165371" cy="5120059"/>
          </a:xfrm>
        </p:spPr>
        <p:txBody>
          <a:bodyPr/>
          <a:lstStyle/>
          <a:p>
            <a:pPr marL="0" indent="0">
              <a:buNone/>
            </a:pPr>
            <a:r>
              <a:rPr lang="en-CA" b="0" dirty="0">
                <a:solidFill>
                  <a:schemeClr val="tx1"/>
                </a:solidFill>
              </a:rPr>
              <a:t>UBC</a:t>
            </a:r>
          </a:p>
          <a:p>
            <a:r>
              <a:rPr lang="en-CA" b="0" dirty="0">
                <a:solidFill>
                  <a:schemeClr val="tx1"/>
                </a:solidFill>
              </a:rPr>
              <a:t>David Hardisty</a:t>
            </a:r>
          </a:p>
          <a:p>
            <a:r>
              <a:rPr lang="en-CA" b="0" dirty="0">
                <a:solidFill>
                  <a:schemeClr val="tx1"/>
                </a:solidFill>
              </a:rPr>
              <a:t>Kirstin </a:t>
            </a:r>
            <a:r>
              <a:rPr lang="en-CA" b="0" dirty="0" err="1">
                <a:solidFill>
                  <a:schemeClr val="tx1"/>
                </a:solidFill>
              </a:rPr>
              <a:t>Appelt</a:t>
            </a:r>
            <a:endParaRPr lang="en-CA" b="0" dirty="0">
              <a:solidFill>
                <a:schemeClr val="tx1"/>
              </a:solidFill>
            </a:endParaRPr>
          </a:p>
          <a:p>
            <a:r>
              <a:rPr lang="en-CA" b="0" dirty="0">
                <a:solidFill>
                  <a:schemeClr val="tx1"/>
                </a:solidFill>
              </a:rPr>
              <a:t>Sid Mookerjee </a:t>
            </a:r>
          </a:p>
          <a:p>
            <a:r>
              <a:rPr lang="en-CA" b="0" dirty="0" err="1">
                <a:solidFill>
                  <a:schemeClr val="tx1"/>
                </a:solidFill>
              </a:rPr>
              <a:t>Yanwen</a:t>
            </a:r>
            <a:r>
              <a:rPr lang="en-CA" b="0" dirty="0">
                <a:solidFill>
                  <a:schemeClr val="tx1"/>
                </a:solidFill>
              </a:rPr>
              <a:t> Wang</a:t>
            </a:r>
          </a:p>
          <a:p>
            <a:r>
              <a:rPr lang="en-CA" b="0" dirty="0" err="1">
                <a:solidFill>
                  <a:schemeClr val="tx1"/>
                </a:solidFill>
              </a:rPr>
              <a:t>Jiaying</a:t>
            </a:r>
            <a:r>
              <a:rPr lang="en-CA" b="0" dirty="0">
                <a:solidFill>
                  <a:schemeClr val="tx1"/>
                </a:solidFill>
              </a:rPr>
              <a:t> Zhao</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lstStyle/>
          <a:p>
            <a:r>
              <a:rPr lang="en-US" dirty="0"/>
              <a:t>Co-Authors &amp; Partners</a:t>
            </a:r>
          </a:p>
        </p:txBody>
      </p:sp>
      <p:sp>
        <p:nvSpPr>
          <p:cNvPr id="6" name="Content Placeholder 2">
            <a:extLst>
              <a:ext uri="{FF2B5EF4-FFF2-40B4-BE49-F238E27FC236}">
                <a16:creationId xmlns:a16="http://schemas.microsoft.com/office/drawing/2014/main" id="{38815A72-2231-42E2-87A9-F4BA8859C413}"/>
              </a:ext>
            </a:extLst>
          </p:cNvPr>
          <p:cNvSpPr txBox="1">
            <a:spLocks/>
          </p:cNvSpPr>
          <p:nvPr/>
        </p:nvSpPr>
        <p:spPr>
          <a:xfrm>
            <a:off x="6038219" y="1052548"/>
            <a:ext cx="5165371" cy="512005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rgbClr val="1B365D"/>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rgbClr val="1B365D"/>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rgbClr val="1B365D"/>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rgbClr val="1B365D"/>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rgbClr val="1B365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b="0" dirty="0">
                <a:solidFill>
                  <a:schemeClr val="tx1"/>
                </a:solidFill>
              </a:rPr>
              <a:t>BC Hydro</a:t>
            </a:r>
          </a:p>
          <a:p>
            <a:r>
              <a:rPr lang="en-CA" b="0" dirty="0" err="1">
                <a:solidFill>
                  <a:schemeClr val="tx1"/>
                </a:solidFill>
              </a:rPr>
              <a:t>Arien</a:t>
            </a:r>
            <a:r>
              <a:rPr lang="en-CA" b="0" dirty="0">
                <a:solidFill>
                  <a:schemeClr val="tx1"/>
                </a:solidFill>
              </a:rPr>
              <a:t> </a:t>
            </a:r>
            <a:r>
              <a:rPr lang="en-CA" b="0" dirty="0" err="1">
                <a:solidFill>
                  <a:schemeClr val="tx1"/>
                </a:solidFill>
              </a:rPr>
              <a:t>Korteland</a:t>
            </a:r>
            <a:endParaRPr lang="en-CA" b="0" dirty="0">
              <a:solidFill>
                <a:schemeClr val="tx1"/>
              </a:solidFill>
            </a:endParaRPr>
          </a:p>
          <a:p>
            <a:r>
              <a:rPr lang="en-CA" b="0" dirty="0">
                <a:solidFill>
                  <a:schemeClr val="tx1"/>
                </a:solidFill>
              </a:rPr>
              <a:t>Valerie Rodrigues</a:t>
            </a:r>
          </a:p>
          <a:p>
            <a:r>
              <a:rPr lang="en-CA" b="0" dirty="0" err="1">
                <a:solidFill>
                  <a:schemeClr val="tx1"/>
                </a:solidFill>
              </a:rPr>
              <a:t>Netu</a:t>
            </a:r>
            <a:r>
              <a:rPr lang="en-CA" b="0" dirty="0">
                <a:solidFill>
                  <a:schemeClr val="tx1"/>
                </a:solidFill>
              </a:rPr>
              <a:t> Sidhu</a:t>
            </a:r>
          </a:p>
        </p:txBody>
      </p:sp>
    </p:spTree>
    <p:extLst>
      <p:ext uri="{BB962C8B-B14F-4D97-AF65-F5344CB8AC3E}">
        <p14:creationId xmlns:p14="http://schemas.microsoft.com/office/powerpoint/2010/main" val="3281839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Intentions Results</a:t>
            </a:r>
            <a:endParaRPr lang="en-CA" dirty="0"/>
          </a:p>
        </p:txBody>
      </p:sp>
    </p:spTree>
    <p:extLst>
      <p:ext uri="{BB962C8B-B14F-4D97-AF65-F5344CB8AC3E}">
        <p14:creationId xmlns:p14="http://schemas.microsoft.com/office/powerpoint/2010/main" val="2851977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Intentions to engage in efficient laundry </a:t>
            </a:r>
            <a:r>
              <a:rPr lang="en-US" dirty="0" err="1"/>
              <a:t>behaviours</a:t>
            </a:r>
            <a:endParaRPr lang="en-US" dirty="0"/>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06231966-E18C-4661-AE8A-40C4E6D72ADF}"/>
              </a:ext>
            </a:extLst>
          </p:cNvPr>
          <p:cNvGraphicFramePr>
            <a:graphicFrameLocks noGrp="1"/>
          </p:cNvGraphicFramePr>
          <p:nvPr>
            <p:extLst>
              <p:ext uri="{D42A27DB-BD31-4B8C-83A1-F6EECF244321}">
                <p14:modId xmlns:p14="http://schemas.microsoft.com/office/powerpoint/2010/main" val="154217884"/>
              </p:ext>
            </p:extLst>
          </p:nvPr>
        </p:nvGraphicFramePr>
        <p:xfrm>
          <a:off x="647699" y="1078250"/>
          <a:ext cx="10896601" cy="4426290"/>
        </p:xfrm>
        <a:graphic>
          <a:graphicData uri="http://schemas.openxmlformats.org/drawingml/2006/table">
            <a:tbl>
              <a:tblPr firstRow="1" bandRow="1">
                <a:tableStyleId>{BC89EF96-8CEA-46FF-86C4-4CE0E7609802}</a:tableStyleId>
              </a:tblPr>
              <a:tblGrid>
                <a:gridCol w="4071759">
                  <a:extLst>
                    <a:ext uri="{9D8B030D-6E8A-4147-A177-3AD203B41FA5}">
                      <a16:colId xmlns:a16="http://schemas.microsoft.com/office/drawing/2014/main" val="3668585392"/>
                    </a:ext>
                  </a:extLst>
                </a:gridCol>
                <a:gridCol w="1358480">
                  <a:extLst>
                    <a:ext uri="{9D8B030D-6E8A-4147-A177-3AD203B41FA5}">
                      <a16:colId xmlns:a16="http://schemas.microsoft.com/office/drawing/2014/main" val="2303121777"/>
                    </a:ext>
                  </a:extLst>
                </a:gridCol>
                <a:gridCol w="1272269">
                  <a:extLst>
                    <a:ext uri="{9D8B030D-6E8A-4147-A177-3AD203B41FA5}">
                      <a16:colId xmlns:a16="http://schemas.microsoft.com/office/drawing/2014/main" val="3270349357"/>
                    </a:ext>
                  </a:extLst>
                </a:gridCol>
                <a:gridCol w="1435984">
                  <a:extLst>
                    <a:ext uri="{9D8B030D-6E8A-4147-A177-3AD203B41FA5}">
                      <a16:colId xmlns:a16="http://schemas.microsoft.com/office/drawing/2014/main" val="3667638729"/>
                    </a:ext>
                  </a:extLst>
                </a:gridCol>
                <a:gridCol w="1297474">
                  <a:extLst>
                    <a:ext uri="{9D8B030D-6E8A-4147-A177-3AD203B41FA5}">
                      <a16:colId xmlns:a16="http://schemas.microsoft.com/office/drawing/2014/main" val="1224337286"/>
                    </a:ext>
                  </a:extLst>
                </a:gridCol>
                <a:gridCol w="1460635">
                  <a:extLst>
                    <a:ext uri="{9D8B030D-6E8A-4147-A177-3AD203B41FA5}">
                      <a16:colId xmlns:a16="http://schemas.microsoft.com/office/drawing/2014/main" val="1153525607"/>
                    </a:ext>
                  </a:extLst>
                </a:gridCol>
              </a:tblGrid>
              <a:tr h="677250">
                <a:tc>
                  <a:txBody>
                    <a:bodyPr/>
                    <a:lstStyle/>
                    <a:p>
                      <a:pPr algn="l"/>
                      <a:r>
                        <a:rPr lang="en-US" sz="2400" dirty="0"/>
                        <a:t>Label</a:t>
                      </a:r>
                    </a:p>
                  </a:txBody>
                  <a:tcPr>
                    <a:noFill/>
                  </a:tcPr>
                </a:tc>
                <a:tc>
                  <a:txBody>
                    <a:bodyPr/>
                    <a:lstStyle/>
                    <a:p>
                      <a:pPr algn="ctr"/>
                      <a:r>
                        <a:rPr lang="en-US" sz="2400" dirty="0"/>
                        <a:t>Cold Water</a:t>
                      </a:r>
                    </a:p>
                  </a:txBody>
                  <a:tcPr>
                    <a:noFill/>
                  </a:tcPr>
                </a:tc>
                <a:tc>
                  <a:txBody>
                    <a:bodyPr/>
                    <a:lstStyle/>
                    <a:p>
                      <a:pPr algn="ctr"/>
                      <a:r>
                        <a:rPr lang="en-US" sz="2400" dirty="0" err="1"/>
                        <a:t>Rewear</a:t>
                      </a:r>
                      <a:endParaRPr lang="en-US" sz="2400" dirty="0"/>
                    </a:p>
                  </a:txBody>
                  <a:tcPr>
                    <a:noFill/>
                  </a:tcPr>
                </a:tc>
                <a:tc>
                  <a:txBody>
                    <a:bodyPr/>
                    <a:lstStyle/>
                    <a:p>
                      <a:pPr algn="ctr"/>
                      <a:r>
                        <a:rPr lang="en-US" sz="2400" dirty="0"/>
                        <a:t>Combine Load</a:t>
                      </a:r>
                    </a:p>
                  </a:txBody>
                  <a:tcPr>
                    <a:noFill/>
                  </a:tcPr>
                </a:tc>
                <a:tc>
                  <a:txBody>
                    <a:bodyPr/>
                    <a:lstStyle/>
                    <a:p>
                      <a:pPr algn="ctr"/>
                      <a:r>
                        <a:rPr lang="en-US" sz="2400" dirty="0"/>
                        <a:t>Hang Dry</a:t>
                      </a:r>
                    </a:p>
                  </a:txBody>
                  <a:tcPr>
                    <a:noFill/>
                  </a:tcPr>
                </a:tc>
                <a:tc>
                  <a:txBody>
                    <a:bodyPr/>
                    <a:lstStyle/>
                    <a:p>
                      <a:pPr algn="ctr"/>
                      <a:r>
                        <a:rPr lang="en-US" sz="2400" dirty="0"/>
                        <a:t>Average</a:t>
                      </a:r>
                    </a:p>
                  </a:txBody>
                  <a:tcPr>
                    <a:noFill/>
                  </a:tcPr>
                </a:tc>
                <a:extLst>
                  <a:ext uri="{0D108BD9-81ED-4DB2-BD59-A6C34878D82A}">
                    <a16:rowId xmlns:a16="http://schemas.microsoft.com/office/drawing/2014/main" val="3559910992"/>
                  </a:ext>
                </a:extLst>
              </a:tr>
              <a:tr h="389478">
                <a:tc>
                  <a:txBody>
                    <a:bodyPr/>
                    <a:lstStyle/>
                    <a:p>
                      <a:r>
                        <a:rPr lang="en-CA" sz="2400" kern="1200" dirty="0">
                          <a:solidFill>
                            <a:schemeClr val="tx1"/>
                          </a:solidFill>
                          <a:effectLst/>
                          <a:latin typeface="+mn-lt"/>
                          <a:ea typeface="+mn-ea"/>
                          <a:cs typeface="+mn-cs"/>
                        </a:rPr>
                        <a:t>QR Scan Only Control (n=185)</a:t>
                      </a:r>
                      <a:endParaRPr lang="en-US" sz="2400" dirty="0"/>
                    </a:p>
                  </a:txBody>
                  <a:tcPr>
                    <a:solidFill>
                      <a:schemeClr val="bg1">
                        <a:lumMod val="95000"/>
                      </a:schemeClr>
                    </a:solidFill>
                  </a:tcPr>
                </a:tc>
                <a:tc>
                  <a:txBody>
                    <a:bodyPr/>
                    <a:lstStyle/>
                    <a:p>
                      <a:pPr algn="ctr"/>
                      <a:r>
                        <a:rPr lang="en-US" sz="2400" dirty="0"/>
                        <a:t>3.25</a:t>
                      </a:r>
                    </a:p>
                  </a:txBody>
                  <a:tcPr>
                    <a:solidFill>
                      <a:schemeClr val="bg1"/>
                    </a:solidFill>
                  </a:tcPr>
                </a:tc>
                <a:tc>
                  <a:txBody>
                    <a:bodyPr/>
                    <a:lstStyle/>
                    <a:p>
                      <a:pPr algn="ctr"/>
                      <a:r>
                        <a:rPr lang="en-US" sz="2400" dirty="0"/>
                        <a:t>3.10</a:t>
                      </a:r>
                    </a:p>
                  </a:txBody>
                  <a:tcPr>
                    <a:solidFill>
                      <a:schemeClr val="bg1"/>
                    </a:solidFill>
                  </a:tcPr>
                </a:tc>
                <a:tc>
                  <a:txBody>
                    <a:bodyPr/>
                    <a:lstStyle/>
                    <a:p>
                      <a:pPr algn="ctr"/>
                      <a:r>
                        <a:rPr lang="en-US" sz="2400" dirty="0"/>
                        <a:t>3.19</a:t>
                      </a:r>
                    </a:p>
                  </a:txBody>
                  <a:tcPr>
                    <a:solidFill>
                      <a:schemeClr val="bg1"/>
                    </a:solidFill>
                  </a:tcPr>
                </a:tc>
                <a:tc>
                  <a:txBody>
                    <a:bodyPr/>
                    <a:lstStyle/>
                    <a:p>
                      <a:pPr algn="ctr"/>
                      <a:r>
                        <a:rPr lang="en-US" sz="2400" dirty="0"/>
                        <a:t>3.44</a:t>
                      </a:r>
                    </a:p>
                  </a:txBody>
                  <a:tcPr>
                    <a:solidFill>
                      <a:schemeClr val="bg1"/>
                    </a:solidFill>
                  </a:tcPr>
                </a:tc>
                <a:tc>
                  <a:txBody>
                    <a:bodyPr/>
                    <a:lstStyle/>
                    <a:p>
                      <a:pPr algn="ctr"/>
                      <a:r>
                        <a:rPr lang="en-US" sz="2400" dirty="0"/>
                        <a:t>3.25</a:t>
                      </a:r>
                    </a:p>
                  </a:txBody>
                  <a:tcPr>
                    <a:solidFill>
                      <a:schemeClr val="bg1"/>
                    </a:solidFill>
                  </a:tcPr>
                </a:tc>
                <a:extLst>
                  <a:ext uri="{0D108BD9-81ED-4DB2-BD59-A6C34878D82A}">
                    <a16:rowId xmlns:a16="http://schemas.microsoft.com/office/drawing/2014/main" val="133986549"/>
                  </a:ext>
                </a:extLst>
              </a:tr>
              <a:tr h="677250">
                <a:tc>
                  <a:txBody>
                    <a:bodyPr/>
                    <a:lstStyle/>
                    <a:p>
                      <a:r>
                        <a:rPr lang="en-US" sz="2400" dirty="0"/>
                        <a:t>Sea turtle + bundled msg </a:t>
                      </a:r>
                      <a:r>
                        <a:rPr lang="en-CA" sz="2400" kern="1200" dirty="0">
                          <a:solidFill>
                            <a:schemeClr val="tx1"/>
                          </a:solidFill>
                          <a:effectLst/>
                          <a:latin typeface="+mn-lt"/>
                          <a:ea typeface="+mn-ea"/>
                          <a:cs typeface="+mn-cs"/>
                        </a:rPr>
                        <a:t>(n=189)</a:t>
                      </a:r>
                      <a:endParaRPr lang="en-US" sz="2400" dirty="0"/>
                    </a:p>
                  </a:txBody>
                  <a:tcPr>
                    <a:solidFill>
                      <a:schemeClr val="bg1">
                        <a:lumMod val="95000"/>
                      </a:schemeClr>
                    </a:solidFill>
                  </a:tcPr>
                </a:tc>
                <a:tc>
                  <a:txBody>
                    <a:bodyPr/>
                    <a:lstStyle/>
                    <a:p>
                      <a:pPr algn="ctr"/>
                      <a:r>
                        <a:rPr lang="en-US" sz="2400" dirty="0"/>
                        <a:t>3.61</a:t>
                      </a:r>
                      <a:r>
                        <a:rPr lang="en-US" sz="2400" baseline="30000" dirty="0"/>
                        <a:t>*</a:t>
                      </a:r>
                    </a:p>
                  </a:txBody>
                  <a:tcPr>
                    <a:noFill/>
                  </a:tcPr>
                </a:tc>
                <a:tc>
                  <a:txBody>
                    <a:bodyPr/>
                    <a:lstStyle/>
                    <a:p>
                      <a:pPr algn="ctr"/>
                      <a:r>
                        <a:rPr lang="en-US" sz="2400" dirty="0"/>
                        <a:t>3.47</a:t>
                      </a:r>
                      <a:r>
                        <a:rPr lang="en-US" sz="2400" baseline="30000" dirty="0"/>
                        <a:t>*</a:t>
                      </a:r>
                      <a:endParaRPr lang="en-US" sz="2400" dirty="0"/>
                    </a:p>
                  </a:txBody>
                  <a:tcPr>
                    <a:noFill/>
                  </a:tcPr>
                </a:tc>
                <a:tc>
                  <a:txBody>
                    <a:bodyPr/>
                    <a:lstStyle/>
                    <a:p>
                      <a:pPr algn="ctr"/>
                      <a:r>
                        <a:rPr lang="en-US" sz="2400" dirty="0"/>
                        <a:t>3.46</a:t>
                      </a:r>
                      <a:r>
                        <a:rPr lang="en-US" sz="2400" baseline="30000" dirty="0"/>
                        <a:t>*</a:t>
                      </a:r>
                      <a:endParaRPr lang="en-US" sz="2400" dirty="0"/>
                    </a:p>
                  </a:txBody>
                  <a:tcPr>
                    <a:noFill/>
                  </a:tcPr>
                </a:tc>
                <a:tc>
                  <a:txBody>
                    <a:bodyPr/>
                    <a:lstStyle/>
                    <a:p>
                      <a:pPr algn="ctr"/>
                      <a:r>
                        <a:rPr lang="en-US" sz="2400" dirty="0"/>
                        <a:t>3.60</a:t>
                      </a:r>
                    </a:p>
                  </a:txBody>
                  <a:tcPr>
                    <a:noFill/>
                  </a:tcPr>
                </a:tc>
                <a:tc>
                  <a:txBody>
                    <a:bodyPr/>
                    <a:lstStyle/>
                    <a:p>
                      <a:pPr algn="ctr"/>
                      <a:r>
                        <a:rPr lang="en-US" sz="2400" dirty="0"/>
                        <a:t>3.53</a:t>
                      </a:r>
                      <a:r>
                        <a:rPr lang="en-US" sz="2400" baseline="30000" dirty="0"/>
                        <a:t>*</a:t>
                      </a:r>
                      <a:endParaRPr lang="en-US" sz="2400" dirty="0"/>
                    </a:p>
                  </a:txBody>
                  <a:tcPr>
                    <a:noFill/>
                  </a:tcPr>
                </a:tc>
                <a:extLst>
                  <a:ext uri="{0D108BD9-81ED-4DB2-BD59-A6C34878D82A}">
                    <a16:rowId xmlns:a16="http://schemas.microsoft.com/office/drawing/2014/main" val="1470913046"/>
                  </a:ext>
                </a:extLst>
              </a:tr>
              <a:tr h="677250">
                <a:tc>
                  <a:txBody>
                    <a:bodyPr/>
                    <a:lstStyle/>
                    <a:p>
                      <a:r>
                        <a:rPr lang="en-US" sz="2400" dirty="0"/>
                        <a:t>Fleece + bundled msg (n=200)</a:t>
                      </a:r>
                    </a:p>
                  </a:txBody>
                  <a:tcPr>
                    <a:solidFill>
                      <a:schemeClr val="bg1">
                        <a:lumMod val="95000"/>
                      </a:schemeClr>
                    </a:solidFill>
                  </a:tcPr>
                </a:tc>
                <a:tc>
                  <a:txBody>
                    <a:bodyPr/>
                    <a:lstStyle/>
                    <a:p>
                      <a:pPr algn="ctr"/>
                      <a:r>
                        <a:rPr lang="en-US" sz="2400" dirty="0"/>
                        <a:t>3.58</a:t>
                      </a:r>
                      <a:r>
                        <a:rPr lang="en-US" sz="2400" baseline="30000" dirty="0"/>
                        <a:t>*</a:t>
                      </a:r>
                      <a:endParaRPr lang="en-US" sz="2400" dirty="0"/>
                    </a:p>
                  </a:txBody>
                  <a:tcPr>
                    <a:noFill/>
                  </a:tcPr>
                </a:tc>
                <a:tc>
                  <a:txBody>
                    <a:bodyPr/>
                    <a:lstStyle/>
                    <a:p>
                      <a:pPr algn="ctr"/>
                      <a:r>
                        <a:rPr lang="en-US" sz="2400" dirty="0"/>
                        <a:t>3.52</a:t>
                      </a:r>
                      <a:r>
                        <a:rPr lang="en-US" sz="2400" baseline="30000" dirty="0"/>
                        <a:t>*</a:t>
                      </a:r>
                      <a:endParaRPr lang="en-US" sz="2400" dirty="0"/>
                    </a:p>
                  </a:txBody>
                  <a:tcPr>
                    <a:noFill/>
                  </a:tcPr>
                </a:tc>
                <a:tc>
                  <a:txBody>
                    <a:bodyPr/>
                    <a:lstStyle/>
                    <a:p>
                      <a:pPr algn="ctr"/>
                      <a:r>
                        <a:rPr lang="en-US" sz="2400" dirty="0"/>
                        <a:t>3.48</a:t>
                      </a:r>
                      <a:r>
                        <a:rPr lang="en-US" sz="2400" baseline="30000" dirty="0"/>
                        <a:t>*</a:t>
                      </a:r>
                      <a:endParaRPr lang="en-US" sz="2400" dirty="0"/>
                    </a:p>
                  </a:txBody>
                  <a:tcPr>
                    <a:noFill/>
                  </a:tcPr>
                </a:tc>
                <a:tc>
                  <a:txBody>
                    <a:bodyPr/>
                    <a:lstStyle/>
                    <a:p>
                      <a:pPr algn="ctr"/>
                      <a:r>
                        <a:rPr lang="en-US" sz="2400" dirty="0"/>
                        <a:t>3.61</a:t>
                      </a:r>
                      <a:r>
                        <a:rPr lang="en-US" sz="2400" baseline="30000" dirty="0"/>
                        <a:t>*</a:t>
                      </a:r>
                      <a:endParaRPr lang="en-US" sz="2400" dirty="0"/>
                    </a:p>
                  </a:txBody>
                  <a:tcPr>
                    <a:noFill/>
                  </a:tcPr>
                </a:tc>
                <a:tc>
                  <a:txBody>
                    <a:bodyPr/>
                    <a:lstStyle/>
                    <a:p>
                      <a:pPr algn="ctr"/>
                      <a:r>
                        <a:rPr lang="en-US" sz="2400" dirty="0"/>
                        <a:t>3.55</a:t>
                      </a:r>
                      <a:r>
                        <a:rPr lang="en-US" sz="2400" baseline="30000" dirty="0"/>
                        <a:t>*</a:t>
                      </a:r>
                      <a:endParaRPr lang="en-US" sz="2400" dirty="0"/>
                    </a:p>
                  </a:txBody>
                  <a:tcPr>
                    <a:noFill/>
                  </a:tcPr>
                </a:tc>
                <a:extLst>
                  <a:ext uri="{0D108BD9-81ED-4DB2-BD59-A6C34878D82A}">
                    <a16:rowId xmlns:a16="http://schemas.microsoft.com/office/drawing/2014/main" val="2172640792"/>
                  </a:ext>
                </a:extLst>
              </a:tr>
              <a:tr h="389478">
                <a:tc>
                  <a:txBody>
                    <a:bodyPr/>
                    <a:lstStyle/>
                    <a:p>
                      <a:r>
                        <a:rPr lang="en-US" sz="2400" dirty="0"/>
                        <a:t>Sea turtle + fleece + bundled msg (n=184)</a:t>
                      </a:r>
                    </a:p>
                  </a:txBody>
                  <a:tcPr>
                    <a:solidFill>
                      <a:schemeClr val="bg1">
                        <a:lumMod val="95000"/>
                      </a:schemeClr>
                    </a:solidFill>
                  </a:tcPr>
                </a:tc>
                <a:tc>
                  <a:txBody>
                    <a:bodyPr/>
                    <a:lstStyle/>
                    <a:p>
                      <a:pPr algn="ctr"/>
                      <a:r>
                        <a:rPr lang="en-US" sz="2400" dirty="0"/>
                        <a:t>3.60</a:t>
                      </a:r>
                      <a:r>
                        <a:rPr lang="en-US" sz="2400" baseline="30000" dirty="0"/>
                        <a:t>*</a:t>
                      </a:r>
                      <a:endParaRPr lang="en-US" sz="2400" dirty="0"/>
                    </a:p>
                  </a:txBody>
                  <a:tcPr>
                    <a:noFill/>
                  </a:tcPr>
                </a:tc>
                <a:tc>
                  <a:txBody>
                    <a:bodyPr/>
                    <a:lstStyle/>
                    <a:p>
                      <a:pPr algn="ctr"/>
                      <a:r>
                        <a:rPr lang="en-US" sz="2400" dirty="0"/>
                        <a:t>3.42</a:t>
                      </a:r>
                      <a:r>
                        <a:rPr lang="en-US" sz="2400" baseline="30000" dirty="0"/>
                        <a:t>*</a:t>
                      </a:r>
                      <a:endParaRPr lang="en-US" sz="2400" dirty="0"/>
                    </a:p>
                  </a:txBody>
                  <a:tcPr>
                    <a:noFill/>
                  </a:tcPr>
                </a:tc>
                <a:tc>
                  <a:txBody>
                    <a:bodyPr/>
                    <a:lstStyle/>
                    <a:p>
                      <a:pPr algn="ctr"/>
                      <a:r>
                        <a:rPr lang="en-US" sz="2400" dirty="0"/>
                        <a:t>3.40</a:t>
                      </a:r>
                      <a:r>
                        <a:rPr lang="en-US" sz="2400" baseline="30000" dirty="0"/>
                        <a:t>*</a:t>
                      </a:r>
                      <a:endParaRPr lang="en-US" sz="2400" dirty="0"/>
                    </a:p>
                  </a:txBody>
                  <a:tcPr>
                    <a:noFill/>
                  </a:tcPr>
                </a:tc>
                <a:tc>
                  <a:txBody>
                    <a:bodyPr/>
                    <a:lstStyle/>
                    <a:p>
                      <a:pPr algn="ctr"/>
                      <a:r>
                        <a:rPr lang="en-US" sz="2400" dirty="0"/>
                        <a:t>3.54</a:t>
                      </a:r>
                    </a:p>
                  </a:txBody>
                  <a:tcPr>
                    <a:noFill/>
                  </a:tcPr>
                </a:tc>
                <a:tc>
                  <a:txBody>
                    <a:bodyPr/>
                    <a:lstStyle/>
                    <a:p>
                      <a:pPr algn="ctr"/>
                      <a:r>
                        <a:rPr lang="en-US" sz="2400" dirty="0"/>
                        <a:t>3.49</a:t>
                      </a:r>
                      <a:r>
                        <a:rPr lang="en-US" sz="2400" baseline="30000" dirty="0"/>
                        <a:t>*</a:t>
                      </a:r>
                      <a:endParaRPr lang="en-US" sz="2400" dirty="0"/>
                    </a:p>
                  </a:txBody>
                  <a:tcPr>
                    <a:noFill/>
                  </a:tcPr>
                </a:tc>
                <a:extLst>
                  <a:ext uri="{0D108BD9-81ED-4DB2-BD59-A6C34878D82A}">
                    <a16:rowId xmlns:a16="http://schemas.microsoft.com/office/drawing/2014/main" val="585469231"/>
                  </a:ext>
                </a:extLst>
              </a:tr>
              <a:tr h="677250">
                <a:tc>
                  <a:txBody>
                    <a:bodyPr/>
                    <a:lstStyle/>
                    <a:p>
                      <a:r>
                        <a:rPr lang="en-US" sz="2400" dirty="0"/>
                        <a:t>Sea turtle + fleece + hang dry msg (n=189)</a:t>
                      </a:r>
                    </a:p>
                  </a:txBody>
                  <a:tcPr>
                    <a:solidFill>
                      <a:schemeClr val="bg1">
                        <a:lumMod val="95000"/>
                      </a:schemeClr>
                    </a:solidFill>
                  </a:tcPr>
                </a:tc>
                <a:tc>
                  <a:txBody>
                    <a:bodyPr/>
                    <a:lstStyle/>
                    <a:p>
                      <a:pPr algn="ctr"/>
                      <a:r>
                        <a:rPr lang="en-US" sz="2400" dirty="0"/>
                        <a:t>3.56</a:t>
                      </a:r>
                      <a:r>
                        <a:rPr lang="en-US" sz="2400" baseline="30000" dirty="0"/>
                        <a:t>*</a:t>
                      </a:r>
                      <a:endParaRPr lang="en-US" sz="2400" dirty="0"/>
                    </a:p>
                  </a:txBody>
                  <a:tcPr>
                    <a:noFill/>
                  </a:tcPr>
                </a:tc>
                <a:tc>
                  <a:txBody>
                    <a:bodyPr/>
                    <a:lstStyle/>
                    <a:p>
                      <a:pPr algn="ctr"/>
                      <a:r>
                        <a:rPr lang="en-US" sz="2400" dirty="0"/>
                        <a:t>3.42</a:t>
                      </a:r>
                      <a:r>
                        <a:rPr lang="en-US" sz="2400" baseline="30000" dirty="0"/>
                        <a:t>*</a:t>
                      </a:r>
                      <a:endParaRPr lang="en-US" sz="2400" dirty="0"/>
                    </a:p>
                  </a:txBody>
                  <a:tcPr>
                    <a:noFill/>
                  </a:tcPr>
                </a:tc>
                <a:tc>
                  <a:txBody>
                    <a:bodyPr/>
                    <a:lstStyle/>
                    <a:p>
                      <a:pPr algn="ctr"/>
                      <a:r>
                        <a:rPr lang="en-US" sz="2400" dirty="0"/>
                        <a:t>3.38</a:t>
                      </a:r>
                      <a:r>
                        <a:rPr lang="en-US" sz="2400" baseline="30000" dirty="0"/>
                        <a:t>*</a:t>
                      </a:r>
                      <a:endParaRPr lang="en-US" sz="2400" dirty="0"/>
                    </a:p>
                  </a:txBody>
                  <a:tcPr>
                    <a:noFill/>
                  </a:tcPr>
                </a:tc>
                <a:tc>
                  <a:txBody>
                    <a:bodyPr/>
                    <a:lstStyle/>
                    <a:p>
                      <a:pPr algn="ctr"/>
                      <a:r>
                        <a:rPr lang="en-US" sz="2400" dirty="0"/>
                        <a:t>3.77</a:t>
                      </a:r>
                      <a:r>
                        <a:rPr lang="en-US" sz="2400" baseline="30000" dirty="0"/>
                        <a:t>*</a:t>
                      </a:r>
                      <a:endParaRPr lang="en-US" sz="2400" dirty="0"/>
                    </a:p>
                  </a:txBody>
                  <a:tcPr>
                    <a:noFill/>
                  </a:tcPr>
                </a:tc>
                <a:tc>
                  <a:txBody>
                    <a:bodyPr/>
                    <a:lstStyle/>
                    <a:p>
                      <a:pPr algn="ctr"/>
                      <a:r>
                        <a:rPr lang="en-US" sz="2400" dirty="0"/>
                        <a:t>3.53</a:t>
                      </a:r>
                      <a:r>
                        <a:rPr lang="en-US" sz="2400" baseline="30000" dirty="0"/>
                        <a:t>*</a:t>
                      </a:r>
                      <a:endParaRPr lang="en-US" sz="2400" dirty="0"/>
                    </a:p>
                  </a:txBody>
                  <a:tcPr>
                    <a:noFill/>
                  </a:tcPr>
                </a:tc>
                <a:extLst>
                  <a:ext uri="{0D108BD9-81ED-4DB2-BD59-A6C34878D82A}">
                    <a16:rowId xmlns:a16="http://schemas.microsoft.com/office/drawing/2014/main" val="1388116783"/>
                  </a:ext>
                </a:extLst>
              </a:tr>
            </a:tbl>
          </a:graphicData>
        </a:graphic>
      </p:graphicFrame>
      <p:sp>
        <p:nvSpPr>
          <p:cNvPr id="8" name="TextBox 7">
            <a:extLst>
              <a:ext uri="{FF2B5EF4-FFF2-40B4-BE49-F238E27FC236}">
                <a16:creationId xmlns:a16="http://schemas.microsoft.com/office/drawing/2014/main" id="{94D9D9CD-5797-431F-9732-6A40E1D8DE05}"/>
              </a:ext>
            </a:extLst>
          </p:cNvPr>
          <p:cNvSpPr txBox="1"/>
          <p:nvPr/>
        </p:nvSpPr>
        <p:spPr>
          <a:xfrm>
            <a:off x="525432" y="6211669"/>
            <a:ext cx="11363326" cy="646331"/>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Note: Participants answered on a 1-5 scale from 1=“much less often” to 3=“the same” to 5=“much more often”. </a:t>
            </a:r>
            <a:b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 indicates significant difference from control</a:t>
            </a:r>
          </a:p>
        </p:txBody>
      </p:sp>
      <p:sp>
        <p:nvSpPr>
          <p:cNvPr id="2" name="Rectangle 1">
            <a:extLst>
              <a:ext uri="{FF2B5EF4-FFF2-40B4-BE49-F238E27FC236}">
                <a16:creationId xmlns:a16="http://schemas.microsoft.com/office/drawing/2014/main" id="{CDDD271E-B37D-3949-BA7B-561004080FFE}"/>
              </a:ext>
            </a:extLst>
          </p:cNvPr>
          <p:cNvSpPr/>
          <p:nvPr/>
        </p:nvSpPr>
        <p:spPr>
          <a:xfrm>
            <a:off x="10095470" y="1078250"/>
            <a:ext cx="1448830" cy="442629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627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Intentions to engage in efficient laundry </a:t>
            </a:r>
            <a:r>
              <a:rPr lang="en-US" dirty="0" err="1"/>
              <a:t>behaviours</a:t>
            </a:r>
            <a:endParaRPr lang="en-US" dirty="0"/>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5577441E-47AD-8CD5-4B13-7DB387E54EF6}"/>
              </a:ext>
            </a:extLst>
          </p:cNvPr>
          <p:cNvSpPr txBox="1">
            <a:spLocks/>
          </p:cNvSpPr>
          <p:nvPr/>
        </p:nvSpPr>
        <p:spPr>
          <a:xfrm>
            <a:off x="621475" y="1056904"/>
            <a:ext cx="10956967" cy="5120059"/>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dirty="0"/>
              <a:t>Summary:</a:t>
            </a:r>
          </a:p>
          <a:p>
            <a:r>
              <a:rPr lang="en-US" b="0" dirty="0"/>
              <a:t>All decals increased </a:t>
            </a:r>
            <a:r>
              <a:rPr lang="en-US" dirty="0"/>
              <a:t>intentions</a:t>
            </a:r>
            <a:r>
              <a:rPr lang="en-US" b="0" dirty="0"/>
              <a:t> to improve </a:t>
            </a:r>
            <a:r>
              <a:rPr lang="en-US" b="0" dirty="0" err="1"/>
              <a:t>behaviours</a:t>
            </a:r>
            <a:endParaRPr lang="en-US" b="0" dirty="0"/>
          </a:p>
          <a:p>
            <a:r>
              <a:rPr lang="en-US" b="0" dirty="0"/>
              <a:t>Roughly equally effective on intentions</a:t>
            </a:r>
            <a:endParaRPr lang="en-CA" b="0" dirty="0"/>
          </a:p>
        </p:txBody>
      </p:sp>
    </p:spTree>
    <p:extLst>
      <p:ext uri="{BB962C8B-B14F-4D97-AF65-F5344CB8AC3E}">
        <p14:creationId xmlns:p14="http://schemas.microsoft.com/office/powerpoint/2010/main" val="3649099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Summary: Decal Effectiveness vs Control</a:t>
            </a:r>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80860ADF-B86C-78BB-69A3-8FD73ED1A5BC}"/>
              </a:ext>
            </a:extLst>
          </p:cNvPr>
          <p:cNvGraphicFramePr>
            <a:graphicFrameLocks noGrp="1"/>
          </p:cNvGraphicFramePr>
          <p:nvPr>
            <p:extLst>
              <p:ext uri="{D42A27DB-BD31-4B8C-83A1-F6EECF244321}">
                <p14:modId xmlns:p14="http://schemas.microsoft.com/office/powerpoint/2010/main" val="1657585600"/>
              </p:ext>
            </p:extLst>
          </p:nvPr>
        </p:nvGraphicFramePr>
        <p:xfrm>
          <a:off x="384313" y="905256"/>
          <a:ext cx="11131827" cy="5084725"/>
        </p:xfrm>
        <a:graphic>
          <a:graphicData uri="http://schemas.openxmlformats.org/drawingml/2006/table">
            <a:tbl>
              <a:tblPr/>
              <a:tblGrid>
                <a:gridCol w="2507000">
                  <a:extLst>
                    <a:ext uri="{9D8B030D-6E8A-4147-A177-3AD203B41FA5}">
                      <a16:colId xmlns:a16="http://schemas.microsoft.com/office/drawing/2014/main" val="2512871209"/>
                    </a:ext>
                  </a:extLst>
                </a:gridCol>
                <a:gridCol w="1103828">
                  <a:extLst>
                    <a:ext uri="{9D8B030D-6E8A-4147-A177-3AD203B41FA5}">
                      <a16:colId xmlns:a16="http://schemas.microsoft.com/office/drawing/2014/main" val="3156710908"/>
                    </a:ext>
                  </a:extLst>
                </a:gridCol>
                <a:gridCol w="1085120">
                  <a:extLst>
                    <a:ext uri="{9D8B030D-6E8A-4147-A177-3AD203B41FA5}">
                      <a16:colId xmlns:a16="http://schemas.microsoft.com/office/drawing/2014/main" val="2492989892"/>
                    </a:ext>
                  </a:extLst>
                </a:gridCol>
                <a:gridCol w="1590261">
                  <a:extLst>
                    <a:ext uri="{9D8B030D-6E8A-4147-A177-3AD203B41FA5}">
                      <a16:colId xmlns:a16="http://schemas.microsoft.com/office/drawing/2014/main" val="3211440190"/>
                    </a:ext>
                  </a:extLst>
                </a:gridCol>
                <a:gridCol w="1590261">
                  <a:extLst>
                    <a:ext uri="{9D8B030D-6E8A-4147-A177-3AD203B41FA5}">
                      <a16:colId xmlns:a16="http://schemas.microsoft.com/office/drawing/2014/main" val="2755513459"/>
                    </a:ext>
                  </a:extLst>
                </a:gridCol>
                <a:gridCol w="1702514">
                  <a:extLst>
                    <a:ext uri="{9D8B030D-6E8A-4147-A177-3AD203B41FA5}">
                      <a16:colId xmlns:a16="http://schemas.microsoft.com/office/drawing/2014/main" val="1438358694"/>
                    </a:ext>
                  </a:extLst>
                </a:gridCol>
                <a:gridCol w="1552843">
                  <a:extLst>
                    <a:ext uri="{9D8B030D-6E8A-4147-A177-3AD203B41FA5}">
                      <a16:colId xmlns:a16="http://schemas.microsoft.com/office/drawing/2014/main" val="3606876001"/>
                    </a:ext>
                  </a:extLst>
                </a:gridCol>
              </a:tblGrid>
              <a:tr h="1016945">
                <a:tc>
                  <a:txBody>
                    <a:bodyPr/>
                    <a:lstStyle/>
                    <a:p>
                      <a:pPr algn="ctr" fontAlgn="ctr"/>
                      <a:r>
                        <a:rPr lang="en-US" sz="2400" b="1" i="0" u="none" strike="noStrike">
                          <a:solidFill>
                            <a:srgbClr val="000000"/>
                          </a:solidFill>
                          <a:effectLst/>
                          <a:latin typeface="Calibri" panose="020F0502020204030204" pitchFamily="34" charset="0"/>
                        </a:rPr>
                        <a:t>Condition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Intentions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Self-report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panose="020F0502020204030204" pitchFamily="34" charset="0"/>
                        </a:rPr>
                        <a:t>Logged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Logged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793040"/>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5724667"/>
                  </a:ext>
                </a:extLst>
              </a:tr>
              <a:tr h="1016945">
                <a:tc>
                  <a:txBody>
                    <a:bodyPr/>
                    <a:lstStyle/>
                    <a:p>
                      <a:pPr algn="ctr" fontAlgn="ctr"/>
                      <a:r>
                        <a:rPr lang="en-US" sz="2400" b="0" i="0" u="none" strike="noStrike">
                          <a:solidFill>
                            <a:srgbClr val="000000"/>
                          </a:solidFill>
                          <a:effectLst/>
                          <a:latin typeface="Calibri" panose="020F0502020204030204" pitchFamily="34" charset="0"/>
                        </a:rPr>
                        <a:t>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4195835"/>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709804"/>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Hang Dry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8567394"/>
                  </a:ext>
                </a:extLst>
              </a:tr>
            </a:tbl>
          </a:graphicData>
        </a:graphic>
      </p:graphicFrame>
    </p:spTree>
    <p:extLst>
      <p:ext uri="{BB962C8B-B14F-4D97-AF65-F5344CB8AC3E}">
        <p14:creationId xmlns:p14="http://schemas.microsoft.com/office/powerpoint/2010/main" val="2112906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Retrospective Self-report Results</a:t>
            </a:r>
            <a:endParaRPr lang="en-CA" dirty="0"/>
          </a:p>
        </p:txBody>
      </p:sp>
    </p:spTree>
    <p:extLst>
      <p:ext uri="{BB962C8B-B14F-4D97-AF65-F5344CB8AC3E}">
        <p14:creationId xmlns:p14="http://schemas.microsoft.com/office/powerpoint/2010/main" val="902460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BA3532-6CC1-5DA8-6EC8-417C3896C01C}"/>
              </a:ext>
            </a:extLst>
          </p:cNvPr>
          <p:cNvSpPr>
            <a:spLocks noGrp="1"/>
          </p:cNvSpPr>
          <p:nvPr>
            <p:ph type="title"/>
          </p:nvPr>
        </p:nvSpPr>
        <p:spPr/>
        <p:txBody>
          <a:bodyPr/>
          <a:lstStyle/>
          <a:p>
            <a:r>
              <a:rPr lang="en-CA" dirty="0"/>
              <a:t>Retrospective Self-report Results</a:t>
            </a:r>
          </a:p>
        </p:txBody>
      </p:sp>
      <p:graphicFrame>
        <p:nvGraphicFramePr>
          <p:cNvPr id="5" name="Content Placeholder 4">
            <a:extLst>
              <a:ext uri="{FF2B5EF4-FFF2-40B4-BE49-F238E27FC236}">
                <a16:creationId xmlns:a16="http://schemas.microsoft.com/office/drawing/2014/main" id="{93DC10EA-E3F8-D60E-C846-6BF6371146DA}"/>
              </a:ext>
            </a:extLst>
          </p:cNvPr>
          <p:cNvGraphicFramePr>
            <a:graphicFrameLocks noGrp="1"/>
          </p:cNvGraphicFramePr>
          <p:nvPr>
            <p:ph idx="1"/>
            <p:extLst>
              <p:ext uri="{D42A27DB-BD31-4B8C-83A1-F6EECF244321}">
                <p14:modId xmlns:p14="http://schemas.microsoft.com/office/powerpoint/2010/main" val="2408884446"/>
              </p:ext>
            </p:extLst>
          </p:nvPr>
        </p:nvGraphicFramePr>
        <p:xfrm>
          <a:off x="1458097" y="716691"/>
          <a:ext cx="10392032" cy="483834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AB0DABC-2942-0F77-3006-FB50F276B802}"/>
              </a:ext>
            </a:extLst>
          </p:cNvPr>
          <p:cNvSpPr txBox="1"/>
          <p:nvPr/>
        </p:nvSpPr>
        <p:spPr>
          <a:xfrm>
            <a:off x="240703" y="5253745"/>
            <a:ext cx="12014430" cy="1015663"/>
          </a:xfrm>
          <a:prstGeom prst="rect">
            <a:avLst/>
          </a:prstGeom>
          <a:noFill/>
        </p:spPr>
        <p:txBody>
          <a:bodyPr wrap="square" rtlCol="0">
            <a:spAutoFit/>
          </a:bodyPr>
          <a:lstStyle/>
          <a:p>
            <a:r>
              <a:rPr lang="en-CA" sz="2000" b="1" dirty="0"/>
              <a:t>Takeaway:</a:t>
            </a:r>
            <a:r>
              <a:rPr lang="en-CA" sz="2000" dirty="0"/>
              <a:t> </a:t>
            </a:r>
          </a:p>
          <a:p>
            <a:r>
              <a:rPr lang="en-CA" sz="2000" dirty="0"/>
              <a:t>From S2 to S5, participants in the control condition were less likely to report engaging in laundry efficient behaviours. “Sea </a:t>
            </a:r>
            <a:r>
              <a:rPr lang="en-CA" sz="2000" dirty="0" err="1"/>
              <a:t>turtle+bundled</a:t>
            </a:r>
            <a:r>
              <a:rPr lang="en-CA" sz="2000" dirty="0"/>
              <a:t>” message was more effective than control condition, p&lt;.001</a:t>
            </a:r>
          </a:p>
        </p:txBody>
      </p:sp>
      <p:sp>
        <p:nvSpPr>
          <p:cNvPr id="4" name="Oval 3">
            <a:extLst>
              <a:ext uri="{FF2B5EF4-FFF2-40B4-BE49-F238E27FC236}">
                <a16:creationId xmlns:a16="http://schemas.microsoft.com/office/drawing/2014/main" id="{8E710831-2D7D-63F7-2F2F-6526EE145812}"/>
              </a:ext>
            </a:extLst>
          </p:cNvPr>
          <p:cNvSpPr/>
          <p:nvPr/>
        </p:nvSpPr>
        <p:spPr>
          <a:xfrm>
            <a:off x="2883445" y="2440270"/>
            <a:ext cx="701227" cy="187367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243EBC3-80DD-2C2C-4B7F-EE610EC380C6}"/>
              </a:ext>
            </a:extLst>
          </p:cNvPr>
          <p:cNvSpPr/>
          <p:nvPr/>
        </p:nvSpPr>
        <p:spPr>
          <a:xfrm>
            <a:off x="7164662" y="906483"/>
            <a:ext cx="1020060" cy="221494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814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Self-report of efficient laundry </a:t>
            </a:r>
            <a:r>
              <a:rPr lang="en-US" dirty="0" err="1"/>
              <a:t>behaviours</a:t>
            </a:r>
            <a:endParaRPr lang="en-US" dirty="0"/>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5577441E-47AD-8CD5-4B13-7DB387E54EF6}"/>
              </a:ext>
            </a:extLst>
          </p:cNvPr>
          <p:cNvSpPr txBox="1">
            <a:spLocks/>
          </p:cNvSpPr>
          <p:nvPr/>
        </p:nvSpPr>
        <p:spPr>
          <a:xfrm>
            <a:off x="621475" y="1056904"/>
            <a:ext cx="10956967" cy="5120059"/>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dirty="0"/>
              <a:t>Summary:</a:t>
            </a:r>
          </a:p>
          <a:p>
            <a:r>
              <a:rPr lang="en-US" b="0" dirty="0"/>
              <a:t>One decal message </a:t>
            </a:r>
            <a:r>
              <a:rPr lang="en-US" b="0" dirty="0" err="1"/>
              <a:t>signficantly</a:t>
            </a:r>
            <a:r>
              <a:rPr lang="en-US" b="0" dirty="0"/>
              <a:t> improved retrospective self-report of behaviours:</a:t>
            </a:r>
            <a:br>
              <a:rPr lang="en-US" b="0" dirty="0"/>
            </a:br>
            <a:r>
              <a:rPr lang="en-US" b="0" dirty="0"/>
              <a:t>Microplastics turtle + bundled msg </a:t>
            </a:r>
            <a:endParaRPr lang="en-CA" b="0" dirty="0"/>
          </a:p>
        </p:txBody>
      </p:sp>
    </p:spTree>
    <p:extLst>
      <p:ext uri="{BB962C8B-B14F-4D97-AF65-F5344CB8AC3E}">
        <p14:creationId xmlns:p14="http://schemas.microsoft.com/office/powerpoint/2010/main" val="2882994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Summary: Decal Effectiveness vs Control</a:t>
            </a:r>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80860ADF-B86C-78BB-69A3-8FD73ED1A5BC}"/>
              </a:ext>
            </a:extLst>
          </p:cNvPr>
          <p:cNvGraphicFramePr>
            <a:graphicFrameLocks noGrp="1"/>
          </p:cNvGraphicFramePr>
          <p:nvPr>
            <p:extLst>
              <p:ext uri="{D42A27DB-BD31-4B8C-83A1-F6EECF244321}">
                <p14:modId xmlns:p14="http://schemas.microsoft.com/office/powerpoint/2010/main" val="2055110144"/>
              </p:ext>
            </p:extLst>
          </p:nvPr>
        </p:nvGraphicFramePr>
        <p:xfrm>
          <a:off x="384313" y="905256"/>
          <a:ext cx="11131827" cy="5084725"/>
        </p:xfrm>
        <a:graphic>
          <a:graphicData uri="http://schemas.openxmlformats.org/drawingml/2006/table">
            <a:tbl>
              <a:tblPr/>
              <a:tblGrid>
                <a:gridCol w="2507000">
                  <a:extLst>
                    <a:ext uri="{9D8B030D-6E8A-4147-A177-3AD203B41FA5}">
                      <a16:colId xmlns:a16="http://schemas.microsoft.com/office/drawing/2014/main" val="2512871209"/>
                    </a:ext>
                  </a:extLst>
                </a:gridCol>
                <a:gridCol w="1103828">
                  <a:extLst>
                    <a:ext uri="{9D8B030D-6E8A-4147-A177-3AD203B41FA5}">
                      <a16:colId xmlns:a16="http://schemas.microsoft.com/office/drawing/2014/main" val="3156710908"/>
                    </a:ext>
                  </a:extLst>
                </a:gridCol>
                <a:gridCol w="1085120">
                  <a:extLst>
                    <a:ext uri="{9D8B030D-6E8A-4147-A177-3AD203B41FA5}">
                      <a16:colId xmlns:a16="http://schemas.microsoft.com/office/drawing/2014/main" val="2492989892"/>
                    </a:ext>
                  </a:extLst>
                </a:gridCol>
                <a:gridCol w="1590261">
                  <a:extLst>
                    <a:ext uri="{9D8B030D-6E8A-4147-A177-3AD203B41FA5}">
                      <a16:colId xmlns:a16="http://schemas.microsoft.com/office/drawing/2014/main" val="3211440190"/>
                    </a:ext>
                  </a:extLst>
                </a:gridCol>
                <a:gridCol w="1590261">
                  <a:extLst>
                    <a:ext uri="{9D8B030D-6E8A-4147-A177-3AD203B41FA5}">
                      <a16:colId xmlns:a16="http://schemas.microsoft.com/office/drawing/2014/main" val="2755513459"/>
                    </a:ext>
                  </a:extLst>
                </a:gridCol>
                <a:gridCol w="1702514">
                  <a:extLst>
                    <a:ext uri="{9D8B030D-6E8A-4147-A177-3AD203B41FA5}">
                      <a16:colId xmlns:a16="http://schemas.microsoft.com/office/drawing/2014/main" val="1438358694"/>
                    </a:ext>
                  </a:extLst>
                </a:gridCol>
                <a:gridCol w="1552843">
                  <a:extLst>
                    <a:ext uri="{9D8B030D-6E8A-4147-A177-3AD203B41FA5}">
                      <a16:colId xmlns:a16="http://schemas.microsoft.com/office/drawing/2014/main" val="3606876001"/>
                    </a:ext>
                  </a:extLst>
                </a:gridCol>
              </a:tblGrid>
              <a:tr h="1016945">
                <a:tc>
                  <a:txBody>
                    <a:bodyPr/>
                    <a:lstStyle/>
                    <a:p>
                      <a:pPr algn="ctr" fontAlgn="ctr"/>
                      <a:r>
                        <a:rPr lang="en-US" sz="2400" b="1" i="0" u="none" strike="noStrike">
                          <a:solidFill>
                            <a:srgbClr val="000000"/>
                          </a:solidFill>
                          <a:effectLst/>
                          <a:latin typeface="Calibri" panose="020F0502020204030204" pitchFamily="34" charset="0"/>
                        </a:rPr>
                        <a:t>Condition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Intentions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Self-report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panose="020F0502020204030204" pitchFamily="34" charset="0"/>
                        </a:rPr>
                        <a:t>Logged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Logged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793040"/>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5724667"/>
                  </a:ext>
                </a:extLst>
              </a:tr>
              <a:tr h="1016945">
                <a:tc>
                  <a:txBody>
                    <a:bodyPr/>
                    <a:lstStyle/>
                    <a:p>
                      <a:pPr algn="ctr" fontAlgn="ctr"/>
                      <a:r>
                        <a:rPr lang="en-US" sz="2400" b="0" i="0" u="none" strike="noStrike">
                          <a:solidFill>
                            <a:srgbClr val="000000"/>
                          </a:solidFill>
                          <a:effectLst/>
                          <a:latin typeface="Calibri" panose="020F0502020204030204" pitchFamily="34" charset="0"/>
                        </a:rPr>
                        <a:t>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4195835"/>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709804"/>
                  </a:ext>
                </a:extLst>
              </a:tr>
              <a:tr h="1016945">
                <a:tc>
                  <a:txBody>
                    <a:bodyPr/>
                    <a:lstStyle/>
                    <a:p>
                      <a:pPr algn="ctr" fontAlgn="ctr"/>
                      <a:r>
                        <a:rPr lang="en-US" sz="2400" b="0" i="0" u="none" strike="noStrike" dirty="0">
                          <a:solidFill>
                            <a:srgbClr val="000000"/>
                          </a:solidFill>
                          <a:effectLst/>
                          <a:latin typeface="Calibri" panose="020F0502020204030204" pitchFamily="34" charset="0"/>
                        </a:rPr>
                        <a:t>Turtle + Fleece + Hang Dry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2400" b="0" i="0" u="none" strike="noStrike" kern="1200" dirty="0">
                        <a:solidFill>
                          <a:srgbClr val="000000"/>
                        </a:solidFill>
                        <a:effectLst/>
                        <a:latin typeface="Calibri" panose="020F0502020204030204" pitchFamily="34" charset="0"/>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8567394"/>
                  </a:ext>
                </a:extLst>
              </a:tr>
            </a:tbl>
          </a:graphicData>
        </a:graphic>
      </p:graphicFrame>
    </p:spTree>
    <p:extLst>
      <p:ext uri="{BB962C8B-B14F-4D97-AF65-F5344CB8AC3E}">
        <p14:creationId xmlns:p14="http://schemas.microsoft.com/office/powerpoint/2010/main" val="1655897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err="1"/>
              <a:t>Behaviour</a:t>
            </a:r>
            <a:r>
              <a:rPr lang="en-US" dirty="0"/>
              <a:t> Logging Results</a:t>
            </a:r>
            <a:endParaRPr lang="en-CA" dirty="0"/>
          </a:p>
        </p:txBody>
      </p:sp>
    </p:spTree>
    <p:extLst>
      <p:ext uri="{BB962C8B-B14F-4D97-AF65-F5344CB8AC3E}">
        <p14:creationId xmlns:p14="http://schemas.microsoft.com/office/powerpoint/2010/main" val="3686081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CD1057-4CB0-4E41-9F78-2237CC15EA40}"/>
              </a:ext>
            </a:extLst>
          </p:cNvPr>
          <p:cNvSpPr txBox="1"/>
          <p:nvPr/>
        </p:nvSpPr>
        <p:spPr>
          <a:xfrm>
            <a:off x="9218951" y="5285286"/>
            <a:ext cx="2713692" cy="923330"/>
          </a:xfrm>
          <a:prstGeom prst="rect">
            <a:avLst/>
          </a:prstGeom>
          <a:noFill/>
        </p:spPr>
        <p:txBody>
          <a:bodyPr wrap="none" rtlCol="0">
            <a:spAutoFit/>
          </a:bodyPr>
          <a:lstStyle/>
          <a:p>
            <a:r>
              <a:rPr lang="en-US" dirty="0"/>
              <a:t>Condition: p &lt; .001</a:t>
            </a:r>
          </a:p>
          <a:p>
            <a:r>
              <a:rPr lang="en-US" dirty="0"/>
              <a:t>Month: p &lt; .001</a:t>
            </a:r>
          </a:p>
          <a:p>
            <a:r>
              <a:rPr lang="en-US" dirty="0"/>
              <a:t>Condition X Month: p = .72</a:t>
            </a:r>
          </a:p>
        </p:txBody>
      </p:sp>
      <p:pic>
        <p:nvPicPr>
          <p:cNvPr id="7" name="Picture 6">
            <a:extLst>
              <a:ext uri="{FF2B5EF4-FFF2-40B4-BE49-F238E27FC236}">
                <a16:creationId xmlns:a16="http://schemas.microsoft.com/office/drawing/2014/main" id="{DA318420-49AC-1BD5-514D-00F3111EF38E}"/>
              </a:ext>
            </a:extLst>
          </p:cNvPr>
          <p:cNvPicPr>
            <a:picLocks noChangeAspect="1"/>
          </p:cNvPicPr>
          <p:nvPr/>
        </p:nvPicPr>
        <p:blipFill>
          <a:blip r:embed="rId3"/>
          <a:stretch>
            <a:fillRect/>
          </a:stretch>
        </p:blipFill>
        <p:spPr>
          <a:xfrm>
            <a:off x="687859" y="566638"/>
            <a:ext cx="11504141" cy="5641978"/>
          </a:xfrm>
          <a:prstGeom prst="rect">
            <a:avLst/>
          </a:prstGeom>
        </p:spPr>
      </p:pic>
    </p:spTree>
    <p:extLst>
      <p:ext uri="{BB962C8B-B14F-4D97-AF65-F5344CB8AC3E}">
        <p14:creationId xmlns:p14="http://schemas.microsoft.com/office/powerpoint/2010/main" val="2934047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1247098" y="1056904"/>
            <a:ext cx="10331344" cy="5120059"/>
          </a:xfrm>
        </p:spPr>
        <p:txBody>
          <a:bodyPr/>
          <a:lstStyle/>
          <a:p>
            <a:r>
              <a:rPr lang="en-CA" b="0" dirty="0">
                <a:solidFill>
                  <a:schemeClr val="tx1"/>
                </a:solidFill>
              </a:rPr>
              <a:t>Who’s seen An Inconvenient Truth?</a:t>
            </a:r>
          </a:p>
          <a:p>
            <a:endParaRPr lang="en-CA" b="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lstStyle/>
          <a:p>
            <a:r>
              <a:rPr lang="en-US" dirty="0"/>
              <a:t>Motivation</a:t>
            </a:r>
          </a:p>
        </p:txBody>
      </p:sp>
      <p:pic>
        <p:nvPicPr>
          <p:cNvPr id="5" name="Picture 4">
            <a:extLst>
              <a:ext uri="{FF2B5EF4-FFF2-40B4-BE49-F238E27FC236}">
                <a16:creationId xmlns:a16="http://schemas.microsoft.com/office/drawing/2014/main" id="{227D8925-E84D-B567-FAB9-70B52FEAD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546" y="980733"/>
            <a:ext cx="9554908" cy="4896533"/>
          </a:xfrm>
          <a:prstGeom prst="rect">
            <a:avLst/>
          </a:prstGeom>
        </p:spPr>
      </p:pic>
      <p:pic>
        <p:nvPicPr>
          <p:cNvPr id="7" name="Picture 6">
            <a:extLst>
              <a:ext uri="{FF2B5EF4-FFF2-40B4-BE49-F238E27FC236}">
                <a16:creationId xmlns:a16="http://schemas.microsoft.com/office/drawing/2014/main" id="{0FA4EAEF-A81E-795F-0E12-58E6A0A9E0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8546" y="1009312"/>
            <a:ext cx="9554908" cy="4839375"/>
          </a:xfrm>
          <a:prstGeom prst="rect">
            <a:avLst/>
          </a:prstGeom>
        </p:spPr>
      </p:pic>
      <p:pic>
        <p:nvPicPr>
          <p:cNvPr id="9" name="Picture 8">
            <a:extLst>
              <a:ext uri="{FF2B5EF4-FFF2-40B4-BE49-F238E27FC236}">
                <a16:creationId xmlns:a16="http://schemas.microsoft.com/office/drawing/2014/main" id="{99291B37-2F0A-177D-8699-D5872553A8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5677" y="1028365"/>
            <a:ext cx="9640645" cy="4801270"/>
          </a:xfrm>
          <a:prstGeom prst="rect">
            <a:avLst/>
          </a:prstGeom>
        </p:spPr>
      </p:pic>
      <p:pic>
        <p:nvPicPr>
          <p:cNvPr id="11" name="Picture 10">
            <a:extLst>
              <a:ext uri="{FF2B5EF4-FFF2-40B4-BE49-F238E27FC236}">
                <a16:creationId xmlns:a16="http://schemas.microsoft.com/office/drawing/2014/main" id="{0AC3E47E-7B6B-370B-02ED-6A2CDE2E22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8519" y="999786"/>
            <a:ext cx="9754961" cy="4858428"/>
          </a:xfrm>
          <a:prstGeom prst="rect">
            <a:avLst/>
          </a:prstGeom>
        </p:spPr>
      </p:pic>
      <p:pic>
        <p:nvPicPr>
          <p:cNvPr id="13" name="Picture 12">
            <a:extLst>
              <a:ext uri="{FF2B5EF4-FFF2-40B4-BE49-F238E27FC236}">
                <a16:creationId xmlns:a16="http://schemas.microsoft.com/office/drawing/2014/main" id="{D03FDFCD-1B22-582C-6B0D-D2F162582C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9493" y="995023"/>
            <a:ext cx="9593014" cy="4867954"/>
          </a:xfrm>
          <a:prstGeom prst="rect">
            <a:avLst/>
          </a:prstGeom>
        </p:spPr>
      </p:pic>
      <p:pic>
        <p:nvPicPr>
          <p:cNvPr id="16" name="Picture 15">
            <a:extLst>
              <a:ext uri="{FF2B5EF4-FFF2-40B4-BE49-F238E27FC236}">
                <a16:creationId xmlns:a16="http://schemas.microsoft.com/office/drawing/2014/main" id="{9A826C7A-45EE-1334-850F-C52F5FAC5CF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80440" y="1037891"/>
            <a:ext cx="9631119" cy="4782217"/>
          </a:xfrm>
          <a:prstGeom prst="rect">
            <a:avLst/>
          </a:prstGeom>
        </p:spPr>
      </p:pic>
      <p:pic>
        <p:nvPicPr>
          <p:cNvPr id="18" name="Picture 17">
            <a:extLst>
              <a:ext uri="{FF2B5EF4-FFF2-40B4-BE49-F238E27FC236}">
                <a16:creationId xmlns:a16="http://schemas.microsoft.com/office/drawing/2014/main" id="{43EE82C9-16F4-F31E-0E6F-98D960CCF11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56651" y="1056944"/>
            <a:ext cx="9478698" cy="4744112"/>
          </a:xfrm>
          <a:prstGeom prst="rect">
            <a:avLst/>
          </a:prstGeom>
        </p:spPr>
      </p:pic>
      <p:pic>
        <p:nvPicPr>
          <p:cNvPr id="20" name="Picture 19">
            <a:extLst>
              <a:ext uri="{FF2B5EF4-FFF2-40B4-BE49-F238E27FC236}">
                <a16:creationId xmlns:a16="http://schemas.microsoft.com/office/drawing/2014/main" id="{CD2440CE-DABA-542B-7B4D-088E4FAF4F1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89967" y="1018838"/>
            <a:ext cx="9612066" cy="4820323"/>
          </a:xfrm>
          <a:prstGeom prst="rect">
            <a:avLst/>
          </a:prstGeom>
        </p:spPr>
      </p:pic>
      <p:pic>
        <p:nvPicPr>
          <p:cNvPr id="22" name="Picture 21">
            <a:extLst>
              <a:ext uri="{FF2B5EF4-FFF2-40B4-BE49-F238E27FC236}">
                <a16:creationId xmlns:a16="http://schemas.microsoft.com/office/drawing/2014/main" id="{3432C7DA-75FF-1701-53E2-294D861EBCC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85203" y="985496"/>
            <a:ext cx="9621593" cy="4887007"/>
          </a:xfrm>
          <a:prstGeom prst="rect">
            <a:avLst/>
          </a:prstGeom>
        </p:spPr>
      </p:pic>
      <p:pic>
        <p:nvPicPr>
          <p:cNvPr id="24" name="Picture 23">
            <a:extLst>
              <a:ext uri="{FF2B5EF4-FFF2-40B4-BE49-F238E27FC236}">
                <a16:creationId xmlns:a16="http://schemas.microsoft.com/office/drawing/2014/main" id="{CA99BD39-39AC-BA63-C259-56D8C906DA3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42361" y="990259"/>
            <a:ext cx="9507277" cy="4877481"/>
          </a:xfrm>
          <a:prstGeom prst="rect">
            <a:avLst/>
          </a:prstGeom>
        </p:spPr>
      </p:pic>
      <p:pic>
        <p:nvPicPr>
          <p:cNvPr id="26" name="Picture 25">
            <a:extLst>
              <a:ext uri="{FF2B5EF4-FFF2-40B4-BE49-F238E27FC236}">
                <a16:creationId xmlns:a16="http://schemas.microsoft.com/office/drawing/2014/main" id="{03F9394A-0715-7064-203B-681EF409840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51861" y="980733"/>
            <a:ext cx="9688277" cy="4896533"/>
          </a:xfrm>
          <a:prstGeom prst="rect">
            <a:avLst/>
          </a:prstGeom>
        </p:spPr>
      </p:pic>
      <p:pic>
        <p:nvPicPr>
          <p:cNvPr id="28" name="Picture 27">
            <a:extLst>
              <a:ext uri="{FF2B5EF4-FFF2-40B4-BE49-F238E27FC236}">
                <a16:creationId xmlns:a16="http://schemas.microsoft.com/office/drawing/2014/main" id="{E60B0592-E2FD-E0DC-34C8-D107035DCD4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99466" y="947391"/>
            <a:ext cx="9793067" cy="4963218"/>
          </a:xfrm>
          <a:prstGeom prst="rect">
            <a:avLst/>
          </a:prstGeom>
        </p:spPr>
      </p:pic>
      <p:pic>
        <p:nvPicPr>
          <p:cNvPr id="30" name="Picture 29">
            <a:extLst>
              <a:ext uri="{FF2B5EF4-FFF2-40B4-BE49-F238E27FC236}">
                <a16:creationId xmlns:a16="http://schemas.microsoft.com/office/drawing/2014/main" id="{FEC5D781-C6C4-8053-5A4E-A5FBEE8B25D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04230" y="980733"/>
            <a:ext cx="9783540" cy="4896533"/>
          </a:xfrm>
          <a:prstGeom prst="rect">
            <a:avLst/>
          </a:prstGeom>
        </p:spPr>
      </p:pic>
      <p:pic>
        <p:nvPicPr>
          <p:cNvPr id="32" name="Picture 31">
            <a:extLst>
              <a:ext uri="{FF2B5EF4-FFF2-40B4-BE49-F238E27FC236}">
                <a16:creationId xmlns:a16="http://schemas.microsoft.com/office/drawing/2014/main" id="{D76258EC-6C65-91CA-D5C7-9D63B685BC4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228045" y="947391"/>
            <a:ext cx="9735909" cy="4963218"/>
          </a:xfrm>
          <a:prstGeom prst="rect">
            <a:avLst/>
          </a:prstGeom>
        </p:spPr>
      </p:pic>
      <p:pic>
        <p:nvPicPr>
          <p:cNvPr id="34" name="Picture 33">
            <a:extLst>
              <a:ext uri="{FF2B5EF4-FFF2-40B4-BE49-F238E27FC236}">
                <a16:creationId xmlns:a16="http://schemas.microsoft.com/office/drawing/2014/main" id="{EC6F45FA-0DC2-8053-2844-05AD3B8ADB9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99493" y="1004549"/>
            <a:ext cx="9593014" cy="4848902"/>
          </a:xfrm>
          <a:prstGeom prst="rect">
            <a:avLst/>
          </a:prstGeom>
        </p:spPr>
      </p:pic>
    </p:spTree>
    <p:extLst>
      <p:ext uri="{BB962C8B-B14F-4D97-AF65-F5344CB8AC3E}">
        <p14:creationId xmlns:p14="http://schemas.microsoft.com/office/powerpoint/2010/main" val="221688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3F552FF-D862-4F64-A7AF-237D2B1A57E7}"/>
              </a:ext>
            </a:extLst>
          </p:cNvPr>
          <p:cNvSpPr txBox="1"/>
          <p:nvPr/>
        </p:nvSpPr>
        <p:spPr>
          <a:xfrm>
            <a:off x="9218951" y="5285286"/>
            <a:ext cx="2713692" cy="923330"/>
          </a:xfrm>
          <a:prstGeom prst="rect">
            <a:avLst/>
          </a:prstGeom>
          <a:noFill/>
        </p:spPr>
        <p:txBody>
          <a:bodyPr wrap="none" rtlCol="0">
            <a:spAutoFit/>
          </a:bodyPr>
          <a:lstStyle/>
          <a:p>
            <a:r>
              <a:rPr lang="en-US" dirty="0"/>
              <a:t>Condition: p &lt; .001</a:t>
            </a:r>
          </a:p>
          <a:p>
            <a:r>
              <a:rPr lang="en-US" dirty="0"/>
              <a:t>Month: p = .61</a:t>
            </a:r>
          </a:p>
          <a:p>
            <a:r>
              <a:rPr lang="en-US" dirty="0"/>
              <a:t>Condition X Month: p = .88</a:t>
            </a:r>
          </a:p>
        </p:txBody>
      </p:sp>
      <p:pic>
        <p:nvPicPr>
          <p:cNvPr id="3" name="Picture 2">
            <a:extLst>
              <a:ext uri="{FF2B5EF4-FFF2-40B4-BE49-F238E27FC236}">
                <a16:creationId xmlns:a16="http://schemas.microsoft.com/office/drawing/2014/main" id="{EE994E80-C386-1045-FA20-F95829A2CB0C}"/>
              </a:ext>
            </a:extLst>
          </p:cNvPr>
          <p:cNvPicPr>
            <a:picLocks noChangeAspect="1"/>
          </p:cNvPicPr>
          <p:nvPr/>
        </p:nvPicPr>
        <p:blipFill>
          <a:blip r:embed="rId3"/>
          <a:stretch>
            <a:fillRect/>
          </a:stretch>
        </p:blipFill>
        <p:spPr>
          <a:xfrm>
            <a:off x="439754" y="173785"/>
            <a:ext cx="11752246" cy="5775339"/>
          </a:xfrm>
          <a:prstGeom prst="rect">
            <a:avLst/>
          </a:prstGeom>
        </p:spPr>
      </p:pic>
    </p:spTree>
    <p:extLst>
      <p:ext uri="{BB962C8B-B14F-4D97-AF65-F5344CB8AC3E}">
        <p14:creationId xmlns:p14="http://schemas.microsoft.com/office/powerpoint/2010/main" val="3836825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34272AD-9DA7-4E63-88F3-4E3F60051799}"/>
              </a:ext>
            </a:extLst>
          </p:cNvPr>
          <p:cNvSpPr txBox="1"/>
          <p:nvPr/>
        </p:nvSpPr>
        <p:spPr>
          <a:xfrm>
            <a:off x="9218951" y="5285286"/>
            <a:ext cx="2713692" cy="923330"/>
          </a:xfrm>
          <a:prstGeom prst="rect">
            <a:avLst/>
          </a:prstGeom>
          <a:noFill/>
        </p:spPr>
        <p:txBody>
          <a:bodyPr wrap="none" rtlCol="0">
            <a:spAutoFit/>
          </a:bodyPr>
          <a:lstStyle/>
          <a:p>
            <a:r>
              <a:rPr lang="en-US" dirty="0"/>
              <a:t>Condition: p &lt; .001</a:t>
            </a:r>
          </a:p>
          <a:p>
            <a:r>
              <a:rPr lang="en-US" dirty="0"/>
              <a:t>Month: p &lt; .001</a:t>
            </a:r>
          </a:p>
          <a:p>
            <a:r>
              <a:rPr lang="en-US" dirty="0"/>
              <a:t>Condition X Month: p = .86</a:t>
            </a:r>
          </a:p>
        </p:txBody>
      </p:sp>
      <p:pic>
        <p:nvPicPr>
          <p:cNvPr id="3" name="Picture 2">
            <a:extLst>
              <a:ext uri="{FF2B5EF4-FFF2-40B4-BE49-F238E27FC236}">
                <a16:creationId xmlns:a16="http://schemas.microsoft.com/office/drawing/2014/main" id="{979F9B6A-3B26-61D0-E2F2-EB009D8608D7}"/>
              </a:ext>
            </a:extLst>
          </p:cNvPr>
          <p:cNvPicPr>
            <a:picLocks noChangeAspect="1"/>
          </p:cNvPicPr>
          <p:nvPr/>
        </p:nvPicPr>
        <p:blipFill>
          <a:blip r:embed="rId3"/>
          <a:stretch>
            <a:fillRect/>
          </a:stretch>
        </p:blipFill>
        <p:spPr>
          <a:xfrm>
            <a:off x="568410" y="247926"/>
            <a:ext cx="11784227" cy="5791055"/>
          </a:xfrm>
          <a:prstGeom prst="rect">
            <a:avLst/>
          </a:prstGeom>
        </p:spPr>
      </p:pic>
    </p:spTree>
    <p:extLst>
      <p:ext uri="{BB962C8B-B14F-4D97-AF65-F5344CB8AC3E}">
        <p14:creationId xmlns:p14="http://schemas.microsoft.com/office/powerpoint/2010/main" val="11748977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Logs of efficient laundry </a:t>
            </a:r>
            <a:r>
              <a:rPr lang="en-US" dirty="0" err="1"/>
              <a:t>behaviours</a:t>
            </a:r>
            <a:endParaRPr lang="en-US" dirty="0"/>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5577441E-47AD-8CD5-4B13-7DB387E54EF6}"/>
              </a:ext>
            </a:extLst>
          </p:cNvPr>
          <p:cNvSpPr txBox="1">
            <a:spLocks/>
          </p:cNvSpPr>
          <p:nvPr/>
        </p:nvSpPr>
        <p:spPr>
          <a:xfrm>
            <a:off x="621475" y="1056904"/>
            <a:ext cx="10956967" cy="5120059"/>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dirty="0"/>
              <a:t>Summary:</a:t>
            </a:r>
          </a:p>
          <a:p>
            <a:r>
              <a:rPr lang="en-US" b="0" dirty="0"/>
              <a:t>Bundle messages all reduced logs of laundry loads</a:t>
            </a:r>
          </a:p>
          <a:p>
            <a:r>
              <a:rPr lang="en-US" b="0" dirty="0"/>
              <a:t>Two conditions reduced logs of hot-air drying: </a:t>
            </a:r>
            <a:br>
              <a:rPr lang="en-US" b="0" dirty="0"/>
            </a:br>
            <a:r>
              <a:rPr lang="en-US" b="0" dirty="0"/>
              <a:t>Turtle + bundle </a:t>
            </a:r>
            <a:br>
              <a:rPr lang="en-US" b="0" dirty="0"/>
            </a:br>
            <a:r>
              <a:rPr lang="en-US" b="0" dirty="0"/>
              <a:t>&amp; </a:t>
            </a:r>
            <a:br>
              <a:rPr lang="en-US" b="0" dirty="0"/>
            </a:br>
            <a:r>
              <a:rPr lang="en-US" b="0" dirty="0"/>
              <a:t>Turtle + Fleece + Hang Dry </a:t>
            </a:r>
          </a:p>
          <a:p>
            <a:endParaRPr lang="en-CA" b="0" dirty="0"/>
          </a:p>
        </p:txBody>
      </p:sp>
    </p:spTree>
    <p:extLst>
      <p:ext uri="{BB962C8B-B14F-4D97-AF65-F5344CB8AC3E}">
        <p14:creationId xmlns:p14="http://schemas.microsoft.com/office/powerpoint/2010/main" val="18351718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Summary: Decal Effectiveness vs Control</a:t>
            </a:r>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80860ADF-B86C-78BB-69A3-8FD73ED1A5BC}"/>
              </a:ext>
            </a:extLst>
          </p:cNvPr>
          <p:cNvGraphicFramePr>
            <a:graphicFrameLocks noGrp="1"/>
          </p:cNvGraphicFramePr>
          <p:nvPr>
            <p:extLst>
              <p:ext uri="{D42A27DB-BD31-4B8C-83A1-F6EECF244321}">
                <p14:modId xmlns:p14="http://schemas.microsoft.com/office/powerpoint/2010/main" val="3267604771"/>
              </p:ext>
            </p:extLst>
          </p:nvPr>
        </p:nvGraphicFramePr>
        <p:xfrm>
          <a:off x="384313" y="905256"/>
          <a:ext cx="11131827" cy="5084725"/>
        </p:xfrm>
        <a:graphic>
          <a:graphicData uri="http://schemas.openxmlformats.org/drawingml/2006/table">
            <a:tbl>
              <a:tblPr/>
              <a:tblGrid>
                <a:gridCol w="2507000">
                  <a:extLst>
                    <a:ext uri="{9D8B030D-6E8A-4147-A177-3AD203B41FA5}">
                      <a16:colId xmlns:a16="http://schemas.microsoft.com/office/drawing/2014/main" val="2512871209"/>
                    </a:ext>
                  </a:extLst>
                </a:gridCol>
                <a:gridCol w="1103828">
                  <a:extLst>
                    <a:ext uri="{9D8B030D-6E8A-4147-A177-3AD203B41FA5}">
                      <a16:colId xmlns:a16="http://schemas.microsoft.com/office/drawing/2014/main" val="3156710908"/>
                    </a:ext>
                  </a:extLst>
                </a:gridCol>
                <a:gridCol w="1085120">
                  <a:extLst>
                    <a:ext uri="{9D8B030D-6E8A-4147-A177-3AD203B41FA5}">
                      <a16:colId xmlns:a16="http://schemas.microsoft.com/office/drawing/2014/main" val="2492989892"/>
                    </a:ext>
                  </a:extLst>
                </a:gridCol>
                <a:gridCol w="1590261">
                  <a:extLst>
                    <a:ext uri="{9D8B030D-6E8A-4147-A177-3AD203B41FA5}">
                      <a16:colId xmlns:a16="http://schemas.microsoft.com/office/drawing/2014/main" val="3211440190"/>
                    </a:ext>
                  </a:extLst>
                </a:gridCol>
                <a:gridCol w="1590261">
                  <a:extLst>
                    <a:ext uri="{9D8B030D-6E8A-4147-A177-3AD203B41FA5}">
                      <a16:colId xmlns:a16="http://schemas.microsoft.com/office/drawing/2014/main" val="2755513459"/>
                    </a:ext>
                  </a:extLst>
                </a:gridCol>
                <a:gridCol w="1702514">
                  <a:extLst>
                    <a:ext uri="{9D8B030D-6E8A-4147-A177-3AD203B41FA5}">
                      <a16:colId xmlns:a16="http://schemas.microsoft.com/office/drawing/2014/main" val="1438358694"/>
                    </a:ext>
                  </a:extLst>
                </a:gridCol>
                <a:gridCol w="1552843">
                  <a:extLst>
                    <a:ext uri="{9D8B030D-6E8A-4147-A177-3AD203B41FA5}">
                      <a16:colId xmlns:a16="http://schemas.microsoft.com/office/drawing/2014/main" val="3606876001"/>
                    </a:ext>
                  </a:extLst>
                </a:gridCol>
              </a:tblGrid>
              <a:tr h="1016945">
                <a:tc>
                  <a:txBody>
                    <a:bodyPr/>
                    <a:lstStyle/>
                    <a:p>
                      <a:pPr algn="ctr" fontAlgn="ctr"/>
                      <a:r>
                        <a:rPr lang="en-US" sz="2400" b="1" i="0" u="none" strike="noStrike">
                          <a:solidFill>
                            <a:srgbClr val="000000"/>
                          </a:solidFill>
                          <a:effectLst/>
                          <a:latin typeface="Calibri" panose="020F0502020204030204" pitchFamily="34" charset="0"/>
                        </a:rPr>
                        <a:t>Condition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Intentions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Self-report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panose="020F0502020204030204" pitchFamily="34" charset="0"/>
                        </a:rPr>
                        <a:t>Logged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Logged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793040"/>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5724667"/>
                  </a:ext>
                </a:extLst>
              </a:tr>
              <a:tr h="1016945">
                <a:tc>
                  <a:txBody>
                    <a:bodyPr/>
                    <a:lstStyle/>
                    <a:p>
                      <a:pPr algn="ctr" fontAlgn="ctr"/>
                      <a:r>
                        <a:rPr lang="en-US" sz="2400" b="0" i="0" u="none" strike="noStrike">
                          <a:solidFill>
                            <a:srgbClr val="000000"/>
                          </a:solidFill>
                          <a:effectLst/>
                          <a:latin typeface="Calibri" panose="020F0502020204030204" pitchFamily="34" charset="0"/>
                        </a:rPr>
                        <a:t>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4195835"/>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709804"/>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Hang Dry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8567394"/>
                  </a:ext>
                </a:extLst>
              </a:tr>
            </a:tbl>
          </a:graphicData>
        </a:graphic>
      </p:graphicFrame>
    </p:spTree>
    <p:extLst>
      <p:ext uri="{BB962C8B-B14F-4D97-AF65-F5344CB8AC3E}">
        <p14:creationId xmlns:p14="http://schemas.microsoft.com/office/powerpoint/2010/main" val="1093318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Energy Meter Results</a:t>
            </a:r>
            <a:endParaRPr lang="en-CA" dirty="0"/>
          </a:p>
        </p:txBody>
      </p:sp>
    </p:spTree>
    <p:extLst>
      <p:ext uri="{BB962C8B-B14F-4D97-AF65-F5344CB8AC3E}">
        <p14:creationId xmlns:p14="http://schemas.microsoft.com/office/powerpoint/2010/main" val="22959785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2E680E-6742-7A69-4CF2-724ABD032EE6}"/>
              </a:ext>
            </a:extLst>
          </p:cNvPr>
          <p:cNvPicPr>
            <a:picLocks noChangeAspect="1"/>
          </p:cNvPicPr>
          <p:nvPr/>
        </p:nvPicPr>
        <p:blipFill>
          <a:blip r:embed="rId3"/>
          <a:stretch>
            <a:fillRect/>
          </a:stretch>
        </p:blipFill>
        <p:spPr>
          <a:xfrm>
            <a:off x="759416" y="114544"/>
            <a:ext cx="11432583" cy="6239761"/>
          </a:xfrm>
          <a:prstGeom prst="rect">
            <a:avLst/>
          </a:prstGeom>
        </p:spPr>
      </p:pic>
      <p:sp>
        <p:nvSpPr>
          <p:cNvPr id="11" name="TextBox 10">
            <a:extLst>
              <a:ext uri="{FF2B5EF4-FFF2-40B4-BE49-F238E27FC236}">
                <a16:creationId xmlns:a16="http://schemas.microsoft.com/office/drawing/2014/main" id="{00C5C6BC-D62B-3CE3-6F66-1FB2B3B48857}"/>
              </a:ext>
            </a:extLst>
          </p:cNvPr>
          <p:cNvSpPr txBox="1"/>
          <p:nvPr/>
        </p:nvSpPr>
        <p:spPr>
          <a:xfrm>
            <a:off x="9218951" y="5285286"/>
            <a:ext cx="2713692" cy="923330"/>
          </a:xfrm>
          <a:prstGeom prst="rect">
            <a:avLst/>
          </a:prstGeom>
          <a:noFill/>
        </p:spPr>
        <p:txBody>
          <a:bodyPr wrap="none" rtlCol="0">
            <a:spAutoFit/>
          </a:bodyPr>
          <a:lstStyle/>
          <a:p>
            <a:r>
              <a:rPr lang="en-US" dirty="0"/>
              <a:t>Condition: p = .02</a:t>
            </a:r>
          </a:p>
          <a:p>
            <a:r>
              <a:rPr lang="en-US" dirty="0"/>
              <a:t>Month: p &lt; .001</a:t>
            </a:r>
          </a:p>
          <a:p>
            <a:r>
              <a:rPr lang="en-US" dirty="0"/>
              <a:t>Condition X Month: p = .44</a:t>
            </a:r>
          </a:p>
        </p:txBody>
      </p:sp>
    </p:spTree>
    <p:extLst>
      <p:ext uri="{BB962C8B-B14F-4D97-AF65-F5344CB8AC3E}">
        <p14:creationId xmlns:p14="http://schemas.microsoft.com/office/powerpoint/2010/main" val="16575273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kWh During Laundry Log Times</a:t>
            </a:r>
            <a:endParaRPr lang="en-US" dirty="0"/>
          </a:p>
        </p:txBody>
      </p:sp>
      <p:sp>
        <p:nvSpPr>
          <p:cNvPr id="6" name="TextBox 5">
            <a:extLst>
              <a:ext uri="{FF2B5EF4-FFF2-40B4-BE49-F238E27FC236}">
                <a16:creationId xmlns:a16="http://schemas.microsoft.com/office/drawing/2014/main" id="{AC7D56B3-61EF-062D-1146-216E802D2BBB}"/>
              </a:ext>
            </a:extLst>
          </p:cNvPr>
          <p:cNvSpPr txBox="1"/>
          <p:nvPr/>
        </p:nvSpPr>
        <p:spPr>
          <a:xfrm>
            <a:off x="1770040" y="5756834"/>
            <a:ext cx="8651920" cy="400110"/>
          </a:xfrm>
          <a:prstGeom prst="rect">
            <a:avLst/>
          </a:prstGeom>
          <a:noFill/>
        </p:spPr>
        <p:txBody>
          <a:bodyPr wrap="none" rtlCol="0">
            <a:spAutoFit/>
          </a:bodyPr>
          <a:lstStyle/>
          <a:p>
            <a:r>
              <a:rPr lang="en-US" sz="2000" dirty="0"/>
              <a:t>Symbols indicate significant differences from control. † </a:t>
            </a:r>
            <a:r>
              <a:rPr lang="en-US" sz="2000" i="1" dirty="0"/>
              <a:t>p </a:t>
            </a:r>
            <a:r>
              <a:rPr lang="en-US" sz="2000" dirty="0"/>
              <a:t>&lt; .1, * </a:t>
            </a:r>
            <a:r>
              <a:rPr lang="en-US" sz="2000" i="1" dirty="0"/>
              <a:t>p</a:t>
            </a:r>
            <a:r>
              <a:rPr lang="en-US" sz="2000" dirty="0"/>
              <a:t> &lt; .05, ** </a:t>
            </a:r>
            <a:r>
              <a:rPr lang="en-US" sz="2000" i="1" dirty="0"/>
              <a:t>p</a:t>
            </a:r>
            <a:r>
              <a:rPr lang="en-US" sz="2000" dirty="0"/>
              <a:t> &lt; .01</a:t>
            </a:r>
          </a:p>
        </p:txBody>
      </p:sp>
      <p:graphicFrame>
        <p:nvGraphicFramePr>
          <p:cNvPr id="5" name="Table 4">
            <a:extLst>
              <a:ext uri="{FF2B5EF4-FFF2-40B4-BE49-F238E27FC236}">
                <a16:creationId xmlns:a16="http://schemas.microsoft.com/office/drawing/2014/main" id="{0A28B6E6-E03D-812D-5FE0-51A337A8F33C}"/>
              </a:ext>
            </a:extLst>
          </p:cNvPr>
          <p:cNvGraphicFramePr>
            <a:graphicFrameLocks noGrp="1"/>
          </p:cNvGraphicFramePr>
          <p:nvPr>
            <p:extLst>
              <p:ext uri="{D42A27DB-BD31-4B8C-83A1-F6EECF244321}">
                <p14:modId xmlns:p14="http://schemas.microsoft.com/office/powerpoint/2010/main" val="1868780124"/>
              </p:ext>
            </p:extLst>
          </p:nvPr>
        </p:nvGraphicFramePr>
        <p:xfrm>
          <a:off x="291547" y="1037357"/>
          <a:ext cx="11736329" cy="4454818"/>
        </p:xfrm>
        <a:graphic>
          <a:graphicData uri="http://schemas.openxmlformats.org/drawingml/2006/table">
            <a:tbl>
              <a:tblPr>
                <a:tableStyleId>{5C22544A-7EE6-4342-B048-85BDC9FD1C3A}</a:tableStyleId>
              </a:tblPr>
              <a:tblGrid>
                <a:gridCol w="4775010">
                  <a:extLst>
                    <a:ext uri="{9D8B030D-6E8A-4147-A177-3AD203B41FA5}">
                      <a16:colId xmlns:a16="http://schemas.microsoft.com/office/drawing/2014/main" val="1560365558"/>
                    </a:ext>
                  </a:extLst>
                </a:gridCol>
                <a:gridCol w="530453">
                  <a:extLst>
                    <a:ext uri="{9D8B030D-6E8A-4147-A177-3AD203B41FA5}">
                      <a16:colId xmlns:a16="http://schemas.microsoft.com/office/drawing/2014/main" val="403125946"/>
                    </a:ext>
                  </a:extLst>
                </a:gridCol>
                <a:gridCol w="1618125">
                  <a:extLst>
                    <a:ext uri="{9D8B030D-6E8A-4147-A177-3AD203B41FA5}">
                      <a16:colId xmlns:a16="http://schemas.microsoft.com/office/drawing/2014/main" val="857680054"/>
                    </a:ext>
                  </a:extLst>
                </a:gridCol>
                <a:gridCol w="1731283">
                  <a:extLst>
                    <a:ext uri="{9D8B030D-6E8A-4147-A177-3AD203B41FA5}">
                      <a16:colId xmlns:a16="http://schemas.microsoft.com/office/drawing/2014/main" val="2305693327"/>
                    </a:ext>
                  </a:extLst>
                </a:gridCol>
                <a:gridCol w="1350559">
                  <a:extLst>
                    <a:ext uri="{9D8B030D-6E8A-4147-A177-3AD203B41FA5}">
                      <a16:colId xmlns:a16="http://schemas.microsoft.com/office/drawing/2014/main" val="318934050"/>
                    </a:ext>
                  </a:extLst>
                </a:gridCol>
                <a:gridCol w="1730899">
                  <a:extLst>
                    <a:ext uri="{9D8B030D-6E8A-4147-A177-3AD203B41FA5}">
                      <a16:colId xmlns:a16="http://schemas.microsoft.com/office/drawing/2014/main" val="1883586927"/>
                    </a:ext>
                  </a:extLst>
                </a:gridCol>
              </a:tblGrid>
              <a:tr h="789795">
                <a:tc>
                  <a:txBody>
                    <a:bodyPr/>
                    <a:lstStyle/>
                    <a:p>
                      <a:pPr algn="ctr" fontAlgn="b"/>
                      <a:r>
                        <a:rPr lang="en-US" sz="2800" b="1" u="none" strike="noStrike" dirty="0">
                          <a:effectLst/>
                        </a:rPr>
                        <a:t>Condition</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a:effectLst/>
                        </a:rPr>
                        <a:t>n</a:t>
                      </a:r>
                      <a:endParaRPr lang="en-US" sz="28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a:effectLst/>
                        </a:rPr>
                        <a:t>Total Energy</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a:effectLst/>
                        </a:rPr>
                        <a:t>Wash Energy</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a:effectLst/>
                        </a:rPr>
                        <a:t>Dry Energy</a:t>
                      </a:r>
                      <a:endParaRPr lang="en-US" sz="28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b="1" u="none" strike="noStrike" dirty="0">
                          <a:effectLst/>
                        </a:rPr>
                        <a:t>Ratio (Dry/Wash)</a:t>
                      </a:r>
                      <a:endParaRPr lang="en-US" sz="28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60036697"/>
                  </a:ext>
                </a:extLst>
              </a:tr>
              <a:tr h="706378">
                <a:tc>
                  <a:txBody>
                    <a:bodyPr/>
                    <a:lstStyle/>
                    <a:p>
                      <a:pPr algn="ctr" fontAlgn="b"/>
                      <a:r>
                        <a:rPr lang="en-US" sz="2800" u="none" strike="noStrike" dirty="0">
                          <a:effectLst/>
                        </a:rPr>
                        <a:t>Control (Decal only)</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94</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15,168</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139</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121</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0.81</a:t>
                      </a:r>
                      <a:endParaRPr lang="en-US" sz="2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96585040"/>
                  </a:ext>
                </a:extLst>
              </a:tr>
              <a:tr h="706378">
                <a:tc>
                  <a:txBody>
                    <a:bodyPr/>
                    <a:lstStyle/>
                    <a:p>
                      <a:pPr algn="ctr" fontAlgn="b"/>
                      <a:r>
                        <a:rPr lang="en-US" sz="2800" u="none" strike="noStrike">
                          <a:effectLst/>
                        </a:rPr>
                        <a:t>Turtle + Bundle Msg</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91</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14,704</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105</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79</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0.68</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84901879"/>
                  </a:ext>
                </a:extLst>
              </a:tr>
              <a:tr h="706378">
                <a:tc>
                  <a:txBody>
                    <a:bodyPr/>
                    <a:lstStyle/>
                    <a:p>
                      <a:pPr algn="ctr" fontAlgn="b"/>
                      <a:r>
                        <a:rPr lang="en-US" sz="2800" u="none" strike="noStrike" dirty="0">
                          <a:effectLst/>
                        </a:rPr>
                        <a:t>Fleece + Bundle Msg</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98</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15,778</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141</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121</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0.8</a:t>
                      </a:r>
                      <a:endParaRPr lang="en-US" sz="2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57584177"/>
                  </a:ext>
                </a:extLst>
              </a:tr>
              <a:tr h="706378">
                <a:tc>
                  <a:txBody>
                    <a:bodyPr/>
                    <a:lstStyle/>
                    <a:p>
                      <a:pPr algn="ctr" fontAlgn="b"/>
                      <a:r>
                        <a:rPr lang="en-US" sz="2800" u="none" strike="noStrike" dirty="0">
                          <a:effectLst/>
                        </a:rPr>
                        <a:t>Turtle + Fleece + Bundle Msg</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72</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14,240</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102†</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82</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0.79</a:t>
                      </a:r>
                      <a:endParaRPr lang="en-US" sz="28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40102478"/>
                  </a:ext>
                </a:extLst>
              </a:tr>
              <a:tr h="768246">
                <a:tc>
                  <a:txBody>
                    <a:bodyPr/>
                    <a:lstStyle/>
                    <a:p>
                      <a:pPr algn="ctr" fontAlgn="b"/>
                      <a:r>
                        <a:rPr lang="en-US" sz="2800" u="none" strike="noStrike" dirty="0">
                          <a:effectLst/>
                        </a:rPr>
                        <a:t>Turtle + Fleece + Hang Dry Msg</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a:effectLst/>
                        </a:rPr>
                        <a:t>92</a:t>
                      </a:r>
                      <a:endParaRPr lang="en-US" sz="28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14,410</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122</a:t>
                      </a:r>
                      <a:endParaRPr lang="en-US" sz="28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86</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2800" u="none" strike="noStrike" dirty="0">
                          <a:effectLst/>
                        </a:rPr>
                        <a:t>0.69</a:t>
                      </a:r>
                      <a:r>
                        <a:rPr lang="en-US" sz="2800" u="none" strike="noStrike" baseline="30000" dirty="0">
                          <a:effectLst/>
                        </a:rPr>
                        <a:t>**</a:t>
                      </a:r>
                      <a:endParaRPr lang="en-US" sz="2800" b="0" i="0" u="none" strike="noStrike" baseline="30000"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97768261"/>
                  </a:ext>
                </a:extLst>
              </a:tr>
            </a:tbl>
          </a:graphicData>
        </a:graphic>
      </p:graphicFrame>
      <p:sp>
        <p:nvSpPr>
          <p:cNvPr id="3" name="Rectangle 2">
            <a:extLst>
              <a:ext uri="{FF2B5EF4-FFF2-40B4-BE49-F238E27FC236}">
                <a16:creationId xmlns:a16="http://schemas.microsoft.com/office/drawing/2014/main" id="{A58D9567-2AC6-BC7B-041A-F5A56D1AB2D3}"/>
              </a:ext>
            </a:extLst>
          </p:cNvPr>
          <p:cNvSpPr/>
          <p:nvPr/>
        </p:nvSpPr>
        <p:spPr>
          <a:xfrm>
            <a:off x="4967416" y="4238367"/>
            <a:ext cx="642552" cy="51898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FED7AEC5-4086-7273-D2CC-03B1421E7526}"/>
              </a:ext>
            </a:extLst>
          </p:cNvPr>
          <p:cNvSpPr/>
          <p:nvPr/>
        </p:nvSpPr>
        <p:spPr>
          <a:xfrm>
            <a:off x="7562335" y="1977081"/>
            <a:ext cx="1112108" cy="364596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626E5DDC-C425-57E2-881C-12379D326807}"/>
              </a:ext>
            </a:extLst>
          </p:cNvPr>
          <p:cNvSpPr/>
          <p:nvPr/>
        </p:nvSpPr>
        <p:spPr>
          <a:xfrm>
            <a:off x="10556797" y="1981197"/>
            <a:ext cx="1112108" cy="364596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75092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7" grpId="0" animBg="1"/>
      <p:bldP spid="7" grpId="1"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Metered efficient laundry </a:t>
            </a:r>
            <a:r>
              <a:rPr lang="en-US" dirty="0" err="1"/>
              <a:t>behaviours</a:t>
            </a:r>
            <a:endParaRPr lang="en-US" dirty="0"/>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Content Placeholder 2">
            <a:extLst>
              <a:ext uri="{FF2B5EF4-FFF2-40B4-BE49-F238E27FC236}">
                <a16:creationId xmlns:a16="http://schemas.microsoft.com/office/drawing/2014/main" id="{5577441E-47AD-8CD5-4B13-7DB387E54EF6}"/>
              </a:ext>
            </a:extLst>
          </p:cNvPr>
          <p:cNvSpPr txBox="1">
            <a:spLocks/>
          </p:cNvSpPr>
          <p:nvPr/>
        </p:nvSpPr>
        <p:spPr>
          <a:xfrm>
            <a:off x="621475" y="1056904"/>
            <a:ext cx="10956967" cy="5120059"/>
          </a:xfrm>
          <a:prstGeom prst="rect">
            <a:avLst/>
          </a:prstGeom>
        </p:spPr>
        <p:txBody>
          <a:bodyPr>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dirty="0"/>
              <a:t>Summary:</a:t>
            </a:r>
          </a:p>
          <a:p>
            <a:r>
              <a:rPr lang="en-US" b="0" dirty="0"/>
              <a:t>Small significant change in total energy usage, but data is noisy</a:t>
            </a:r>
          </a:p>
          <a:p>
            <a:r>
              <a:rPr lang="en-US" b="0" dirty="0"/>
              <a:t>When isolating laundry times, two conditions were effective:</a:t>
            </a:r>
            <a:br>
              <a:rPr lang="en-US" b="0" dirty="0"/>
            </a:br>
            <a:r>
              <a:rPr lang="en-US" b="0" dirty="0"/>
              <a:t>Turtle + bundled msg</a:t>
            </a:r>
            <a:br>
              <a:rPr lang="en-US" b="0" dirty="0"/>
            </a:br>
            <a:r>
              <a:rPr lang="en-US" b="0" dirty="0"/>
              <a:t>Turtle + fleece + hang dry</a:t>
            </a:r>
            <a:br>
              <a:rPr lang="en-US" b="0" dirty="0"/>
            </a:br>
            <a:endParaRPr lang="en-US" b="0" dirty="0"/>
          </a:p>
          <a:p>
            <a:r>
              <a:rPr lang="en-US" b="0" dirty="0"/>
              <a:t>(Turtle + fleece + bundled msg also possibly effective, but looks like self-selection issues)</a:t>
            </a:r>
          </a:p>
          <a:p>
            <a:endParaRPr lang="en-CA" b="0" dirty="0"/>
          </a:p>
        </p:txBody>
      </p:sp>
    </p:spTree>
    <p:extLst>
      <p:ext uri="{BB962C8B-B14F-4D97-AF65-F5344CB8AC3E}">
        <p14:creationId xmlns:p14="http://schemas.microsoft.com/office/powerpoint/2010/main" val="4697768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804EF6-D4F4-46B7-A59F-A8C209010820}"/>
              </a:ext>
            </a:extLst>
          </p:cNvPr>
          <p:cNvSpPr>
            <a:spLocks noGrp="1"/>
          </p:cNvSpPr>
          <p:nvPr>
            <p:ph type="title"/>
          </p:nvPr>
        </p:nvSpPr>
        <p:spPr/>
        <p:txBody>
          <a:bodyPr>
            <a:normAutofit/>
          </a:bodyPr>
          <a:lstStyle/>
          <a:p>
            <a:r>
              <a:rPr lang="en-US" dirty="0"/>
              <a:t>Summary: Decal Effectiveness vs Control</a:t>
            </a:r>
          </a:p>
        </p:txBody>
      </p:sp>
      <p:sp>
        <p:nvSpPr>
          <p:cNvPr id="4" name="Rectangle 3">
            <a:extLst>
              <a:ext uri="{FF2B5EF4-FFF2-40B4-BE49-F238E27FC236}">
                <a16:creationId xmlns:a16="http://schemas.microsoft.com/office/drawing/2014/main" id="{32006909-A650-4436-8CE8-722967969969}"/>
              </a:ext>
            </a:extLst>
          </p:cNvPr>
          <p:cNvSpPr/>
          <p:nvPr/>
        </p:nvSpPr>
        <p:spPr>
          <a:xfrm>
            <a:off x="0" y="0"/>
            <a:ext cx="222191" cy="6858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80860ADF-B86C-78BB-69A3-8FD73ED1A5BC}"/>
              </a:ext>
            </a:extLst>
          </p:cNvPr>
          <p:cNvGraphicFramePr>
            <a:graphicFrameLocks noGrp="1"/>
          </p:cNvGraphicFramePr>
          <p:nvPr>
            <p:extLst>
              <p:ext uri="{D42A27DB-BD31-4B8C-83A1-F6EECF244321}">
                <p14:modId xmlns:p14="http://schemas.microsoft.com/office/powerpoint/2010/main" val="3071993811"/>
              </p:ext>
            </p:extLst>
          </p:nvPr>
        </p:nvGraphicFramePr>
        <p:xfrm>
          <a:off x="384313" y="905256"/>
          <a:ext cx="11131827" cy="5084725"/>
        </p:xfrm>
        <a:graphic>
          <a:graphicData uri="http://schemas.openxmlformats.org/drawingml/2006/table">
            <a:tbl>
              <a:tblPr/>
              <a:tblGrid>
                <a:gridCol w="2507000">
                  <a:extLst>
                    <a:ext uri="{9D8B030D-6E8A-4147-A177-3AD203B41FA5}">
                      <a16:colId xmlns:a16="http://schemas.microsoft.com/office/drawing/2014/main" val="2512871209"/>
                    </a:ext>
                  </a:extLst>
                </a:gridCol>
                <a:gridCol w="1103828">
                  <a:extLst>
                    <a:ext uri="{9D8B030D-6E8A-4147-A177-3AD203B41FA5}">
                      <a16:colId xmlns:a16="http://schemas.microsoft.com/office/drawing/2014/main" val="3156710908"/>
                    </a:ext>
                  </a:extLst>
                </a:gridCol>
                <a:gridCol w="1085120">
                  <a:extLst>
                    <a:ext uri="{9D8B030D-6E8A-4147-A177-3AD203B41FA5}">
                      <a16:colId xmlns:a16="http://schemas.microsoft.com/office/drawing/2014/main" val="2492989892"/>
                    </a:ext>
                  </a:extLst>
                </a:gridCol>
                <a:gridCol w="1590261">
                  <a:extLst>
                    <a:ext uri="{9D8B030D-6E8A-4147-A177-3AD203B41FA5}">
                      <a16:colId xmlns:a16="http://schemas.microsoft.com/office/drawing/2014/main" val="3211440190"/>
                    </a:ext>
                  </a:extLst>
                </a:gridCol>
                <a:gridCol w="1590261">
                  <a:extLst>
                    <a:ext uri="{9D8B030D-6E8A-4147-A177-3AD203B41FA5}">
                      <a16:colId xmlns:a16="http://schemas.microsoft.com/office/drawing/2014/main" val="2755513459"/>
                    </a:ext>
                  </a:extLst>
                </a:gridCol>
                <a:gridCol w="1702514">
                  <a:extLst>
                    <a:ext uri="{9D8B030D-6E8A-4147-A177-3AD203B41FA5}">
                      <a16:colId xmlns:a16="http://schemas.microsoft.com/office/drawing/2014/main" val="1438358694"/>
                    </a:ext>
                  </a:extLst>
                </a:gridCol>
                <a:gridCol w="1552843">
                  <a:extLst>
                    <a:ext uri="{9D8B030D-6E8A-4147-A177-3AD203B41FA5}">
                      <a16:colId xmlns:a16="http://schemas.microsoft.com/office/drawing/2014/main" val="3606876001"/>
                    </a:ext>
                  </a:extLst>
                </a:gridCol>
              </a:tblGrid>
              <a:tr h="1016945">
                <a:tc>
                  <a:txBody>
                    <a:bodyPr/>
                    <a:lstStyle/>
                    <a:p>
                      <a:pPr algn="ctr" fontAlgn="ctr"/>
                      <a:r>
                        <a:rPr lang="en-US" sz="2400" b="1" i="0" u="none" strike="noStrike">
                          <a:solidFill>
                            <a:srgbClr val="000000"/>
                          </a:solidFill>
                          <a:effectLst/>
                          <a:latin typeface="Calibri" panose="020F0502020204030204" pitchFamily="34" charset="0"/>
                        </a:rPr>
                        <a:t>Condition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Intentions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Self-report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Calibri" panose="020F0502020204030204" pitchFamily="34" charset="0"/>
                        </a:rPr>
                        <a:t>Logged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Logged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Washing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Calibri" panose="020F0502020204030204" pitchFamily="34" charset="0"/>
                        </a:rPr>
                        <a:t>Metered Drying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5793040"/>
                  </a:ext>
                </a:extLst>
              </a:tr>
              <a:tr h="1016945">
                <a:tc>
                  <a:txBody>
                    <a:bodyPr/>
                    <a:lstStyle/>
                    <a:p>
                      <a:pPr algn="ctr" fontAlgn="ctr"/>
                      <a:r>
                        <a:rPr lang="en-US" sz="2400" b="0" i="0" u="none" strike="noStrike" dirty="0">
                          <a:solidFill>
                            <a:srgbClr val="000000"/>
                          </a:solidFill>
                          <a:effectLst/>
                          <a:latin typeface="Calibri" panose="020F0502020204030204" pitchFamily="34" charset="0"/>
                        </a:rPr>
                        <a:t>Turtle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475724667"/>
                  </a:ext>
                </a:extLst>
              </a:tr>
              <a:tr h="1016945">
                <a:tc>
                  <a:txBody>
                    <a:bodyPr/>
                    <a:lstStyle/>
                    <a:p>
                      <a:pPr algn="ctr" fontAlgn="ctr"/>
                      <a:r>
                        <a:rPr lang="en-US" sz="2400" b="0" i="0" u="none" strike="noStrike" dirty="0">
                          <a:solidFill>
                            <a:srgbClr val="000000"/>
                          </a:solidFill>
                          <a:effectLst/>
                          <a:latin typeface="Calibri" panose="020F0502020204030204" pitchFamily="34" charset="0"/>
                        </a:rPr>
                        <a:t>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chemeClr val="bg2"/>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634195835"/>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Bundle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endParaRPr lang="en-US" sz="2400" b="0" i="0" u="none" strike="noStrike" dirty="0">
                        <a:solidFill>
                          <a:schemeClr val="bg2"/>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79709804"/>
                  </a:ext>
                </a:extLst>
              </a:tr>
              <a:tr h="1016945">
                <a:tc>
                  <a:txBody>
                    <a:bodyPr/>
                    <a:lstStyle/>
                    <a:p>
                      <a:pPr algn="ctr" fontAlgn="ctr"/>
                      <a:r>
                        <a:rPr lang="en-US" sz="2400" b="0" i="0" u="none" strike="noStrike">
                          <a:solidFill>
                            <a:srgbClr val="000000"/>
                          </a:solidFill>
                          <a:effectLst/>
                          <a:latin typeface="Calibri" panose="020F0502020204030204" pitchFamily="34" charset="0"/>
                        </a:rPr>
                        <a:t>Turtle + Fleece + Hang Dry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24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2400" b="0"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958567394"/>
                  </a:ext>
                </a:extLst>
              </a:tr>
            </a:tbl>
          </a:graphicData>
        </a:graphic>
      </p:graphicFrame>
      <p:pic>
        <p:nvPicPr>
          <p:cNvPr id="3" name="Picture 2">
            <a:extLst>
              <a:ext uri="{FF2B5EF4-FFF2-40B4-BE49-F238E27FC236}">
                <a16:creationId xmlns:a16="http://schemas.microsoft.com/office/drawing/2014/main" id="{47E2E3E1-B4BD-8172-FB0C-CA0EC586A6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8991" y="2543886"/>
            <a:ext cx="602488" cy="602488"/>
          </a:xfrm>
          <a:prstGeom prst="rect">
            <a:avLst/>
          </a:prstGeom>
        </p:spPr>
      </p:pic>
      <p:pic>
        <p:nvPicPr>
          <p:cNvPr id="8" name="Picture 7">
            <a:extLst>
              <a:ext uri="{FF2B5EF4-FFF2-40B4-BE49-F238E27FC236}">
                <a16:creationId xmlns:a16="http://schemas.microsoft.com/office/drawing/2014/main" id="{017AF72C-C381-1D44-530B-6233396BD8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8990" y="5837581"/>
            <a:ext cx="602489" cy="602489"/>
          </a:xfrm>
          <a:prstGeom prst="rect">
            <a:avLst/>
          </a:prstGeom>
        </p:spPr>
      </p:pic>
    </p:spTree>
    <p:extLst>
      <p:ext uri="{BB962C8B-B14F-4D97-AF65-F5344CB8AC3E}">
        <p14:creationId xmlns:p14="http://schemas.microsoft.com/office/powerpoint/2010/main" val="402291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Study Summary &amp; Conclusions</a:t>
            </a:r>
            <a:endParaRPr lang="en-CA" dirty="0"/>
          </a:p>
        </p:txBody>
      </p:sp>
    </p:spTree>
    <p:extLst>
      <p:ext uri="{BB962C8B-B14F-4D97-AF65-F5344CB8AC3E}">
        <p14:creationId xmlns:p14="http://schemas.microsoft.com/office/powerpoint/2010/main" val="275050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1247098" y="1056904"/>
            <a:ext cx="10331344" cy="5120059"/>
          </a:xfrm>
        </p:spPr>
        <p:txBody>
          <a:bodyPr/>
          <a:lstStyle/>
          <a:p>
            <a:pPr marL="0" indent="0">
              <a:buNone/>
            </a:pPr>
            <a:r>
              <a:rPr lang="en-CA" b="0" dirty="0">
                <a:solidFill>
                  <a:schemeClr val="tx1"/>
                </a:solidFill>
              </a:rPr>
              <a:t>In an applied, “Behavioural Insights” setting:</a:t>
            </a:r>
          </a:p>
          <a:p>
            <a:r>
              <a:rPr lang="en-CA" b="0" dirty="0">
                <a:solidFill>
                  <a:schemeClr val="tx1"/>
                </a:solidFill>
              </a:rPr>
              <a:t>How to nudge </a:t>
            </a:r>
            <a:r>
              <a:rPr lang="en-CA" b="0" i="1" dirty="0">
                <a:solidFill>
                  <a:schemeClr val="tx1"/>
                </a:solidFill>
              </a:rPr>
              <a:t>sustainable</a:t>
            </a:r>
            <a:r>
              <a:rPr lang="en-CA" b="0" dirty="0">
                <a:solidFill>
                  <a:schemeClr val="tx1"/>
                </a:solidFill>
              </a:rPr>
              <a:t> behaviour change?</a:t>
            </a:r>
          </a:p>
          <a:p>
            <a:r>
              <a:rPr lang="en-CA" b="0" dirty="0">
                <a:solidFill>
                  <a:schemeClr val="tx1"/>
                </a:solidFill>
              </a:rPr>
              <a:t>Better to use “prosocial” motivation, “pro-self” motivation, or both together? </a:t>
            </a:r>
          </a:p>
          <a:p>
            <a:r>
              <a:rPr lang="en-CA" b="0" dirty="0">
                <a:solidFill>
                  <a:schemeClr val="tx1"/>
                </a:solidFill>
              </a:rPr>
              <a:t>Better to make many requests for behaviour change, or focus on one?</a:t>
            </a:r>
          </a:p>
          <a:p>
            <a:endParaRPr lang="en-CA" b="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lstStyle/>
          <a:p>
            <a:r>
              <a:rPr lang="en-US" dirty="0"/>
              <a:t>Research Questions</a:t>
            </a:r>
          </a:p>
        </p:txBody>
      </p:sp>
    </p:spTree>
    <p:extLst>
      <p:ext uri="{BB962C8B-B14F-4D97-AF65-F5344CB8AC3E}">
        <p14:creationId xmlns:p14="http://schemas.microsoft.com/office/powerpoint/2010/main" val="18814146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21476" y="771545"/>
            <a:ext cx="7568367" cy="5766415"/>
          </a:xfrm>
        </p:spPr>
        <p:txBody>
          <a:bodyPr>
            <a:normAutofit/>
          </a:bodyPr>
          <a:lstStyle/>
          <a:p>
            <a:pPr marL="0" indent="0">
              <a:buNone/>
            </a:pPr>
            <a:r>
              <a:rPr lang="en-CA" b="0" dirty="0">
                <a:solidFill>
                  <a:schemeClr val="tx1"/>
                </a:solidFill>
              </a:rPr>
              <a:t>In the context of a motivated sample of BC laundry doers, over a period of one year:</a:t>
            </a:r>
          </a:p>
          <a:p>
            <a:r>
              <a:rPr lang="en-CA" b="0" dirty="0">
                <a:solidFill>
                  <a:schemeClr val="tx1"/>
                </a:solidFill>
              </a:rPr>
              <a:t>Intentions often do not translate into real behaviour change</a:t>
            </a:r>
          </a:p>
          <a:p>
            <a:r>
              <a:rPr lang="en-CA" b="0" dirty="0">
                <a:solidFill>
                  <a:schemeClr val="tx1"/>
                </a:solidFill>
              </a:rPr>
              <a:t>Decals can be an effective nudging tool for sustaining efficient laundry behaviour over time</a:t>
            </a:r>
          </a:p>
          <a:p>
            <a:pPr lvl="1"/>
            <a:r>
              <a:rPr lang="en-CA" b="0" dirty="0">
                <a:solidFill>
                  <a:schemeClr val="tx1"/>
                </a:solidFill>
              </a:rPr>
              <a:t>serves as a constant reminder &amp; motivation </a:t>
            </a:r>
          </a:p>
          <a:p>
            <a:pPr lvl="1"/>
            <a:r>
              <a:rPr lang="en-CA" b="0" dirty="0">
                <a:solidFill>
                  <a:schemeClr val="tx1"/>
                </a:solidFill>
              </a:rPr>
              <a:t>attractive image is important</a:t>
            </a:r>
          </a:p>
          <a:p>
            <a:r>
              <a:rPr lang="en-CA" b="0" dirty="0">
                <a:solidFill>
                  <a:schemeClr val="tx1"/>
                </a:solidFill>
              </a:rPr>
              <a:t>Decal interventions did not much affect </a:t>
            </a:r>
            <a:r>
              <a:rPr lang="en-CA" b="0" i="1" dirty="0">
                <a:solidFill>
                  <a:schemeClr val="tx1"/>
                </a:solidFill>
              </a:rPr>
              <a:t>total</a:t>
            </a:r>
            <a:r>
              <a:rPr lang="en-CA" b="0" dirty="0">
                <a:solidFill>
                  <a:schemeClr val="tx1"/>
                </a:solidFill>
              </a:rPr>
              <a:t> household energy usage, perhaps due to noise or negative spillover/licensing</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Conclusions</a:t>
            </a:r>
            <a:endParaRPr lang="en-US" dirty="0"/>
          </a:p>
        </p:txBody>
      </p:sp>
      <p:pic>
        <p:nvPicPr>
          <p:cNvPr id="5" name="Picture 4">
            <a:extLst>
              <a:ext uri="{FF2B5EF4-FFF2-40B4-BE49-F238E27FC236}">
                <a16:creationId xmlns:a16="http://schemas.microsoft.com/office/drawing/2014/main" id="{D4888719-7CAC-0994-7C6B-A3B3731EB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717" y="453241"/>
            <a:ext cx="3543301" cy="5766415"/>
          </a:xfrm>
          <a:prstGeom prst="rect">
            <a:avLst/>
          </a:prstGeom>
        </p:spPr>
      </p:pic>
    </p:spTree>
    <p:extLst>
      <p:ext uri="{BB962C8B-B14F-4D97-AF65-F5344CB8AC3E}">
        <p14:creationId xmlns:p14="http://schemas.microsoft.com/office/powerpoint/2010/main" val="16429747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A47DC-C57E-70A7-0586-D4157F54838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67A2C8-987F-E407-7B38-BFC4ED47BA0B}"/>
              </a:ext>
            </a:extLst>
          </p:cNvPr>
          <p:cNvSpPr>
            <a:spLocks noGrp="1"/>
          </p:cNvSpPr>
          <p:nvPr>
            <p:ph idx="1"/>
          </p:nvPr>
        </p:nvSpPr>
        <p:spPr>
          <a:xfrm>
            <a:off x="621476" y="771545"/>
            <a:ext cx="7568367" cy="5766415"/>
          </a:xfrm>
        </p:spPr>
        <p:txBody>
          <a:bodyPr>
            <a:normAutofit/>
          </a:bodyPr>
          <a:lstStyle/>
          <a:p>
            <a:r>
              <a:rPr lang="en-CA" b="0" dirty="0">
                <a:solidFill>
                  <a:schemeClr val="tx1"/>
                </a:solidFill>
              </a:rPr>
              <a:t>Most effective: combining a single, novel motivator (microplastics turtle) with </a:t>
            </a:r>
            <a:r>
              <a:rPr lang="en-CA" dirty="0">
                <a:solidFill>
                  <a:schemeClr val="tx1"/>
                </a:solidFill>
              </a:rPr>
              <a:t>bundle of behaviour change requests</a:t>
            </a:r>
          </a:p>
          <a:p>
            <a:r>
              <a:rPr lang="en-CA" b="0" dirty="0">
                <a:solidFill>
                  <a:schemeClr val="tx1"/>
                </a:solidFill>
              </a:rPr>
              <a:t>Not so effective in this context: self-interest (clothing, money), climate impacts</a:t>
            </a:r>
          </a:p>
          <a:p>
            <a:endParaRPr lang="en-CA" b="0" dirty="0">
              <a:solidFill>
                <a:schemeClr val="tx1"/>
              </a:solidFill>
            </a:endParaRPr>
          </a:p>
          <a:p>
            <a:r>
              <a:rPr lang="en-CA" b="0" dirty="0">
                <a:solidFill>
                  <a:schemeClr val="tx1"/>
                </a:solidFill>
              </a:rPr>
              <a:t>More broadly: </a:t>
            </a:r>
            <a:br>
              <a:rPr lang="en-CA" b="0" dirty="0">
                <a:solidFill>
                  <a:schemeClr val="tx1"/>
                </a:solidFill>
              </a:rPr>
            </a:br>
            <a:r>
              <a:rPr lang="en-CA" b="0" dirty="0">
                <a:solidFill>
                  <a:schemeClr val="tx1"/>
                </a:solidFill>
              </a:rPr>
              <a:t>To change behavior, Behavioural Science gives us some empirically supported ideas, but we always have to test in context</a:t>
            </a:r>
          </a:p>
        </p:txBody>
      </p:sp>
      <p:sp>
        <p:nvSpPr>
          <p:cNvPr id="2" name="Title 1">
            <a:extLst>
              <a:ext uri="{FF2B5EF4-FFF2-40B4-BE49-F238E27FC236}">
                <a16:creationId xmlns:a16="http://schemas.microsoft.com/office/drawing/2014/main" id="{4FE3C143-3028-A160-8DB9-F4749419151A}"/>
              </a:ext>
            </a:extLst>
          </p:cNvPr>
          <p:cNvSpPr>
            <a:spLocks noGrp="1"/>
          </p:cNvSpPr>
          <p:nvPr>
            <p:ph type="title"/>
          </p:nvPr>
        </p:nvSpPr>
        <p:spPr/>
        <p:txBody>
          <a:bodyPr>
            <a:normAutofit/>
          </a:bodyPr>
          <a:lstStyle/>
          <a:p>
            <a:r>
              <a:rPr lang="en-CA" b="0" dirty="0">
                <a:solidFill>
                  <a:schemeClr val="tx1"/>
                </a:solidFill>
              </a:rPr>
              <a:t>Conclusions</a:t>
            </a:r>
            <a:endParaRPr lang="en-US" dirty="0"/>
          </a:p>
        </p:txBody>
      </p:sp>
      <p:pic>
        <p:nvPicPr>
          <p:cNvPr id="5" name="Picture 4">
            <a:extLst>
              <a:ext uri="{FF2B5EF4-FFF2-40B4-BE49-F238E27FC236}">
                <a16:creationId xmlns:a16="http://schemas.microsoft.com/office/drawing/2014/main" id="{85EDBDEC-B5DD-5DA4-60A4-F1A8C51CC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717" y="453241"/>
            <a:ext cx="3543301" cy="5766415"/>
          </a:xfrm>
          <a:prstGeom prst="rect">
            <a:avLst/>
          </a:prstGeom>
        </p:spPr>
      </p:pic>
    </p:spTree>
    <p:extLst>
      <p:ext uri="{BB962C8B-B14F-4D97-AF65-F5344CB8AC3E}">
        <p14:creationId xmlns:p14="http://schemas.microsoft.com/office/powerpoint/2010/main" val="4191221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884464-3161-9481-938F-C6AD290351DB}"/>
              </a:ext>
            </a:extLst>
          </p:cNvPr>
          <p:cNvSpPr>
            <a:spLocks noGrp="1"/>
          </p:cNvSpPr>
          <p:nvPr>
            <p:ph idx="1"/>
          </p:nvPr>
        </p:nvSpPr>
        <p:spPr>
          <a:xfrm>
            <a:off x="617516" y="986565"/>
            <a:ext cx="10956967" cy="5512708"/>
          </a:xfrm>
        </p:spPr>
        <p:txBody>
          <a:bodyPr/>
          <a:lstStyle/>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a:p>
            <a:endParaRPr lang="en-US" dirty="0">
              <a:hlinkClick r:id="rId2"/>
            </a:endParaRPr>
          </a:p>
        </p:txBody>
      </p:sp>
      <p:sp>
        <p:nvSpPr>
          <p:cNvPr id="3" name="Title 2">
            <a:extLst>
              <a:ext uri="{FF2B5EF4-FFF2-40B4-BE49-F238E27FC236}">
                <a16:creationId xmlns:a16="http://schemas.microsoft.com/office/drawing/2014/main" id="{66BB2D42-C7B4-E741-45CC-D1A0EF5ADC03}"/>
              </a:ext>
            </a:extLst>
          </p:cNvPr>
          <p:cNvSpPr>
            <a:spLocks noGrp="1"/>
          </p:cNvSpPr>
          <p:nvPr>
            <p:ph type="title"/>
          </p:nvPr>
        </p:nvSpPr>
        <p:spPr/>
        <p:txBody>
          <a:bodyPr/>
          <a:lstStyle/>
          <a:p>
            <a:r>
              <a:rPr lang="en-US" dirty="0"/>
              <a:t>The Implemented Version</a:t>
            </a:r>
          </a:p>
        </p:txBody>
      </p:sp>
      <p:pic>
        <p:nvPicPr>
          <p:cNvPr id="4" name="Picture 3">
            <a:extLst>
              <a:ext uri="{FF2B5EF4-FFF2-40B4-BE49-F238E27FC236}">
                <a16:creationId xmlns:a16="http://schemas.microsoft.com/office/drawing/2014/main" id="{CFC6B96E-0791-75B5-37BF-C8FE8E557F06}"/>
              </a:ext>
            </a:extLst>
          </p:cNvPr>
          <p:cNvPicPr>
            <a:picLocks noChangeAspect="1"/>
          </p:cNvPicPr>
          <p:nvPr/>
        </p:nvPicPr>
        <p:blipFill>
          <a:blip r:embed="rId3"/>
          <a:stretch>
            <a:fillRect/>
          </a:stretch>
        </p:blipFill>
        <p:spPr>
          <a:xfrm>
            <a:off x="4561408" y="1051289"/>
            <a:ext cx="3069182" cy="5045937"/>
          </a:xfrm>
          <a:prstGeom prst="rect">
            <a:avLst/>
          </a:prstGeom>
        </p:spPr>
      </p:pic>
    </p:spTree>
    <p:extLst>
      <p:ext uri="{BB962C8B-B14F-4D97-AF65-F5344CB8AC3E}">
        <p14:creationId xmlns:p14="http://schemas.microsoft.com/office/powerpoint/2010/main" val="17971570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Thank You!</a:t>
            </a:r>
            <a:endParaRPr lang="en-CA" dirty="0"/>
          </a:p>
        </p:txBody>
      </p:sp>
    </p:spTree>
    <p:extLst>
      <p:ext uri="{BB962C8B-B14F-4D97-AF65-F5344CB8AC3E}">
        <p14:creationId xmlns:p14="http://schemas.microsoft.com/office/powerpoint/2010/main" val="12179583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Questions?</a:t>
            </a:r>
            <a:endParaRPr lang="en-CA" dirty="0"/>
          </a:p>
        </p:txBody>
      </p:sp>
    </p:spTree>
    <p:extLst>
      <p:ext uri="{BB962C8B-B14F-4D97-AF65-F5344CB8AC3E}">
        <p14:creationId xmlns:p14="http://schemas.microsoft.com/office/powerpoint/2010/main" val="27629514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17516" y="576775"/>
            <a:ext cx="10956967" cy="5704449"/>
          </a:xfrm>
        </p:spPr>
        <p:txBody>
          <a:bodyPr>
            <a:normAutofit fontScale="85000" lnSpcReduction="10000"/>
          </a:bodyPr>
          <a:lstStyle/>
          <a:p>
            <a:pPr marL="0" indent="0">
              <a:buNone/>
            </a:pPr>
            <a:r>
              <a:rPr lang="en-US" sz="1800" b="0" dirty="0"/>
              <a:t>Benartzi, S., &amp; Thaler, R. H. (2013). Behavioral economics and the retirement savings crisis. </a:t>
            </a:r>
            <a:r>
              <a:rPr lang="en-US" sz="1800" b="0" i="1" dirty="0"/>
              <a:t>Science</a:t>
            </a:r>
            <a:r>
              <a:rPr lang="en-US" sz="1800" b="0" dirty="0"/>
              <a:t>, </a:t>
            </a:r>
            <a:r>
              <a:rPr lang="en-US" sz="1800" b="0" i="1" dirty="0"/>
              <a:t>339</a:t>
            </a:r>
            <a:r>
              <a:rPr lang="en-US" sz="1800" b="0" dirty="0"/>
              <a:t>(6124), 1152-1153</a:t>
            </a:r>
          </a:p>
          <a:p>
            <a:pPr marL="0" indent="0">
              <a:buNone/>
            </a:pPr>
            <a:r>
              <a:rPr lang="en-US" sz="1800" b="0" dirty="0"/>
              <a:t>Camilleri, A. R., &amp; </a:t>
            </a:r>
            <a:r>
              <a:rPr lang="en-US" sz="1800" b="0" dirty="0" err="1"/>
              <a:t>Larrick</a:t>
            </a:r>
            <a:r>
              <a:rPr lang="en-US" sz="1800" b="0" dirty="0"/>
              <a:t>, R. P. (2014). Metric and scale design as choice architecture tools. </a:t>
            </a:r>
            <a:r>
              <a:rPr lang="en-US" sz="1800" b="0" i="1" dirty="0"/>
              <a:t>Journal of Public Policy &amp; Marketing</a:t>
            </a:r>
            <a:r>
              <a:rPr lang="en-US" sz="1800" b="0" dirty="0"/>
              <a:t>, </a:t>
            </a:r>
            <a:r>
              <a:rPr lang="en-US" sz="1800" b="0" i="1" dirty="0"/>
              <a:t>33</a:t>
            </a:r>
            <a:r>
              <a:rPr lang="en-US" sz="1800" b="0" dirty="0"/>
              <a:t>(1), 108-125.</a:t>
            </a:r>
          </a:p>
          <a:p>
            <a:pPr marL="0" indent="0">
              <a:buNone/>
            </a:pPr>
            <a:r>
              <a:rPr lang="en-US" sz="1800" b="0" dirty="0"/>
              <a:t>Frey, B. S., &amp; Oberholzer-Gee, F. (1997). The cost of price incentives: An empirical analysis of motivation crowding-out. The American economic review, 87(4), 746-755.</a:t>
            </a:r>
          </a:p>
          <a:p>
            <a:pPr marL="0" indent="0">
              <a:buNone/>
            </a:pPr>
            <a:r>
              <a:rPr lang="en-US" sz="1800" b="0" dirty="0"/>
              <a:t>Hardisty, D. J., Shim, Y., Sun, D., &amp; Griffin, D. W. (2020). Encouraging energy efficiency: Product labels activate temporal tradeoffs. </a:t>
            </a:r>
            <a:r>
              <a:rPr lang="en-US" sz="1800" b="0" i="1" dirty="0"/>
              <a:t>Available at SSRN 3576266</a:t>
            </a:r>
            <a:r>
              <a:rPr lang="en-US" sz="1800" b="0" dirty="0"/>
              <a:t>.</a:t>
            </a:r>
          </a:p>
          <a:p>
            <a:pPr marL="0" indent="0">
              <a:buNone/>
            </a:pPr>
            <a:r>
              <a:rPr lang="en-US" sz="1800" b="0" dirty="0"/>
              <a:t>Kaiser, M., Bernauer, M., Sunstein, C. R., &amp; Reisch, L. A. (2020). The power of green defaults: The impact of regional variation of opt-out tariffs on green energy demand in Germany. </a:t>
            </a:r>
            <a:r>
              <a:rPr lang="en-US" sz="1800" b="0" i="1" dirty="0"/>
              <a:t>Ecological Economics</a:t>
            </a:r>
            <a:r>
              <a:rPr lang="en-US" sz="1800" b="0" dirty="0"/>
              <a:t>, 174, 106685.</a:t>
            </a:r>
          </a:p>
          <a:p>
            <a:pPr marL="0" indent="0">
              <a:buNone/>
            </a:pPr>
            <a:r>
              <a:rPr lang="en-US" sz="1800" b="0" dirty="0"/>
              <a:t>Maki, A., Carrico, A. R., Raimi, K. T., Truelove, H. B., Araujo, B., &amp; Yeung, K. L. (2019). Meta-analysis of pro-environmental behaviour spillover. </a:t>
            </a:r>
            <a:r>
              <a:rPr lang="en-US" sz="1800" b="0" i="1" dirty="0"/>
              <a:t>Nature Sustainability</a:t>
            </a:r>
            <a:r>
              <a:rPr lang="en-US" sz="1800" b="0" dirty="0"/>
              <a:t>, </a:t>
            </a:r>
            <a:r>
              <a:rPr lang="en-US" sz="1800" b="0" i="1" dirty="0"/>
              <a:t>2</a:t>
            </a:r>
            <a:r>
              <a:rPr lang="en-US" sz="1800" b="0" dirty="0"/>
              <a:t>(4), 307-315</a:t>
            </a:r>
          </a:p>
          <a:p>
            <a:pPr marL="0" indent="0">
              <a:buNone/>
            </a:pPr>
            <a:r>
              <a:rPr lang="en-US" sz="1800" b="0" dirty="0"/>
              <a:t>Schultz, P. W., Nolan, J. M., Cialdini, R. B., Goldstein, N. J., &amp; </a:t>
            </a:r>
            <a:r>
              <a:rPr lang="en-US" sz="1800" b="0" dirty="0" err="1"/>
              <a:t>Griskevicius</a:t>
            </a:r>
            <a:r>
              <a:rPr lang="en-US" sz="1800" b="0" dirty="0"/>
              <a:t>, V. (2007). The constructive, destructive, and reconstructive power of social norms. </a:t>
            </a:r>
            <a:r>
              <a:rPr lang="en-US" sz="1800" b="0" i="1" dirty="0"/>
              <a:t>Psychological science</a:t>
            </a:r>
            <a:r>
              <a:rPr lang="en-US" sz="1800" b="0" dirty="0"/>
              <a:t>, </a:t>
            </a:r>
            <a:r>
              <a:rPr lang="en-US" sz="1800" b="0" i="1" dirty="0"/>
              <a:t>18</a:t>
            </a:r>
            <a:r>
              <a:rPr lang="en-US" sz="1800" b="0" dirty="0"/>
              <a:t>(5), 429-434.</a:t>
            </a:r>
          </a:p>
          <a:p>
            <a:pPr marL="0" indent="0">
              <a:buNone/>
            </a:pPr>
            <a:r>
              <a:rPr lang="en-US" sz="1800" b="0" dirty="0" err="1"/>
              <a:t>Steinhorst</a:t>
            </a:r>
            <a:r>
              <a:rPr lang="en-US" sz="1800" b="0" dirty="0"/>
              <a:t>, J., </a:t>
            </a:r>
            <a:r>
              <a:rPr lang="en-US" sz="1800" b="0" dirty="0" err="1"/>
              <a:t>Klöckner</a:t>
            </a:r>
            <a:r>
              <a:rPr lang="en-US" sz="1800" b="0" dirty="0"/>
              <a:t>, C. A., &amp; </a:t>
            </a:r>
            <a:r>
              <a:rPr lang="en-US" sz="1800" b="0" dirty="0" err="1"/>
              <a:t>Matthies</a:t>
            </a:r>
            <a:r>
              <a:rPr lang="en-US" sz="1800" b="0" dirty="0"/>
              <a:t>, E. (2015). Saving electricity–For the money or the environment? Risks of limiting pro-environmental spillover when using monetary framing. </a:t>
            </a:r>
            <a:r>
              <a:rPr lang="en-US" sz="1800" b="0" i="1" dirty="0"/>
              <a:t>Journal of Environmental Psychology</a:t>
            </a:r>
            <a:r>
              <a:rPr lang="en-US" sz="1800" b="0" dirty="0"/>
              <a:t>, </a:t>
            </a:r>
            <a:r>
              <a:rPr lang="en-US" sz="1800" b="0" i="1" dirty="0"/>
              <a:t>43</a:t>
            </a:r>
            <a:r>
              <a:rPr lang="en-US" sz="1800" b="0" dirty="0"/>
              <a:t>, 125-135.</a:t>
            </a:r>
          </a:p>
          <a:p>
            <a:pPr marL="0" indent="0">
              <a:buNone/>
            </a:pPr>
            <a:r>
              <a:rPr lang="en-US" sz="1800" b="0" dirty="0" err="1"/>
              <a:t>Steinhorst</a:t>
            </a:r>
            <a:r>
              <a:rPr lang="en-US" sz="1800" b="0" dirty="0"/>
              <a:t>, J., &amp; </a:t>
            </a:r>
            <a:r>
              <a:rPr lang="en-US" sz="1800" b="0" dirty="0" err="1"/>
              <a:t>Klöckner</a:t>
            </a:r>
            <a:r>
              <a:rPr lang="en-US" sz="1800" b="0" dirty="0"/>
              <a:t>, C. A. (2018). Effects of monetary versus environmental information framing: Implications for long-term pro-environmental behavior and intrinsic motivation. </a:t>
            </a:r>
            <a:r>
              <a:rPr lang="en-US" sz="1800" b="0" i="1" dirty="0"/>
              <a:t>Environment and Behavior</a:t>
            </a:r>
            <a:r>
              <a:rPr lang="en-US" sz="1800" b="0" dirty="0"/>
              <a:t>, </a:t>
            </a:r>
            <a:r>
              <a:rPr lang="en-US" sz="1800" b="0" i="1" dirty="0"/>
              <a:t>50</a:t>
            </a:r>
            <a:r>
              <a:rPr lang="en-US" sz="1800" b="0" dirty="0"/>
              <a:t>(9), 997-1031.</a:t>
            </a:r>
          </a:p>
          <a:p>
            <a:pPr marL="0" indent="0">
              <a:buNone/>
            </a:pPr>
            <a:r>
              <a:rPr lang="en-US" sz="1800" b="0" dirty="0" err="1"/>
              <a:t>Ungemach</a:t>
            </a:r>
            <a:r>
              <a:rPr lang="en-US" sz="1800" b="0" dirty="0"/>
              <a:t>, C., Camilleri, A. R., Johnson, E. J., </a:t>
            </a:r>
            <a:r>
              <a:rPr lang="en-US" sz="1800" b="0" dirty="0" err="1"/>
              <a:t>Larrick</a:t>
            </a:r>
            <a:r>
              <a:rPr lang="en-US" sz="1800" b="0" dirty="0"/>
              <a:t>, R. P., &amp; Weber, E. U. (2018). Translated attributes as choice architecture: Aligning objectives and choices through decision signposts. </a:t>
            </a:r>
            <a:r>
              <a:rPr lang="en-US" sz="1800" b="0" i="1" dirty="0"/>
              <a:t>Management Science</a:t>
            </a:r>
            <a:r>
              <a:rPr lang="en-US" sz="1800" b="0" dirty="0"/>
              <a:t>, </a:t>
            </a:r>
            <a:r>
              <a:rPr lang="en-US" sz="1800" b="0" i="1" dirty="0"/>
              <a:t>64</a:t>
            </a:r>
            <a:r>
              <a:rPr lang="en-US" sz="1800" b="0" dirty="0"/>
              <a:t>(5), 2445-2459.</a:t>
            </a:r>
          </a:p>
          <a:p>
            <a:pPr marL="0" indent="0">
              <a:buNone/>
            </a:pPr>
            <a:r>
              <a:rPr lang="en-US" sz="1800" b="0" dirty="0" err="1"/>
              <a:t>Wemyss</a:t>
            </a:r>
            <a:r>
              <a:rPr lang="en-US" sz="1800" b="0" dirty="0"/>
              <a:t>, D., </a:t>
            </a:r>
            <a:r>
              <a:rPr lang="en-US" sz="1800" b="0" dirty="0" err="1"/>
              <a:t>Cellina</a:t>
            </a:r>
            <a:r>
              <a:rPr lang="en-US" sz="1800" b="0" dirty="0"/>
              <a:t>, F., </a:t>
            </a:r>
            <a:r>
              <a:rPr lang="en-US" sz="1800" b="0" dirty="0" err="1"/>
              <a:t>Lobsiger-Kägi</a:t>
            </a:r>
            <a:r>
              <a:rPr lang="en-US" sz="1800" b="0" dirty="0"/>
              <a:t>, E., De Luca, V., &amp; </a:t>
            </a:r>
            <a:r>
              <a:rPr lang="en-US" sz="1800" b="0" dirty="0" err="1"/>
              <a:t>Castri</a:t>
            </a:r>
            <a:r>
              <a:rPr lang="en-US" sz="1800" b="0" dirty="0"/>
              <a:t>, R. (2019). Does it last? Long-term impacts of an app-based behavior change intervention on household electricity savings in Switzerland. </a:t>
            </a:r>
            <a:r>
              <a:rPr lang="en-US" sz="1800" b="0" i="1" dirty="0"/>
              <a:t>Energy Research &amp; Social Science</a:t>
            </a:r>
            <a:r>
              <a:rPr lang="en-US" sz="1800" b="0" dirty="0"/>
              <a:t>, </a:t>
            </a:r>
            <a:r>
              <a:rPr lang="en-US" sz="1800" b="0" i="1" dirty="0"/>
              <a:t>47</a:t>
            </a:r>
            <a:r>
              <a:rPr lang="en-US" sz="1800" b="0" dirty="0"/>
              <a:t>, 16-27.</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a:xfrm>
            <a:off x="0" y="-84779"/>
            <a:ext cx="12192000" cy="906483"/>
          </a:xfrm>
        </p:spPr>
        <p:txBody>
          <a:bodyPr>
            <a:normAutofit/>
          </a:bodyPr>
          <a:lstStyle/>
          <a:p>
            <a:r>
              <a:rPr lang="en-CA" b="0" dirty="0">
                <a:solidFill>
                  <a:schemeClr val="tx1"/>
                </a:solidFill>
              </a:rPr>
              <a:t>References</a:t>
            </a:r>
            <a:endParaRPr lang="en-US" dirty="0"/>
          </a:p>
        </p:txBody>
      </p:sp>
    </p:spTree>
    <p:extLst>
      <p:ext uri="{BB962C8B-B14F-4D97-AF65-F5344CB8AC3E}">
        <p14:creationId xmlns:p14="http://schemas.microsoft.com/office/powerpoint/2010/main" val="1170143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fontScale="92500" lnSpcReduction="10000"/>
          </a:bodyPr>
          <a:lstStyle/>
          <a:p>
            <a:r>
              <a:rPr lang="en-CA" sz="3200" b="0" dirty="0">
                <a:solidFill>
                  <a:schemeClr val="tx1"/>
                </a:solidFill>
              </a:rPr>
              <a:t>Laundry represents about 19% - 28% of home energy use in houses using electric water heating</a:t>
            </a:r>
            <a:br>
              <a:rPr lang="en-CA" sz="3200" b="0" dirty="0">
                <a:solidFill>
                  <a:schemeClr val="tx1"/>
                </a:solidFill>
              </a:rPr>
            </a:br>
            <a:r>
              <a:rPr lang="en-CA" sz="2400" b="0" dirty="0">
                <a:solidFill>
                  <a:schemeClr val="tx1"/>
                </a:solidFill>
              </a:rPr>
              <a:t>(BC Hydro calculations based on data from </a:t>
            </a:r>
            <a:r>
              <a:rPr lang="en-CA" sz="2400" b="0" dirty="0">
                <a:solidFill>
                  <a:schemeClr val="tx1"/>
                </a:solidFill>
                <a:hlinkClick r:id="rId3"/>
              </a:rPr>
              <a:t>https://www.energystar.gov/</a:t>
            </a:r>
            <a:r>
              <a:rPr lang="en-CA" sz="2400" b="0" dirty="0">
                <a:solidFill>
                  <a:schemeClr val="tx1"/>
                </a:solidFill>
              </a:rPr>
              <a:t> )</a:t>
            </a:r>
          </a:p>
          <a:p>
            <a:r>
              <a:rPr lang="en-CA" sz="3200" b="0" dirty="0">
                <a:solidFill>
                  <a:schemeClr val="tx1"/>
                </a:solidFill>
              </a:rPr>
              <a:t>Little research on changing laundry behaviour</a:t>
            </a:r>
          </a:p>
          <a:p>
            <a:pPr marL="0" indent="0">
              <a:buNone/>
            </a:pPr>
            <a:endParaRPr lang="en-CA" sz="3200" b="0" dirty="0">
              <a:solidFill>
                <a:schemeClr val="tx1"/>
              </a:solidFill>
            </a:endParaRPr>
          </a:p>
          <a:p>
            <a:pPr marL="0" indent="0">
              <a:buNone/>
            </a:pPr>
            <a:r>
              <a:rPr lang="en-CA" sz="3200" b="0" dirty="0">
                <a:solidFill>
                  <a:schemeClr val="tx1"/>
                </a:solidFill>
              </a:rPr>
              <a:t>Target behaviours: </a:t>
            </a:r>
          </a:p>
          <a:p>
            <a:r>
              <a:rPr lang="en-CA" sz="3200" b="0" dirty="0">
                <a:solidFill>
                  <a:schemeClr val="tx1"/>
                </a:solidFill>
              </a:rPr>
              <a:t>Re-wear</a:t>
            </a:r>
          </a:p>
          <a:p>
            <a:r>
              <a:rPr lang="en-CA" sz="3200" b="0" dirty="0">
                <a:solidFill>
                  <a:schemeClr val="tx1"/>
                </a:solidFill>
              </a:rPr>
              <a:t>Combine loads</a:t>
            </a:r>
          </a:p>
          <a:p>
            <a:r>
              <a:rPr lang="en-CA" sz="3200" b="0" dirty="0">
                <a:solidFill>
                  <a:schemeClr val="tx1"/>
                </a:solidFill>
              </a:rPr>
              <a:t>Use cold water</a:t>
            </a:r>
          </a:p>
          <a:p>
            <a:r>
              <a:rPr lang="en-CA" sz="3200" b="0" dirty="0">
                <a:solidFill>
                  <a:schemeClr val="tx1"/>
                </a:solidFill>
              </a:rPr>
              <a:t>Hang dry clothes</a:t>
            </a:r>
          </a:p>
        </p:txBody>
      </p:sp>
      <p:sp>
        <p:nvSpPr>
          <p:cNvPr id="15" name="TextBox 14">
            <a:extLst>
              <a:ext uri="{FF2B5EF4-FFF2-40B4-BE49-F238E27FC236}">
                <a16:creationId xmlns:a16="http://schemas.microsoft.com/office/drawing/2014/main" id="{566C6960-541A-4863-9915-BF91DC254F6B}"/>
              </a:ext>
            </a:extLst>
          </p:cNvPr>
          <p:cNvSpPr txBox="1"/>
          <p:nvPr/>
        </p:nvSpPr>
        <p:spPr>
          <a:xfrm>
            <a:off x="3733800" y="6537960"/>
            <a:ext cx="5334000" cy="215444"/>
          </a:xfrm>
          <a:prstGeom prst="rect">
            <a:avLst/>
          </a:prstGeom>
          <a:noFill/>
        </p:spPr>
        <p:txBody>
          <a:bodyPr wrap="square" rtlCol="0">
            <a:spAutoFit/>
          </a:bodyPr>
          <a:lstStyle/>
          <a:p>
            <a:pPr algn="ctr"/>
            <a:r>
              <a:rPr lang="en-CA" sz="800" dirty="0">
                <a:solidFill>
                  <a:srgbClr val="778285"/>
                </a:solidFill>
                <a:latin typeface="Calibri" panose="020F0502020204030204" pitchFamily="34" charset="0"/>
                <a:cs typeface="Calibri" panose="020F0502020204030204" pitchFamily="34" charset="0"/>
              </a:rPr>
              <a:t>Image credit: https://en.wikipedia.org/wiki/Clothes_dryer#/media/File:Clothes_Dryer.jpg </a:t>
            </a: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Target Behaviours</a:t>
            </a:r>
            <a:endParaRPr lang="en-US" dirty="0"/>
          </a:p>
        </p:txBody>
      </p:sp>
      <p:pic>
        <p:nvPicPr>
          <p:cNvPr id="4" name="Picture 3" descr="A picture containing appliance, white goods, clothes dryer, electronic&#10;&#10;Description automatically generated">
            <a:extLst>
              <a:ext uri="{FF2B5EF4-FFF2-40B4-BE49-F238E27FC236}">
                <a16:creationId xmlns:a16="http://schemas.microsoft.com/office/drawing/2014/main" id="{5DBCA67C-B7D1-2C0B-677D-0E6E537378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9248" y="3428999"/>
            <a:ext cx="2144752" cy="2747963"/>
          </a:xfrm>
          <a:prstGeom prst="rect">
            <a:avLst/>
          </a:prstGeom>
        </p:spPr>
      </p:pic>
    </p:spTree>
    <p:extLst>
      <p:ext uri="{BB962C8B-B14F-4D97-AF65-F5344CB8AC3E}">
        <p14:creationId xmlns:p14="http://schemas.microsoft.com/office/powerpoint/2010/main" val="1033109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Brief Literature Review</a:t>
            </a:r>
            <a:endParaRPr lang="en-CA" dirty="0"/>
          </a:p>
        </p:txBody>
      </p:sp>
    </p:spTree>
    <p:extLst>
      <p:ext uri="{BB962C8B-B14F-4D97-AF65-F5344CB8AC3E}">
        <p14:creationId xmlns:p14="http://schemas.microsoft.com/office/powerpoint/2010/main" val="1379026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a:xfrm>
            <a:off x="690342" y="685638"/>
            <a:ext cx="11366416" cy="5939221"/>
          </a:xfrm>
        </p:spPr>
        <p:txBody>
          <a:bodyPr>
            <a:normAutofit fontScale="92500" lnSpcReduction="10000"/>
          </a:bodyPr>
          <a:lstStyle/>
          <a:p>
            <a:r>
              <a:rPr lang="en-CA" b="0" dirty="0">
                <a:solidFill>
                  <a:schemeClr val="tx1"/>
                </a:solidFill>
              </a:rPr>
              <a:t>Short-term vs. long-term effects</a:t>
            </a:r>
          </a:p>
          <a:p>
            <a:pPr lvl="1"/>
            <a:r>
              <a:rPr lang="en-CA" b="0" dirty="0">
                <a:solidFill>
                  <a:schemeClr val="tx1"/>
                </a:solidFill>
              </a:rPr>
              <a:t>Most </a:t>
            </a:r>
            <a:r>
              <a:rPr lang="en-CA" dirty="0">
                <a:solidFill>
                  <a:schemeClr val="tx1"/>
                </a:solidFill>
              </a:rPr>
              <a:t>“nudging” </a:t>
            </a:r>
            <a:r>
              <a:rPr lang="en-CA" b="0" dirty="0">
                <a:solidFill>
                  <a:schemeClr val="tx1"/>
                </a:solidFill>
              </a:rPr>
              <a:t>studies only examine a single choice</a:t>
            </a:r>
          </a:p>
          <a:p>
            <a:pPr lvl="1"/>
            <a:r>
              <a:rPr lang="en-CA" b="0" dirty="0">
                <a:solidFill>
                  <a:schemeClr val="tx1"/>
                </a:solidFill>
              </a:rPr>
              <a:t>Dynamic energy competitions can be effective long-term </a:t>
            </a:r>
            <a:r>
              <a:rPr lang="en-CA" sz="1900" b="0" dirty="0">
                <a:solidFill>
                  <a:schemeClr val="tx1"/>
                </a:solidFill>
              </a:rPr>
              <a:t>(</a:t>
            </a:r>
            <a:r>
              <a:rPr lang="en-US" sz="1900" dirty="0"/>
              <a:t>Schultz et al 2007; </a:t>
            </a:r>
            <a:r>
              <a:rPr lang="en-US" sz="1900" dirty="0" err="1"/>
              <a:t>Wemyss</a:t>
            </a:r>
            <a:r>
              <a:rPr lang="en-US" sz="1900" dirty="0"/>
              <a:t> et al., 2019)</a:t>
            </a:r>
            <a:r>
              <a:rPr lang="en-US" dirty="0"/>
              <a:t>, but only while the feedback is maintained </a:t>
            </a:r>
          </a:p>
          <a:p>
            <a:pPr lvl="1"/>
            <a:r>
              <a:rPr lang="en-CA" b="0" dirty="0">
                <a:solidFill>
                  <a:schemeClr val="tx1"/>
                </a:solidFill>
              </a:rPr>
              <a:t>Defaults and auto-escalation are effective long-term </a:t>
            </a:r>
            <a:r>
              <a:rPr lang="en-CA" sz="1900" b="0" dirty="0">
                <a:solidFill>
                  <a:schemeClr val="tx1"/>
                </a:solidFill>
              </a:rPr>
              <a:t>(e.g., Benartzi &amp; Thaler 2013; </a:t>
            </a:r>
            <a:r>
              <a:rPr lang="en-US" sz="1900" dirty="0"/>
              <a:t>Kaiser et al. 2020</a:t>
            </a:r>
            <a:r>
              <a:rPr lang="en-CA" sz="1900" b="0" dirty="0">
                <a:solidFill>
                  <a:schemeClr val="tx1"/>
                </a:solidFill>
              </a:rPr>
              <a:t>)</a:t>
            </a:r>
          </a:p>
          <a:p>
            <a:r>
              <a:rPr lang="en-CA" b="0" dirty="0">
                <a:solidFill>
                  <a:schemeClr val="tx1"/>
                </a:solidFill>
              </a:rPr>
              <a:t>Spillover effects</a:t>
            </a:r>
          </a:p>
          <a:p>
            <a:pPr lvl="1"/>
            <a:r>
              <a:rPr lang="en-US" dirty="0"/>
              <a:t>Meta-analysis shows positive spillover effects on intentions, but small negative effects on actual behaviour and policy support </a:t>
            </a:r>
            <a:r>
              <a:rPr lang="en-US" sz="1900" dirty="0"/>
              <a:t>(Maki et al., 2019) </a:t>
            </a:r>
          </a:p>
          <a:p>
            <a:pPr lvl="1"/>
            <a:r>
              <a:rPr lang="en-US" dirty="0"/>
              <a:t>Single request vs multiple simultaneous requests?? </a:t>
            </a:r>
            <a:endParaRPr lang="en-CA" sz="3600" b="0" dirty="0">
              <a:solidFill>
                <a:schemeClr val="tx1"/>
              </a:solidFill>
            </a:endParaRPr>
          </a:p>
          <a:p>
            <a:r>
              <a:rPr lang="en-CA" b="0" dirty="0">
                <a:solidFill>
                  <a:schemeClr val="tx1"/>
                </a:solidFill>
              </a:rPr>
              <a:t>Monetary vs. environmental motivation</a:t>
            </a:r>
          </a:p>
          <a:p>
            <a:pPr lvl="1"/>
            <a:r>
              <a:rPr lang="de-DE" b="0" dirty="0">
                <a:solidFill>
                  <a:schemeClr val="tx1"/>
                </a:solidFill>
              </a:rPr>
              <a:t>Financial and environmental </a:t>
            </a:r>
            <a:r>
              <a:rPr lang="de-DE" b="0" dirty="0" err="1">
                <a:solidFill>
                  <a:schemeClr val="tx1"/>
                </a:solidFill>
              </a:rPr>
              <a:t>framing</a:t>
            </a:r>
            <a:r>
              <a:rPr lang="de-DE" b="0" dirty="0">
                <a:solidFill>
                  <a:schemeClr val="tx1"/>
                </a:solidFill>
              </a:rPr>
              <a:t> </a:t>
            </a:r>
            <a:r>
              <a:rPr lang="de-DE" b="0" dirty="0" err="1">
                <a:solidFill>
                  <a:schemeClr val="tx1"/>
                </a:solidFill>
              </a:rPr>
              <a:t>can</a:t>
            </a:r>
            <a:r>
              <a:rPr lang="de-DE" b="0" dirty="0">
                <a:solidFill>
                  <a:schemeClr val="tx1"/>
                </a:solidFill>
              </a:rPr>
              <a:t> </a:t>
            </a:r>
            <a:r>
              <a:rPr lang="de-DE" b="0" dirty="0" err="1">
                <a:solidFill>
                  <a:schemeClr val="tx1"/>
                </a:solidFill>
              </a:rPr>
              <a:t>both</a:t>
            </a:r>
            <a:r>
              <a:rPr lang="de-DE" b="0" dirty="0">
                <a:solidFill>
                  <a:schemeClr val="tx1"/>
                </a:solidFill>
              </a:rPr>
              <a:t> improve energy efficient purchases, especially when scaled up </a:t>
            </a:r>
            <a:r>
              <a:rPr lang="de-DE" sz="1900" b="0" dirty="0">
                <a:solidFill>
                  <a:schemeClr val="tx1"/>
                </a:solidFill>
              </a:rPr>
              <a:t>(</a:t>
            </a:r>
            <a:r>
              <a:rPr lang="en-US" sz="1900" dirty="0"/>
              <a:t>Camilleri &amp; </a:t>
            </a:r>
            <a:r>
              <a:rPr lang="en-US" sz="1900" dirty="0" err="1"/>
              <a:t>Larrick</a:t>
            </a:r>
            <a:r>
              <a:rPr lang="en-US" sz="1900" dirty="0"/>
              <a:t> 2014; </a:t>
            </a:r>
            <a:r>
              <a:rPr lang="de-DE" sz="1900" b="0" dirty="0">
                <a:solidFill>
                  <a:schemeClr val="tx1"/>
                </a:solidFill>
              </a:rPr>
              <a:t>Hardisty et al. 2020; Ungemach et al 2018</a:t>
            </a:r>
            <a:r>
              <a:rPr lang="de-DE" sz="1900" dirty="0">
                <a:solidFill>
                  <a:schemeClr val="tx1"/>
                </a:solidFill>
              </a:rPr>
              <a:t>)</a:t>
            </a:r>
          </a:p>
          <a:p>
            <a:pPr lvl="2"/>
            <a:r>
              <a:rPr lang="de-DE" sz="1900" b="0" dirty="0" err="1">
                <a:solidFill>
                  <a:schemeClr val="tx1"/>
                </a:solidFill>
              </a:rPr>
              <a:t>Though</a:t>
            </a:r>
            <a:r>
              <a:rPr lang="de-DE" sz="1900" b="0" dirty="0">
                <a:solidFill>
                  <a:schemeClr val="tx1"/>
                </a:solidFill>
              </a:rPr>
              <a:t> </a:t>
            </a:r>
            <a:r>
              <a:rPr lang="de-DE" sz="1900" b="0" dirty="0" err="1">
                <a:solidFill>
                  <a:schemeClr val="tx1"/>
                </a:solidFill>
              </a:rPr>
              <a:t>some</a:t>
            </a:r>
            <a:r>
              <a:rPr lang="de-DE" sz="1900" b="0" dirty="0">
                <a:solidFill>
                  <a:schemeClr val="tx1"/>
                </a:solidFill>
              </a:rPr>
              <a:t> </a:t>
            </a:r>
            <a:r>
              <a:rPr lang="de-DE" sz="1900" b="0" dirty="0" err="1">
                <a:solidFill>
                  <a:schemeClr val="tx1"/>
                </a:solidFill>
              </a:rPr>
              <a:t>studies</a:t>
            </a:r>
            <a:r>
              <a:rPr lang="de-DE" sz="1900" b="0" dirty="0">
                <a:solidFill>
                  <a:schemeClr val="tx1"/>
                </a:solidFill>
              </a:rPr>
              <a:t> find </a:t>
            </a:r>
            <a:r>
              <a:rPr lang="de-DE" sz="1900" b="0" dirty="0" err="1">
                <a:solidFill>
                  <a:schemeClr val="tx1"/>
                </a:solidFill>
              </a:rPr>
              <a:t>crowding</a:t>
            </a:r>
            <a:r>
              <a:rPr lang="de-DE" sz="1900" b="0" dirty="0">
                <a:solidFill>
                  <a:schemeClr val="tx1"/>
                </a:solidFill>
              </a:rPr>
              <a:t> out </a:t>
            </a:r>
            <a:r>
              <a:rPr lang="de-DE" sz="1900" b="0" dirty="0" err="1">
                <a:solidFill>
                  <a:schemeClr val="tx1"/>
                </a:solidFill>
              </a:rPr>
              <a:t>when</a:t>
            </a:r>
            <a:r>
              <a:rPr lang="de-DE" sz="1900" b="0" dirty="0">
                <a:solidFill>
                  <a:schemeClr val="tx1"/>
                </a:solidFill>
              </a:rPr>
              <a:t> </a:t>
            </a:r>
            <a:r>
              <a:rPr lang="de-DE" sz="1900" b="0" dirty="0" err="1">
                <a:solidFill>
                  <a:schemeClr val="tx1"/>
                </a:solidFill>
              </a:rPr>
              <a:t>both</a:t>
            </a:r>
            <a:r>
              <a:rPr lang="de-DE" sz="1900" b="0" dirty="0">
                <a:solidFill>
                  <a:schemeClr val="tx1"/>
                </a:solidFill>
              </a:rPr>
              <a:t> </a:t>
            </a:r>
            <a:r>
              <a:rPr lang="de-DE" sz="1900" b="0" dirty="0" err="1">
                <a:solidFill>
                  <a:schemeClr val="tx1"/>
                </a:solidFill>
              </a:rPr>
              <a:t>are</a:t>
            </a:r>
            <a:r>
              <a:rPr lang="de-DE" sz="1900" b="0" dirty="0">
                <a:solidFill>
                  <a:schemeClr val="tx1"/>
                </a:solidFill>
              </a:rPr>
              <a:t> </a:t>
            </a:r>
            <a:r>
              <a:rPr lang="de-DE" sz="1900" b="0" dirty="0" err="1">
                <a:solidFill>
                  <a:schemeClr val="tx1"/>
                </a:solidFill>
              </a:rPr>
              <a:t>used</a:t>
            </a:r>
            <a:r>
              <a:rPr lang="de-DE" sz="1900" dirty="0">
                <a:solidFill>
                  <a:schemeClr val="tx1"/>
                </a:solidFill>
              </a:rPr>
              <a:t> (Frey &amp; Oberholzer-</a:t>
            </a:r>
            <a:r>
              <a:rPr lang="de-DE" sz="1900" dirty="0" err="1">
                <a:solidFill>
                  <a:schemeClr val="tx1"/>
                </a:solidFill>
              </a:rPr>
              <a:t>Gee</a:t>
            </a:r>
            <a:r>
              <a:rPr lang="de-DE" sz="1900" dirty="0">
                <a:solidFill>
                  <a:schemeClr val="tx1"/>
                </a:solidFill>
              </a:rPr>
              <a:t>, 1997)</a:t>
            </a:r>
            <a:endParaRPr lang="de-DE" sz="1900" b="0" dirty="0">
              <a:solidFill>
                <a:schemeClr val="tx1"/>
              </a:solidFill>
            </a:endParaRPr>
          </a:p>
          <a:p>
            <a:pPr lvl="1"/>
            <a:r>
              <a:rPr lang="de-DE" b="0" dirty="0">
                <a:solidFill>
                  <a:schemeClr val="tx1"/>
                </a:solidFill>
              </a:rPr>
              <a:t>Financial and environmental messaging both improve energy saving intentions </a:t>
            </a:r>
            <a:r>
              <a:rPr lang="de-DE" sz="1900" b="0" dirty="0">
                <a:solidFill>
                  <a:schemeClr val="tx1"/>
                </a:solidFill>
              </a:rPr>
              <a:t>(Steinhorst, Klöckner, &amp; Matthies, 2015; Steinhorst &amp; Klöckner, 2018)</a:t>
            </a:r>
            <a:r>
              <a:rPr lang="de-DE" b="0" dirty="0">
                <a:solidFill>
                  <a:schemeClr val="tx1"/>
                </a:solidFill>
              </a:rPr>
              <a:t>, but not actual behaviour </a:t>
            </a:r>
            <a:r>
              <a:rPr lang="de-DE" sz="1900" b="0" dirty="0">
                <a:solidFill>
                  <a:schemeClr val="tx1"/>
                </a:solidFill>
              </a:rPr>
              <a:t>(Steinhorst &amp; Klöckner, 2018) </a:t>
            </a:r>
          </a:p>
          <a:p>
            <a:pPr lvl="1"/>
            <a:endParaRPr lang="de-DE" b="0" dirty="0">
              <a:solidFill>
                <a:schemeClr val="tx1"/>
              </a:solidFill>
            </a:endParaRPr>
          </a:p>
          <a:p>
            <a:pPr lvl="1"/>
            <a:endParaRPr lang="en-CA" sz="200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Literature Review</a:t>
            </a:r>
            <a:endParaRPr lang="en-US" dirty="0"/>
          </a:p>
        </p:txBody>
      </p:sp>
    </p:spTree>
    <p:extLst>
      <p:ext uri="{BB962C8B-B14F-4D97-AF65-F5344CB8AC3E}">
        <p14:creationId xmlns:p14="http://schemas.microsoft.com/office/powerpoint/2010/main" val="4202954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3082A-B03F-4E41-B18F-63F72E03B2BB}"/>
              </a:ext>
            </a:extLst>
          </p:cNvPr>
          <p:cNvSpPr>
            <a:spLocks noGrp="1"/>
          </p:cNvSpPr>
          <p:nvPr>
            <p:ph type="title"/>
          </p:nvPr>
        </p:nvSpPr>
        <p:spPr/>
        <p:txBody>
          <a:bodyPr/>
          <a:lstStyle/>
          <a:p>
            <a:r>
              <a:rPr lang="en-US" dirty="0"/>
              <a:t>Pilot Surveys</a:t>
            </a:r>
            <a:endParaRPr lang="en-CA" dirty="0"/>
          </a:p>
        </p:txBody>
      </p:sp>
    </p:spTree>
    <p:extLst>
      <p:ext uri="{BB962C8B-B14F-4D97-AF65-F5344CB8AC3E}">
        <p14:creationId xmlns:p14="http://schemas.microsoft.com/office/powerpoint/2010/main" val="197982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6BB43-36E6-4D00-A756-D02D4D0B7504}"/>
              </a:ext>
            </a:extLst>
          </p:cNvPr>
          <p:cNvSpPr>
            <a:spLocks noGrp="1"/>
          </p:cNvSpPr>
          <p:nvPr>
            <p:ph idx="1"/>
          </p:nvPr>
        </p:nvSpPr>
        <p:spPr/>
        <p:txBody>
          <a:bodyPr>
            <a:normAutofit lnSpcReduction="10000"/>
          </a:bodyPr>
          <a:lstStyle/>
          <a:p>
            <a:r>
              <a:rPr lang="en-US" b="0" dirty="0">
                <a:solidFill>
                  <a:schemeClr val="tx1"/>
                </a:solidFill>
              </a:rPr>
              <a:t>Perhaps a </a:t>
            </a:r>
            <a:r>
              <a:rPr lang="en-US" dirty="0">
                <a:solidFill>
                  <a:schemeClr val="tx1"/>
                </a:solidFill>
              </a:rPr>
              <a:t>decal</a:t>
            </a:r>
            <a:r>
              <a:rPr lang="en-US" b="0" dirty="0">
                <a:solidFill>
                  <a:schemeClr val="tx1"/>
                </a:solidFill>
              </a:rPr>
              <a:t> on the laundry machine could provide a lasting nudge?</a:t>
            </a:r>
            <a:endParaRPr lang="de-DE" b="0" dirty="0">
              <a:solidFill>
                <a:schemeClr val="tx1"/>
              </a:solidFill>
            </a:endParaRPr>
          </a:p>
          <a:p>
            <a:pPr lvl="1"/>
            <a:r>
              <a:rPr lang="de-DE" b="0" dirty="0">
                <a:solidFill>
                  <a:schemeClr val="tx1"/>
                </a:solidFill>
              </a:rPr>
              <a:t>Constant reminder</a:t>
            </a:r>
          </a:p>
          <a:p>
            <a:pPr lvl="1"/>
            <a:r>
              <a:rPr lang="de-DE" dirty="0">
                <a:solidFill>
                  <a:schemeClr val="tx1"/>
                </a:solidFill>
              </a:rPr>
              <a:t>Attractive</a:t>
            </a:r>
          </a:p>
          <a:p>
            <a:pPr lvl="1"/>
            <a:r>
              <a:rPr lang="de-DE" b="0" dirty="0">
                <a:solidFill>
                  <a:schemeClr val="tx1"/>
                </a:solidFill>
              </a:rPr>
              <a:t>Low-cost</a:t>
            </a:r>
          </a:p>
          <a:p>
            <a:pPr lvl="1"/>
            <a:r>
              <a:rPr lang="de-DE" dirty="0">
                <a:solidFill>
                  <a:schemeClr val="tx1"/>
                </a:solidFill>
              </a:rPr>
              <a:t>What‘s the right message?</a:t>
            </a:r>
            <a:endParaRPr lang="en-CA" b="0" dirty="0">
              <a:solidFill>
                <a:schemeClr val="tx1"/>
              </a:solidFill>
            </a:endParaRPr>
          </a:p>
          <a:p>
            <a:r>
              <a:rPr lang="en-CA" b="0" dirty="0">
                <a:solidFill>
                  <a:schemeClr val="tx1"/>
                </a:solidFill>
              </a:rPr>
              <a:t>Pilot surveys pre-tested ideas via hypothetical scenarios on Prolific</a:t>
            </a:r>
          </a:p>
          <a:p>
            <a:pPr lvl="1"/>
            <a:r>
              <a:rPr lang="en-CA" b="0" dirty="0">
                <a:solidFill>
                  <a:schemeClr val="tx1"/>
                </a:solidFill>
              </a:rPr>
              <a:t>Financial motivation ($ cost) -- didn’t work</a:t>
            </a:r>
          </a:p>
          <a:p>
            <a:pPr lvl="1"/>
            <a:r>
              <a:rPr lang="en-CA" dirty="0">
                <a:solidFill>
                  <a:schemeClr val="tx1"/>
                </a:solidFill>
              </a:rPr>
              <a:t>Climate motivation (CO</a:t>
            </a:r>
            <a:r>
              <a:rPr lang="en-CA" baseline="30000" dirty="0">
                <a:solidFill>
                  <a:schemeClr val="tx1"/>
                </a:solidFill>
              </a:rPr>
              <a:t>2</a:t>
            </a:r>
            <a:r>
              <a:rPr lang="en-CA" dirty="0">
                <a:solidFill>
                  <a:schemeClr val="tx1"/>
                </a:solidFill>
              </a:rPr>
              <a:t> emissions) -- didn’t work</a:t>
            </a:r>
            <a:endParaRPr lang="en-CA" b="0" dirty="0">
              <a:solidFill>
                <a:schemeClr val="tx1"/>
              </a:solidFill>
            </a:endParaRPr>
          </a:p>
          <a:p>
            <a:r>
              <a:rPr lang="en-CA" b="0" dirty="0">
                <a:solidFill>
                  <a:schemeClr val="tx1"/>
                </a:solidFill>
              </a:rPr>
              <a:t>In qualitative pilot, most people said they care about their clothing, but not microplastics</a:t>
            </a:r>
          </a:p>
          <a:p>
            <a:pPr lvl="1"/>
            <a:r>
              <a:rPr lang="en-CA" b="0" dirty="0">
                <a:solidFill>
                  <a:schemeClr val="tx1"/>
                </a:solidFill>
              </a:rPr>
              <a:t>Perhaps a novel motivation (microplastics) would be effective? </a:t>
            </a:r>
          </a:p>
          <a:p>
            <a:pPr lvl="1"/>
            <a:r>
              <a:rPr lang="en-CA" b="0" dirty="0">
                <a:solidFill>
                  <a:schemeClr val="tx1"/>
                </a:solidFill>
              </a:rPr>
              <a:t>Vivid imagery might help? </a:t>
            </a:r>
          </a:p>
          <a:p>
            <a:endParaRPr lang="en-CA" b="0" dirty="0">
              <a:solidFill>
                <a:schemeClr val="tx1"/>
              </a:solidFill>
            </a:endParaRPr>
          </a:p>
        </p:txBody>
      </p:sp>
      <p:sp>
        <p:nvSpPr>
          <p:cNvPr id="2" name="Title 1">
            <a:extLst>
              <a:ext uri="{FF2B5EF4-FFF2-40B4-BE49-F238E27FC236}">
                <a16:creationId xmlns:a16="http://schemas.microsoft.com/office/drawing/2014/main" id="{C43BC23E-3E6B-A94C-88A8-26607F9ABFDB}"/>
              </a:ext>
            </a:extLst>
          </p:cNvPr>
          <p:cNvSpPr>
            <a:spLocks noGrp="1"/>
          </p:cNvSpPr>
          <p:nvPr>
            <p:ph type="title"/>
          </p:nvPr>
        </p:nvSpPr>
        <p:spPr/>
        <p:txBody>
          <a:bodyPr>
            <a:normAutofit/>
          </a:bodyPr>
          <a:lstStyle/>
          <a:p>
            <a:r>
              <a:rPr lang="en-CA" b="0" dirty="0">
                <a:solidFill>
                  <a:schemeClr val="tx1"/>
                </a:solidFill>
              </a:rPr>
              <a:t>Pilot Surveys</a:t>
            </a:r>
            <a:endParaRPr lang="en-US" dirty="0"/>
          </a:p>
        </p:txBody>
      </p:sp>
    </p:spTree>
    <p:extLst>
      <p:ext uri="{BB962C8B-B14F-4D97-AF65-F5344CB8AC3E}">
        <p14:creationId xmlns:p14="http://schemas.microsoft.com/office/powerpoint/2010/main" val="1987855040"/>
      </p:ext>
    </p:extLst>
  </p:cSld>
  <p:clrMapOvr>
    <a:masterClrMapping/>
  </p:clrMapOvr>
</p:sld>
</file>

<file path=ppt/theme/theme1.xml><?xml version="1.0" encoding="utf-8"?>
<a:theme xmlns:a="http://schemas.openxmlformats.org/drawingml/2006/main" name="Office Theme">
  <a:themeElements>
    <a:clrScheme name="DIBS">
      <a:dk1>
        <a:srgbClr val="1B365D"/>
      </a:dk1>
      <a:lt1>
        <a:sysClr val="window" lastClr="FFFFFF"/>
      </a:lt1>
      <a:dk2>
        <a:srgbClr val="5B6770"/>
      </a:dk2>
      <a:lt2>
        <a:srgbClr val="C1C6C8"/>
      </a:lt2>
      <a:accent1>
        <a:srgbClr val="81BD20"/>
      </a:accent1>
      <a:accent2>
        <a:srgbClr val="FEDD00"/>
      </a:accent2>
      <a:accent3>
        <a:srgbClr val="00B5E2"/>
      </a:accent3>
      <a:accent4>
        <a:srgbClr val="319B42"/>
      </a:accent4>
      <a:accent5>
        <a:srgbClr val="0C2344"/>
      </a:accent5>
      <a:accent6>
        <a:srgbClr val="000000"/>
      </a:accent6>
      <a:hlink>
        <a:srgbClr val="00B5E2"/>
      </a:hlink>
      <a:folHlink>
        <a:srgbClr val="C1C6C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BI ppt deck" id="{A12BBEB4-CA90-4A8A-BD52-9F231E581CC3}" vid="{05B33C5F-87A5-4C78-B895-001CE47BF2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CBI ppt template</Template>
  <TotalTime>4256</TotalTime>
  <Words>2853</Words>
  <Application>Microsoft Office PowerPoint</Application>
  <PresentationFormat>Widescreen</PresentationFormat>
  <Paragraphs>366</Paragraphs>
  <Slides>45</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45</vt:i4>
      </vt:variant>
    </vt:vector>
  </HeadingPairs>
  <TitlesOfParts>
    <vt:vector size="48" baseType="lpstr">
      <vt:lpstr>Arial</vt:lpstr>
      <vt:lpstr>Calibri</vt:lpstr>
      <vt:lpstr>Office Theme</vt:lpstr>
      <vt:lpstr>PowerPoint Presentation</vt:lpstr>
      <vt:lpstr>Co-Authors &amp; Partners</vt:lpstr>
      <vt:lpstr>Motivation</vt:lpstr>
      <vt:lpstr>Research Questions</vt:lpstr>
      <vt:lpstr>Target Behaviours</vt:lpstr>
      <vt:lpstr>Brief Literature Review</vt:lpstr>
      <vt:lpstr>Literature Review</vt:lpstr>
      <vt:lpstr>Pilot Surveys</vt:lpstr>
      <vt:lpstr>Pilot Surveys</vt:lpstr>
      <vt:lpstr>Main Study Design</vt:lpstr>
      <vt:lpstr>Study Design: Participants</vt:lpstr>
      <vt:lpstr>Target Laundry Behaviours</vt:lpstr>
      <vt:lpstr>Study Design: Overview</vt:lpstr>
      <vt:lpstr>Control (no decal)</vt:lpstr>
      <vt:lpstr>Control (logging decal only)</vt:lpstr>
      <vt:lpstr>Sea Turtle + Bundled</vt:lpstr>
      <vt:lpstr>Clothing + Bundled</vt:lpstr>
      <vt:lpstr>Turtle + Clothing + Bundled</vt:lpstr>
      <vt:lpstr>Turtle + Clothing + Hang Dry</vt:lpstr>
      <vt:lpstr>Intentions Results</vt:lpstr>
      <vt:lpstr>Intentions to engage in efficient laundry behaviours</vt:lpstr>
      <vt:lpstr>Intentions to engage in efficient laundry behaviours</vt:lpstr>
      <vt:lpstr>Summary: Decal Effectiveness vs Control</vt:lpstr>
      <vt:lpstr>Retrospective Self-report Results</vt:lpstr>
      <vt:lpstr>Retrospective Self-report Results</vt:lpstr>
      <vt:lpstr>Self-report of efficient laundry behaviours</vt:lpstr>
      <vt:lpstr>Summary: Decal Effectiveness vs Control</vt:lpstr>
      <vt:lpstr>Behaviour Logging Results</vt:lpstr>
      <vt:lpstr>PowerPoint Presentation</vt:lpstr>
      <vt:lpstr>PowerPoint Presentation</vt:lpstr>
      <vt:lpstr>PowerPoint Presentation</vt:lpstr>
      <vt:lpstr>Logs of efficient laundry behaviours</vt:lpstr>
      <vt:lpstr>Summary: Decal Effectiveness vs Control</vt:lpstr>
      <vt:lpstr>Energy Meter Results</vt:lpstr>
      <vt:lpstr>PowerPoint Presentation</vt:lpstr>
      <vt:lpstr>kWh During Laundry Log Times</vt:lpstr>
      <vt:lpstr>Metered efficient laundry behaviours</vt:lpstr>
      <vt:lpstr>Summary: Decal Effectiveness vs Control</vt:lpstr>
      <vt:lpstr>Study Summary &amp; Conclusions</vt:lpstr>
      <vt:lpstr>Conclusions</vt:lpstr>
      <vt:lpstr>Conclusions</vt:lpstr>
      <vt:lpstr>The Implemented Version</vt:lpstr>
      <vt:lpstr>Thank You!</vt:lpstr>
      <vt:lpstr>Questions?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Professional Certificate in Behavioural Insights</dc:title>
  <dc:creator>Kirstin Appelt</dc:creator>
  <cp:lastModifiedBy>David Hardisty</cp:lastModifiedBy>
  <cp:revision>367</cp:revision>
  <dcterms:created xsi:type="dcterms:W3CDTF">2021-09-14T22:43:29Z</dcterms:created>
  <dcterms:modified xsi:type="dcterms:W3CDTF">2025-05-03T14:41:00Z</dcterms:modified>
</cp:coreProperties>
</file>