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7" roundtripDataSignature="AMtx7mj4p74bvcBLNoy1dyDHjNodjz/L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customschemas.google.com/relationships/presentationmetadata" Target="metadata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Dave\Desktop\SJDM%20presentation\past%20vs%20future%20disco\ToaD%20money%20analysis\Toad-cleaned-working-V2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Dave\Desktop\SJDM%20presentation\past%20vs%20future%20disco\sign%20effect%20paper%20graphs%20-%20dj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Utility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"$"#,##0.00</c:formatCode>
                <c:ptCount val="11"/>
                <c:pt idx="0">
                  <c:v>-8.86</c:v>
                </c:pt>
                <c:pt idx="1">
                  <c:v>-6</c:v>
                </c:pt>
                <c:pt idx="2">
                  <c:v>-4</c:v>
                </c:pt>
                <c:pt idx="3">
                  <c:v>-2</c:v>
                </c:pt>
                <c:pt idx="4">
                  <c:v>-1.125</c:v>
                </c:pt>
                <c:pt idx="5">
                  <c:v>0</c:v>
                </c:pt>
                <c:pt idx="6">
                  <c:v>2.5</c:v>
                </c:pt>
                <c:pt idx="7">
                  <c:v>5</c:v>
                </c:pt>
                <c:pt idx="8">
                  <c:v>10</c:v>
                </c:pt>
                <c:pt idx="9">
                  <c:v>20</c:v>
                </c:pt>
                <c:pt idx="10">
                  <c:v>25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</c:v>
                </c:pt>
                <c:pt idx="3">
                  <c:v>-0.4</c:v>
                </c:pt>
                <c:pt idx="4">
                  <c:v>-0.2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</c:v>
                </c:pt>
                <c:pt idx="9">
                  <c:v>0.8</c:v>
                </c:pt>
                <c:pt idx="1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8D-4AFC-891E-F41A96B76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999360"/>
        <c:axId val="186001280"/>
      </c:scatterChart>
      <c:valAx>
        <c:axId val="185999360"/>
        <c:scaling>
          <c:orientation val="minMax"/>
          <c:max val="25"/>
          <c:min val="-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6001280"/>
        <c:crosses val="autoZero"/>
        <c:crossBetween val="midCat"/>
        <c:majorUnit val="10"/>
      </c:valAx>
      <c:valAx>
        <c:axId val="186001280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5999360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'utility-hedonic'!$B$1</c:f>
              <c:strCache>
                <c:ptCount val="1"/>
                <c:pt idx="0">
                  <c:v>Utility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'utility-hedonic'!$A$2:$A$13</c:f>
              <c:numCache>
                <c:formatCode>0</c:formatCode>
                <c:ptCount val="12"/>
                <c:pt idx="0">
                  <c:v>-75</c:v>
                </c:pt>
                <c:pt idx="1">
                  <c:v>-60</c:v>
                </c:pt>
                <c:pt idx="2">
                  <c:v>-30</c:v>
                </c:pt>
                <c:pt idx="3">
                  <c:v>-10</c:v>
                </c:pt>
                <c:pt idx="4">
                  <c:v>-2.5</c:v>
                </c:pt>
                <c:pt idx="5">
                  <c:v>0</c:v>
                </c:pt>
                <c:pt idx="6">
                  <c:v>15</c:v>
                </c:pt>
                <c:pt idx="7">
                  <c:v>30</c:v>
                </c:pt>
                <c:pt idx="8">
                  <c:v>45</c:v>
                </c:pt>
                <c:pt idx="9">
                  <c:v>60</c:v>
                </c:pt>
                <c:pt idx="10">
                  <c:v>90</c:v>
                </c:pt>
              </c:numCache>
            </c:numRef>
          </c:xVal>
          <c:yVal>
            <c:numRef>
              <c:f>'utility-hedonic'!$B$2:$B$12</c:f>
              <c:numCache>
                <c:formatCode>General</c:formatCode>
                <c:ptCount val="11"/>
                <c:pt idx="0">
                  <c:v>-1</c:v>
                </c:pt>
                <c:pt idx="1">
                  <c:v>-0.8</c:v>
                </c:pt>
                <c:pt idx="2">
                  <c:v>-0.6</c:v>
                </c:pt>
                <c:pt idx="3">
                  <c:v>-0.4</c:v>
                </c:pt>
                <c:pt idx="4">
                  <c:v>-0.2</c:v>
                </c:pt>
                <c:pt idx="5">
                  <c:v>0</c:v>
                </c:pt>
                <c:pt idx="6">
                  <c:v>0.2</c:v>
                </c:pt>
                <c:pt idx="7">
                  <c:v>0.4</c:v>
                </c:pt>
                <c:pt idx="8">
                  <c:v>0.6</c:v>
                </c:pt>
                <c:pt idx="9">
                  <c:v>0.8</c:v>
                </c:pt>
                <c:pt idx="1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8D-4AFC-891E-F41A96B76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26624"/>
        <c:axId val="185733888"/>
      </c:scatterChart>
      <c:valAx>
        <c:axId val="186026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5733888"/>
        <c:crosses val="autoZero"/>
        <c:crossBetween val="midCat"/>
      </c:valAx>
      <c:valAx>
        <c:axId val="185733888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6026624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Images from unsplash.com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Image from unsplash.com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are on the airplane. Drink cart now or later? Writing letters of recommendation now or later? </a:t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Story here about attempting shocks and massages</a:t>
            </a:r>
            <a:endParaRPr/>
          </a:p>
        </p:txBody>
      </p:sp>
      <p:sp>
        <p:nvSpPr>
          <p:cNvPr id="312" name="Google Shape;312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Image from unsplash.com</a:t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Image from unsplash.com</a:t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5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5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5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6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chart" Target="../charts/chart1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chart" Target="../charts/chart2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Sign Effect in Past and Future Discounting</a:t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Sarah Molouki, Chicago Booth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David J. Hardisty</a:t>
            </a:r>
            <a:r>
              <a:rPr baseline="30000" lang="en-US">
                <a:solidFill>
                  <a:schemeClr val="dk1"/>
                </a:solidFill>
              </a:rPr>
              <a:t>*</a:t>
            </a:r>
            <a:r>
              <a:rPr lang="en-US">
                <a:solidFill>
                  <a:schemeClr val="dk1"/>
                </a:solidFill>
              </a:rPr>
              <a:t>, UBC Sauder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Eugene Caruso, UCLA Anderson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SOBDR 2019</a:t>
            </a:r>
            <a:endParaRPr/>
          </a:p>
        </p:txBody>
      </p:sp>
      <p:sp>
        <p:nvSpPr>
          <p:cNvPr id="91" name="Google Shape;91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Contemplation Emotions?</a:t>
            </a:r>
            <a:endParaRPr/>
          </a:p>
        </p:txBody>
      </p:sp>
      <p:sp>
        <p:nvSpPr>
          <p:cNvPr id="159" name="Google Shape;159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n-US"/>
              <a:t>Asymmetry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Lots of evidence for “dread” influencing intertemporal choice</a:t>
            </a:r>
            <a:br>
              <a:rPr lang="en-US"/>
            </a:br>
            <a:r>
              <a:rPr lang="en-US" sz="2600"/>
              <a:t>(Berns et al 2006; Harris 2012; Hardisty &amp; Weber 2019)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Not much evidence for “savoring” influencing intertemporal choice </a:t>
            </a:r>
            <a:br>
              <a:rPr lang="en-US"/>
            </a:br>
            <a:r>
              <a:rPr lang="en-US" sz="2600"/>
              <a:t>(though see Chun, Diehl, &amp; Nunes, 2017)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This asymmetry may drive the sign effect</a:t>
            </a:r>
            <a:endParaRPr/>
          </a:p>
        </p:txBody>
      </p:sp>
      <p:sp>
        <p:nvSpPr>
          <p:cNvPr id="160" name="Google Shape;1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critical test: Future vs Past </a:t>
            </a:r>
            <a:endParaRPr/>
          </a:p>
        </p:txBody>
      </p:sp>
      <p:sp>
        <p:nvSpPr>
          <p:cNvPr id="166" name="Google Shape;166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discount past events, even more than future events </a:t>
            </a:r>
            <a:r>
              <a:rPr lang="en-US" sz="2400"/>
              <a:t>(Caruso, Gilbert, &amp; Wilson, 2008)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Sign effect in the past?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Loss aversion account: </a:t>
            </a:r>
            <a:br>
              <a:rPr lang="en-US"/>
            </a:br>
            <a:r>
              <a:rPr lang="en-US"/>
              <a:t>Sign effect should be the same in the past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Contemplation account:</a:t>
            </a:r>
            <a:br>
              <a:rPr lang="en-US"/>
            </a:br>
            <a:r>
              <a:rPr lang="en-US"/>
              <a:t>Sign effect should be reduced or eliminated in the past</a:t>
            </a:r>
            <a:endParaRPr/>
          </a:p>
        </p:txBody>
      </p:sp>
      <p:sp>
        <p:nvSpPr>
          <p:cNvPr id="167" name="Google Shape;1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73" name="Google Shape;173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Study 1: Discounting and contemplation of hypothetical events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Study 2: Contemplation of (real) jellybeans &amp; photographs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Study 3 (summary): Fancier version of Study 1</a:t>
            </a:r>
            <a:endParaRPr/>
          </a:p>
        </p:txBody>
      </p:sp>
      <p:sp>
        <p:nvSpPr>
          <p:cNvPr id="174" name="Google Shape;17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</a:t>
            </a:r>
            <a:endParaRPr/>
          </a:p>
        </p:txBody>
      </p:sp>
      <p:sp>
        <p:nvSpPr>
          <p:cNvPr id="180" name="Google Shape;180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Sign x Tense with money</a:t>
            </a:r>
            <a:endParaRPr/>
          </a:p>
        </p:txBody>
      </p:sp>
      <p:sp>
        <p:nvSpPr>
          <p:cNvPr id="181" name="Google Shape;18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1a: Methods</a:t>
            </a:r>
            <a:endParaRPr/>
          </a:p>
        </p:txBody>
      </p:sp>
      <p:sp>
        <p:nvSpPr>
          <p:cNvPr id="187" name="Google Shape;18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184 Mturkers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2 (gain vs loss) x 2 (future vs past)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Within subjects, counterbalanced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Gains (~$10) twice as big as losses (~$5)</a:t>
            </a:r>
            <a:endParaRPr/>
          </a:p>
        </p:txBody>
      </p:sp>
      <p:sp>
        <p:nvSpPr>
          <p:cNvPr id="188" name="Google Shape;18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52400"/>
            <a:ext cx="7239000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0886"/>
            <a:ext cx="7543800" cy="684711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1a: Contemplation Emotions</a:t>
            </a:r>
            <a:endParaRPr/>
          </a:p>
        </p:txBody>
      </p:sp>
      <p:pic>
        <p:nvPicPr>
          <p:cNvPr id="206" name="Google Shape;2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990601"/>
            <a:ext cx="8266611" cy="2732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3733800"/>
            <a:ext cx="82296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/>
          <p:nvPr/>
        </p:nvSpPr>
        <p:spPr>
          <a:xfrm>
            <a:off x="228600" y="2514600"/>
            <a:ext cx="2362200" cy="1066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381000" y="5562600"/>
            <a:ext cx="2362200" cy="1066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1a: Discounting Results</a:t>
            </a:r>
            <a:endParaRPr/>
          </a:p>
        </p:txBody>
      </p:sp>
      <p:pic>
        <p:nvPicPr>
          <p:cNvPr id="216" name="Google Shape;2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622612"/>
            <a:ext cx="82296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0"/>
            <a:ext cx="9448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1a: Discounting Results</a:t>
            </a:r>
            <a:endParaRPr/>
          </a:p>
        </p:txBody>
      </p:sp>
      <p:sp>
        <p:nvSpPr>
          <p:cNvPr id="224" name="Google Shape;22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Temporal Discounting</a:t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We care less about the future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Good things -&gt; Now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Bad things -&gt; Later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Sign effect: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want to have good things now more strongly than we want to postpone bad things </a:t>
            </a:r>
            <a:r>
              <a:rPr lang="en-US" sz="2400"/>
              <a:t>(Mischel, Grusec, &amp; Masters, 1969; Thaler, 1981)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99" name="Google Shape;99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person, indoor&#10;&#10;Description automatically generated"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2644" y="1105693"/>
            <a:ext cx="2371339" cy="1580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computer, floor, indoor&#10;&#10;Description automatically generated"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2645" y="2801680"/>
            <a:ext cx="2371339" cy="1580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/>
          <p:nvPr>
            <p:ph type="title"/>
          </p:nvPr>
        </p:nvSpPr>
        <p:spPr>
          <a:xfrm>
            <a:off x="1524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Study 1a: Contemplation Emotion Results</a:t>
            </a:r>
            <a:endParaRPr/>
          </a:p>
        </p:txBody>
      </p:sp>
      <p:pic>
        <p:nvPicPr>
          <p:cNvPr id="230" name="Google Shape;2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295400"/>
            <a:ext cx="80010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274638"/>
            <a:ext cx="9372600" cy="658336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Study 1a: Contemplation Emotion Results</a:t>
            </a:r>
            <a:endParaRPr/>
          </a:p>
        </p:txBody>
      </p:sp>
      <p:sp>
        <p:nvSpPr>
          <p:cNvPr id="238" name="Google Shape;23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1a: Mediation</a:t>
            </a:r>
            <a:endParaRPr/>
          </a:p>
        </p:txBody>
      </p:sp>
      <p:sp>
        <p:nvSpPr>
          <p:cNvPr id="244" name="Google Shape;24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5" name="Google Shape;2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600200"/>
            <a:ext cx="80010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</a:t>
            </a:r>
            <a:endParaRPr/>
          </a:p>
        </p:txBody>
      </p:sp>
      <p:sp>
        <p:nvSpPr>
          <p:cNvPr id="251" name="Google Shape;251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Sign x Tense with hedonic events</a:t>
            </a:r>
            <a:endParaRPr/>
          </a:p>
        </p:txBody>
      </p:sp>
      <p:sp>
        <p:nvSpPr>
          <p:cNvPr id="252" name="Google Shape;25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Methods</a:t>
            </a:r>
            <a:endParaRPr/>
          </a:p>
        </p:txBody>
      </p:sp>
      <p:sp>
        <p:nvSpPr>
          <p:cNvPr id="258" name="Google Shape;258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186 Mturkers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Same design as Study 1a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Stimuli: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Pos: receiving a pleasant 1 hour massage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Neg: receiving an unpleasant (but non-harmful) 1 minute electric shock</a:t>
            </a:r>
            <a:endParaRPr/>
          </a:p>
        </p:txBody>
      </p:sp>
      <p:sp>
        <p:nvSpPr>
          <p:cNvPr id="259" name="Google Shape;25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90678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" y="3886200"/>
            <a:ext cx="90678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Discounting</a:t>
            </a:r>
            <a:endParaRPr/>
          </a:p>
        </p:txBody>
      </p:sp>
      <p:pic>
        <p:nvPicPr>
          <p:cNvPr id="272" name="Google Shape;27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380310"/>
            <a:ext cx="8610599" cy="532529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36525"/>
            <a:ext cx="8915400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Discounting</a:t>
            </a:r>
            <a:endParaRPr/>
          </a:p>
        </p:txBody>
      </p:sp>
      <p:sp>
        <p:nvSpPr>
          <p:cNvPr id="280" name="Google Shape;28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Contemplation emotion</a:t>
            </a:r>
            <a:endParaRPr/>
          </a:p>
        </p:txBody>
      </p:sp>
      <p:pic>
        <p:nvPicPr>
          <p:cNvPr id="286" name="Google Shape;2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524000"/>
            <a:ext cx="72390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74638"/>
            <a:ext cx="8763000" cy="630872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Contemplation emotion</a:t>
            </a:r>
            <a:endParaRPr/>
          </a:p>
        </p:txBody>
      </p:sp>
      <p:sp>
        <p:nvSpPr>
          <p:cNvPr id="294" name="Google Shape;294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Sign Effect: Across Domains</a:t>
            </a:r>
            <a:endParaRPr/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Discount rates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(Hardisty &amp; Weber, 2009)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 gains: 38%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gains: 38%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gains: 57%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 losses: 7%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losses: 11%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losses: -1%</a:t>
            </a:r>
            <a:endParaRPr/>
          </a:p>
        </p:txBody>
      </p:sp>
      <p:sp>
        <p:nvSpPr>
          <p:cNvPr id="109" name="Google Shape;109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1b: Mediation</a:t>
            </a:r>
            <a:endParaRPr/>
          </a:p>
        </p:txBody>
      </p:sp>
      <p:sp>
        <p:nvSpPr>
          <p:cNvPr id="300" name="Google Shape;30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1" name="Google Shape;30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615" y="1676400"/>
            <a:ext cx="86868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/>
          <p:nvPr>
            <p:ph type="title"/>
          </p:nvPr>
        </p:nvSpPr>
        <p:spPr>
          <a:xfrm>
            <a:off x="457200" y="-788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1: Discussion</a:t>
            </a:r>
            <a:endParaRPr/>
          </a:p>
        </p:txBody>
      </p:sp>
      <p:sp>
        <p:nvSpPr>
          <p:cNvPr id="307" name="Google Shape;307;p31"/>
          <p:cNvSpPr txBox="1"/>
          <p:nvPr>
            <p:ph idx="1" type="body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Sign effect eliminated in past discounting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Contemplation utility: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shows a similar pattern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Mediates the sign X tense interaction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Study 2: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Real outcomes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Rule out demand/consistency effects</a:t>
            </a:r>
            <a:endParaRPr b="1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Why</a:t>
            </a:r>
            <a:r>
              <a:rPr lang="en-US"/>
              <a:t> is contemplation utility of future gains so low? 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Contemplation of future positives is a mixed experience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Contemplation of other events is unipolar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308" name="Google Shape;308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"/>
          <p:cNvSpPr txBox="1"/>
          <p:nvPr>
            <p:ph type="ctrTitle"/>
          </p:nvPr>
        </p:nvSpPr>
        <p:spPr>
          <a:xfrm>
            <a:off x="685800" y="-351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2: Real Events </a:t>
            </a:r>
            <a:endParaRPr/>
          </a:p>
        </p:txBody>
      </p:sp>
      <p:pic>
        <p:nvPicPr>
          <p:cNvPr descr="C:\Users\Dave\Desktop\jelly-belly-bean-boozled-1-.jpg" id="315" name="Google Shape;31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246086"/>
            <a:ext cx="3863975" cy="558377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 txBox="1"/>
          <p:nvPr>
            <p:ph type="title"/>
          </p:nvPr>
        </p:nvSpPr>
        <p:spPr>
          <a:xfrm>
            <a:off x="473075" y="22859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2a: Stimuli</a:t>
            </a:r>
            <a:endParaRPr/>
          </a:p>
        </p:txBody>
      </p:sp>
      <p:pic>
        <p:nvPicPr>
          <p:cNvPr descr="C:\Users\Dave\Desktop\h03r7ot17zdz.jpg" id="322" name="Google Shape;32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2" y="1917734"/>
            <a:ext cx="9132888" cy="491349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3"/>
          <p:cNvSpPr/>
          <p:nvPr/>
        </p:nvSpPr>
        <p:spPr>
          <a:xfrm>
            <a:off x="7215188" y="139666"/>
            <a:ext cx="1700212" cy="1841534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3"/>
          <p:cNvSpPr/>
          <p:nvPr/>
        </p:nvSpPr>
        <p:spPr>
          <a:xfrm>
            <a:off x="8001000" y="4374480"/>
            <a:ext cx="1219200" cy="126432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3"/>
          <p:cNvSpPr/>
          <p:nvPr/>
        </p:nvSpPr>
        <p:spPr>
          <a:xfrm>
            <a:off x="8001000" y="5669880"/>
            <a:ext cx="1219200" cy="126432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3"/>
          <p:cNvSpPr/>
          <p:nvPr/>
        </p:nvSpPr>
        <p:spPr>
          <a:xfrm>
            <a:off x="5486400" y="3155280"/>
            <a:ext cx="1219200" cy="126432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Dave\Desktop\orangeJB.jpg" id="327" name="Google Shape;32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5550" y="381000"/>
            <a:ext cx="1035050" cy="135006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2a: Methods</a:t>
            </a:r>
            <a:endParaRPr/>
          </a:p>
        </p:txBody>
      </p:sp>
      <p:sp>
        <p:nvSpPr>
          <p:cNvPr id="334" name="Google Shape;334;p34"/>
          <p:cNvSpPr txBox="1"/>
          <p:nvPr>
            <p:ph idx="1" type="body"/>
          </p:nvPr>
        </p:nvSpPr>
        <p:spPr>
          <a:xfrm>
            <a:off x="457200" y="1600200"/>
            <a:ext cx="86868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100 university students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2x3 design: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Flavor: pos vs neg, between subjects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Time: future vs present vs past, within subjects: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T1: Predicted experience and current anticipation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	15 minutes filler tasks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T2: Rate experience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	15 minutes filler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T3: Remembered experience and current recall emotion</a:t>
            </a:r>
            <a:endParaRPr/>
          </a:p>
        </p:txBody>
      </p:sp>
      <p:sp>
        <p:nvSpPr>
          <p:cNvPr id="335" name="Google Shape;335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2a: Methods T1</a:t>
            </a:r>
            <a:endParaRPr/>
          </a:p>
        </p:txBody>
      </p:sp>
      <p:sp>
        <p:nvSpPr>
          <p:cNvPr id="341" name="Google Shape;341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The flavor you have been assigned to is: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/>
              <a:t>    dirt_____          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/>
              <a:t>15 minutes from now,</a:t>
            </a:r>
            <a:r>
              <a:rPr lang="en-US"/>
              <a:t> you will be eating this jelly bean.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42" name="Google Shape;342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T1 Experience prediction</a:t>
            </a:r>
            <a:endParaRPr/>
          </a:p>
        </p:txBody>
      </p:sp>
      <p:pic>
        <p:nvPicPr>
          <p:cNvPr descr="C:\Users\Dave\Desktop\T1-experience-utility.png" id="348" name="Google Shape;34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40" y="1752600"/>
            <a:ext cx="9128760" cy="429044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T1 Contemplation emotion</a:t>
            </a:r>
            <a:endParaRPr/>
          </a:p>
        </p:txBody>
      </p:sp>
      <p:pic>
        <p:nvPicPr>
          <p:cNvPr descr="C:\Users\Dave\Desktop\T1-anticipation-utility.png" id="355" name="Google Shape;35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1" y="1676400"/>
            <a:ext cx="9143999" cy="4459803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T2 Experience ratings</a:t>
            </a:r>
            <a:endParaRPr/>
          </a:p>
        </p:txBody>
      </p:sp>
      <p:pic>
        <p:nvPicPr>
          <p:cNvPr descr="C:\Users\Dave\Desktop\T2-experience-utility.png" id="362" name="Google Shape;36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347957"/>
            <a:ext cx="8839200" cy="544275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T3 Experience Memory</a:t>
            </a:r>
            <a:endParaRPr/>
          </a:p>
        </p:txBody>
      </p:sp>
      <p:pic>
        <p:nvPicPr>
          <p:cNvPr descr="C:\Users\Dave\Desktop\T3-experience-utility.png" id="369" name="Google Shape;36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40" y="1828800"/>
            <a:ext cx="9159240" cy="40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causes the sign effect?</a:t>
            </a:r>
            <a:endParaRPr/>
          </a:p>
        </p:txBody>
      </p:sp>
      <p:sp>
        <p:nvSpPr>
          <p:cNvPr id="115" name="Google Shape;115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Loss aversion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Vs.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</a:rPr>
              <a:t>Contemplation utility</a:t>
            </a:r>
            <a:endParaRPr/>
          </a:p>
        </p:txBody>
      </p:sp>
      <p:sp>
        <p:nvSpPr>
          <p:cNvPr id="116" name="Google Shape;11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T3 Contemplation Emotion</a:t>
            </a:r>
            <a:endParaRPr/>
          </a:p>
        </p:txBody>
      </p:sp>
      <p:pic>
        <p:nvPicPr>
          <p:cNvPr descr="C:\Users\Dave\Desktop\T3-recall-utility.png" id="376" name="Google Shape;37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386840"/>
            <a:ext cx="9075821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"/>
            <a:ext cx="8991600" cy="592135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1"/>
          <p:cNvSpPr txBox="1"/>
          <p:nvPr>
            <p:ph type="title"/>
          </p:nvPr>
        </p:nvSpPr>
        <p:spPr>
          <a:xfrm>
            <a:off x="269383" y="-152432"/>
            <a:ext cx="872221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Study 2a Results: Contemplation Emotion</a:t>
            </a:r>
            <a:endParaRPr/>
          </a:p>
        </p:txBody>
      </p:sp>
      <p:sp>
        <p:nvSpPr>
          <p:cNvPr id="384" name="Google Shape;384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2a: Discussion</a:t>
            </a:r>
            <a:endParaRPr/>
          </a:p>
        </p:txBody>
      </p:sp>
      <p:sp>
        <p:nvSpPr>
          <p:cNvPr id="390" name="Google Shape;390;p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Contemplation of </a:t>
            </a:r>
            <a:r>
              <a:rPr i="1" lang="en-US"/>
              <a:t>future</a:t>
            </a:r>
            <a:r>
              <a:rPr lang="en-US"/>
              <a:t> positive is a mixed experience (both positive and negative)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Contemplation of </a:t>
            </a:r>
            <a:r>
              <a:rPr i="1" lang="en-US"/>
              <a:t>future</a:t>
            </a:r>
            <a:r>
              <a:rPr lang="en-US"/>
              <a:t> negative is a unipolar negative experience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Contemplation of </a:t>
            </a:r>
            <a:r>
              <a:rPr i="1" lang="en-US"/>
              <a:t>past</a:t>
            </a:r>
            <a:r>
              <a:rPr lang="en-US"/>
              <a:t> positives and negatives are unipolar</a:t>
            </a:r>
            <a:endParaRPr/>
          </a:p>
        </p:txBody>
      </p:sp>
      <p:sp>
        <p:nvSpPr>
          <p:cNvPr id="391" name="Google Shape;391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2B</a:t>
            </a:r>
            <a:endParaRPr/>
          </a:p>
        </p:txBody>
      </p:sp>
      <p:sp>
        <p:nvSpPr>
          <p:cNvPr id="397" name="Google Shape;397;p4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also did it with photos of puppies and cockroaches</a:t>
            </a:r>
            <a:endParaRPr/>
          </a:p>
        </p:txBody>
      </p:sp>
      <p:sp>
        <p:nvSpPr>
          <p:cNvPr id="398" name="Google Shape;398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mall dog on a colorful rug&#10;&#10;Description automatically generated with low confidence" id="399" name="Google Shape;39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550" y="3413051"/>
            <a:ext cx="36576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ug on a rock&#10;&#10;Description automatically generated with low confidence" id="400" name="Google Shape;40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3643" y="3404191"/>
            <a:ext cx="3599114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</a:t>
            </a:r>
            <a:endParaRPr/>
          </a:p>
        </p:txBody>
      </p:sp>
      <p:sp>
        <p:nvSpPr>
          <p:cNvPr id="406" name="Google Shape;406;p4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Alternative explanations</a:t>
            </a:r>
            <a:endParaRPr/>
          </a:p>
        </p:txBody>
      </p:sp>
      <p:sp>
        <p:nvSpPr>
          <p:cNvPr id="407" name="Google Shape;407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/>
          <p:nvPr>
            <p:ph type="title"/>
          </p:nvPr>
        </p:nvSpPr>
        <p:spPr>
          <a:xfrm>
            <a:off x="5334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3: Methods</a:t>
            </a:r>
            <a:endParaRPr/>
          </a:p>
        </p:txBody>
      </p:sp>
      <p:sp>
        <p:nvSpPr>
          <p:cNvPr id="413" name="Google Shape;413;p45"/>
          <p:cNvSpPr txBox="1"/>
          <p:nvPr>
            <p:ph idx="1" type="body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Similar design to Study 1: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Future vs past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Positive vs negative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Money vs hedonic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 = 400 MTurkers</a:t>
            </a:r>
            <a:endParaRPr/>
          </a:p>
        </p:txBody>
      </p:sp>
      <p:sp>
        <p:nvSpPr>
          <p:cNvPr id="414" name="Google Shape;414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3: Methods</a:t>
            </a:r>
            <a:endParaRPr/>
          </a:p>
        </p:txBody>
      </p:sp>
      <p:sp>
        <p:nvSpPr>
          <p:cNvPr id="420" name="Google Shape;420;p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Individually titrate loss aversion. Median results: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$10 gain = $5 loss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60 minute massage = 10 second electric shock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 dynamic measure of discounting with greater range and precision </a:t>
            </a:r>
            <a:r>
              <a:rPr lang="en-US" sz="2400"/>
              <a:t>(ToAD, Yoon &amp; Chapman 2016)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Measured alternative processes: 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Connection to future/past self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Thought frequency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Measure and adjusted for utility curvature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421" name="Google Shape;421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3: Financial Utility Curvature</a:t>
            </a:r>
            <a:endParaRPr/>
          </a:p>
        </p:txBody>
      </p:sp>
      <p:graphicFrame>
        <p:nvGraphicFramePr>
          <p:cNvPr id="427" name="Google Shape;427;p47"/>
          <p:cNvGraphicFramePr/>
          <p:nvPr/>
        </p:nvGraphicFramePr>
        <p:xfrm>
          <a:off x="152400" y="1219200"/>
          <a:ext cx="8763000" cy="53340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28" name="Google Shape;428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8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3: Hedonic Utility Curvature</a:t>
            </a:r>
            <a:endParaRPr/>
          </a:p>
        </p:txBody>
      </p:sp>
      <p:graphicFrame>
        <p:nvGraphicFramePr>
          <p:cNvPr id="434" name="Google Shape;434;p48"/>
          <p:cNvGraphicFramePr/>
          <p:nvPr/>
        </p:nvGraphicFramePr>
        <p:xfrm>
          <a:off x="0" y="1219200"/>
          <a:ext cx="9144000" cy="56388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35" name="Google Shape;435;p48"/>
          <p:cNvSpPr txBox="1"/>
          <p:nvPr/>
        </p:nvSpPr>
        <p:spPr>
          <a:xfrm>
            <a:off x="5638800" y="4724400"/>
            <a:ext cx="20965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Minutes of massage</a:t>
            </a:r>
            <a:endParaRPr/>
          </a:p>
        </p:txBody>
      </p:sp>
      <p:sp>
        <p:nvSpPr>
          <p:cNvPr id="436" name="Google Shape;436;p48"/>
          <p:cNvSpPr txBox="1"/>
          <p:nvPr/>
        </p:nvSpPr>
        <p:spPr>
          <a:xfrm>
            <a:off x="990600" y="4736068"/>
            <a:ext cx="25639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Seconds of electric shock</a:t>
            </a:r>
            <a:endParaRPr/>
          </a:p>
        </p:txBody>
      </p:sp>
      <p:sp>
        <p:nvSpPr>
          <p:cNvPr id="437" name="Google Shape;437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3: Summary of Results</a:t>
            </a:r>
            <a:endParaRPr/>
          </a:p>
        </p:txBody>
      </p:sp>
      <p:sp>
        <p:nvSpPr>
          <p:cNvPr id="443" name="Google Shape;443;p49"/>
          <p:cNvSpPr txBox="1"/>
          <p:nvPr>
            <p:ph idx="1" type="body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Key results replicated: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Discount rates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Contemplation utility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Mediation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Adjusting for utility curvature: no effect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Connection to distant self &amp; thought frequency: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Predict discount rates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Do not explain the sign X tense interaction</a:t>
            </a:r>
            <a:endParaRPr/>
          </a:p>
        </p:txBody>
      </p:sp>
      <p:sp>
        <p:nvSpPr>
          <p:cNvPr id="444" name="Google Shape;444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Loss Aversion?</a:t>
            </a:r>
            <a:endParaRPr/>
          </a:p>
        </p:txBody>
      </p:sp>
      <p:sp>
        <p:nvSpPr>
          <p:cNvPr id="122" name="Google Shape;122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Loss aversion </a:t>
            </a:r>
            <a:r>
              <a:rPr lang="en-US" sz="2400"/>
              <a:t>(Tversky &amp; Kahneman 1991)</a:t>
            </a:r>
            <a:r>
              <a:rPr lang="en-US"/>
              <a:t>:</a:t>
            </a:r>
            <a:br>
              <a:rPr lang="en-US"/>
            </a:br>
            <a:r>
              <a:rPr lang="en-US"/>
              <a:t>losses weigh twice as much as gains</a:t>
            </a:r>
            <a:br>
              <a:rPr lang="en-US"/>
            </a:br>
            <a:r>
              <a:rPr lang="en-US" sz="2400"/>
              <a:t>(See also : Baumeister et al 2001; Rozin &amp; Royzman 2001)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Magnitude effect </a:t>
            </a:r>
            <a:r>
              <a:rPr lang="en-US" sz="2400"/>
              <a:t>(Thaler 1981)</a:t>
            </a:r>
            <a:r>
              <a:rPr lang="en-US"/>
              <a:t>: </a:t>
            </a:r>
            <a:br>
              <a:rPr lang="en-US"/>
            </a:br>
            <a:r>
              <a:rPr lang="en-US"/>
              <a:t>lower discount rates for larger outcomes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/>
              <a:t>Sign effect</a:t>
            </a:r>
            <a:r>
              <a:rPr lang="en-US"/>
              <a:t> = loss aversion + magnitude effect?</a:t>
            </a:r>
            <a:br>
              <a:rPr lang="en-US"/>
            </a:br>
            <a:r>
              <a:rPr lang="en-US" sz="2400"/>
              <a:t>(Loewenstein &amp; Prelec, 1992; Baucells &amp; Bellezza 2017)</a:t>
            </a:r>
            <a:endParaRPr/>
          </a:p>
        </p:txBody>
      </p:sp>
      <p:sp>
        <p:nvSpPr>
          <p:cNvPr id="123" name="Google Shape;12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450" name="Google Shape;450;p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We discount gains more than losses in the future, but not in the past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sign effect is </a:t>
            </a:r>
            <a:r>
              <a:rPr i="1" lang="en-US"/>
              <a:t>NOT</a:t>
            </a:r>
            <a:r>
              <a:rPr lang="en-US"/>
              <a:t> explained by loss aversion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sign effect is partly explained by differences in contemplation emotions: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Anticipation of future positive events is a </a:t>
            </a:r>
            <a:r>
              <a:rPr i="1" lang="en-US"/>
              <a:t>mixed</a:t>
            </a:r>
            <a:r>
              <a:rPr lang="en-US"/>
              <a:t> emotion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Recall of past positive events feels good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Contemplation of future and past losses always feels bad</a:t>
            </a:r>
            <a:endParaRPr/>
          </a:p>
        </p:txBody>
      </p:sp>
      <p:sp>
        <p:nvSpPr>
          <p:cNvPr id="451" name="Google Shape;451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457" name="Google Shape;457;p5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458" name="Google Shape;458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NOT Loss Aversion</a:t>
            </a:r>
            <a:endParaRPr/>
          </a:p>
        </p:txBody>
      </p:sp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Real choices (unpublished data):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Receive </a:t>
            </a:r>
            <a:r>
              <a:rPr lang="en-US"/>
              <a:t>$70 now or $70 in a month?</a:t>
            </a:r>
            <a:br>
              <a:rPr lang="en-US"/>
            </a:br>
            <a:r>
              <a:rPr b="1" lang="en-US"/>
              <a:t>100%</a:t>
            </a:r>
            <a:r>
              <a:rPr lang="en-US"/>
              <a:t> choose now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Pay</a:t>
            </a:r>
            <a:r>
              <a:rPr lang="en-US"/>
              <a:t> $70 now or $70 in a month? </a:t>
            </a:r>
            <a:br>
              <a:rPr lang="en-US"/>
            </a:br>
            <a:r>
              <a:rPr b="1" lang="en-US"/>
              <a:t>47%</a:t>
            </a:r>
            <a:r>
              <a:rPr lang="en-US"/>
              <a:t> choose later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Receive </a:t>
            </a:r>
            <a:r>
              <a:rPr lang="en-US"/>
              <a:t>$140 now or $140 in a month?</a:t>
            </a:r>
            <a:br>
              <a:rPr lang="en-US"/>
            </a:br>
            <a:r>
              <a:rPr b="1" lang="en-US"/>
              <a:t>100%</a:t>
            </a:r>
            <a:r>
              <a:rPr lang="en-US"/>
              <a:t> choose now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Pay</a:t>
            </a:r>
            <a:r>
              <a:rPr lang="en-US"/>
              <a:t> $35 now or $35 in a month? </a:t>
            </a:r>
            <a:br>
              <a:rPr lang="en-US"/>
            </a:br>
            <a:r>
              <a:rPr b="1" lang="en-US"/>
              <a:t>50%</a:t>
            </a:r>
            <a:r>
              <a:rPr lang="en-US"/>
              <a:t> choose later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30" name="Google Shape;13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Contemplation Emotions?</a:t>
            </a:r>
            <a:endParaRPr/>
          </a:p>
        </p:txBody>
      </p:sp>
      <p:sp>
        <p:nvSpPr>
          <p:cNvPr id="136" name="Google Shape;136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We derive pleasure and pain from contemplating future and past events  </a:t>
            </a:r>
            <a:r>
              <a:rPr lang="en-US" sz="2400"/>
              <a:t>(Loewenstein 1987; Baucells &amp; Bellezza 2017)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Contemplation Emotions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Anticipatory emotions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Recall emotions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Lowers discount rates</a:t>
            </a:r>
            <a:endParaRPr/>
          </a:p>
        </p:txBody>
      </p:sp>
      <p:sp>
        <p:nvSpPr>
          <p:cNvPr id="137" name="Google Shape;137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>
            <p:ph type="title"/>
          </p:nvPr>
        </p:nvSpPr>
        <p:spPr>
          <a:xfrm>
            <a:off x="381000" y="3048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Kiss from a movie star: when?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(Loewenstein, 1987)</a:t>
            </a:r>
            <a:endParaRPr/>
          </a:p>
        </p:txBody>
      </p:sp>
      <p:sp>
        <p:nvSpPr>
          <p:cNvPr id="143" name="Google Shape;143;p8"/>
          <p:cNvSpPr txBox="1"/>
          <p:nvPr>
            <p:ph idx="1" type="body"/>
          </p:nvPr>
        </p:nvSpPr>
        <p:spPr>
          <a:xfrm>
            <a:off x="404812" y="1905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“Normal” Discounting -&gt; Now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Contemplation </a:t>
            </a:r>
            <a:r>
              <a:rPr lang="en-US" sz="3600"/>
              <a:t>Emotions</a:t>
            </a:r>
            <a:r>
              <a:rPr lang="en-US" sz="3600">
                <a:solidFill>
                  <a:schemeClr val="dk1"/>
                </a:solidFill>
              </a:rPr>
              <a:t> -&gt; Later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4" name="Google Shape;14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erson and person kissing&#10;&#10;Description automatically generated"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7450" y="3584982"/>
            <a:ext cx="42291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Scheduling a dental procedure</a:t>
            </a:r>
            <a:endParaRPr/>
          </a:p>
        </p:txBody>
      </p:sp>
      <p:sp>
        <p:nvSpPr>
          <p:cNvPr id="151" name="Google Shape;151;p9"/>
          <p:cNvSpPr txBox="1"/>
          <p:nvPr>
            <p:ph idx="1" type="body"/>
          </p:nvPr>
        </p:nvSpPr>
        <p:spPr>
          <a:xfrm>
            <a:off x="457200" y="1600200"/>
            <a:ext cx="80772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solidFill>
                  <a:schemeClr val="dk1"/>
                </a:solidFill>
              </a:rPr>
              <a:t>“Normal” Discounting -&gt; Later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Contemplation Emotions -&gt; Now</a:t>
            </a:r>
            <a:endParaRPr sz="3600">
              <a:solidFill>
                <a:schemeClr val="dk1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2" name="Google Shape;15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person, indoor&#10;&#10;Description automatically generated" id="153" name="Google Shape;15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850" y="3298253"/>
            <a:ext cx="3924300" cy="2943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Dave</dc:creator>
</cp:coreProperties>
</file>