
<file path=[Content_Types].xml><?xml version="1.0" encoding="utf-8"?>
<Types xmlns="http://schemas.openxmlformats.org/package/2006/content-types">
  <Default Extension="png" ContentType="image/png"/>
  <Default Extension="webp" ContentType="image/webp"/>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2"/>
  </p:notesMasterIdLst>
  <p:sldIdLst>
    <p:sldId id="256" r:id="rId2"/>
    <p:sldId id="907" r:id="rId3"/>
    <p:sldId id="916" r:id="rId4"/>
    <p:sldId id="917" r:id="rId5"/>
    <p:sldId id="922" r:id="rId6"/>
    <p:sldId id="882" r:id="rId7"/>
    <p:sldId id="925" r:id="rId8"/>
    <p:sldId id="923" r:id="rId9"/>
    <p:sldId id="926" r:id="rId10"/>
    <p:sldId id="927" r:id="rId11"/>
    <p:sldId id="921" r:id="rId12"/>
    <p:sldId id="928" r:id="rId13"/>
    <p:sldId id="929" r:id="rId14"/>
    <p:sldId id="930" r:id="rId15"/>
    <p:sldId id="931" r:id="rId16"/>
    <p:sldId id="932" r:id="rId17"/>
    <p:sldId id="933" r:id="rId18"/>
    <p:sldId id="934" r:id="rId19"/>
    <p:sldId id="935" r:id="rId20"/>
    <p:sldId id="936" r:id="rId21"/>
    <p:sldId id="918" r:id="rId22"/>
    <p:sldId id="937" r:id="rId23"/>
    <p:sldId id="938" r:id="rId24"/>
    <p:sldId id="942" r:id="rId25"/>
    <p:sldId id="939" r:id="rId26"/>
    <p:sldId id="940" r:id="rId27"/>
    <p:sldId id="941" r:id="rId28"/>
    <p:sldId id="944" r:id="rId29"/>
    <p:sldId id="946" r:id="rId30"/>
    <p:sldId id="945" r:id="rId31"/>
    <p:sldId id="282" r:id="rId32"/>
    <p:sldId id="943" r:id="rId33"/>
    <p:sldId id="919" r:id="rId34"/>
    <p:sldId id="920" r:id="rId35"/>
    <p:sldId id="947" r:id="rId36"/>
    <p:sldId id="948" r:id="rId37"/>
    <p:sldId id="949" r:id="rId38"/>
    <p:sldId id="835" r:id="rId39"/>
    <p:sldId id="834" r:id="rId40"/>
    <p:sldId id="88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vine, Heather PSA:EX" initials="DHP" lastIdx="5" clrIdx="0">
    <p:extLst>
      <p:ext uri="{19B8F6BF-5375-455C-9EA6-DF929625EA0E}">
        <p15:presenceInfo xmlns:p15="http://schemas.microsoft.com/office/powerpoint/2012/main" userId="S::Heather.Devine@gov.bc.ca::a8ce5386-40a8-4f11-abca-a70149bc9075" providerId="AD"/>
      </p:ext>
    </p:extLst>
  </p:cmAuthor>
  <p:cmAuthor id="2" name="David Hardisty" initials="DH" lastIdx="2" clrIdx="1">
    <p:extLst>
      <p:ext uri="{19B8F6BF-5375-455C-9EA6-DF929625EA0E}">
        <p15:presenceInfo xmlns:p15="http://schemas.microsoft.com/office/powerpoint/2012/main" userId="a70d67316e4fe1d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a:srgbClr val="E2EFDA"/>
    <a:srgbClr val="FF4747"/>
    <a:srgbClr val="FFC1C1"/>
    <a:srgbClr val="C1C6C8"/>
    <a:srgbClr val="1B365D"/>
    <a:srgbClr val="0C2344"/>
    <a:srgbClr val="78BE20"/>
    <a:srgbClr val="00B5E2"/>
    <a:srgbClr val="00B5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26" autoAdjust="0"/>
    <p:restoredTop sz="88273" autoAdjust="0"/>
  </p:normalViewPr>
  <p:slideViewPr>
    <p:cSldViewPr snapToGrid="0">
      <p:cViewPr varScale="1">
        <p:scale>
          <a:sx n="79" d="100"/>
          <a:sy n="79" d="100"/>
        </p:scale>
        <p:origin x="486"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'FIGURE 3'!$A$4</c:f>
              <c:strCache>
                <c:ptCount val="1"/>
                <c:pt idx="0">
                  <c:v>Mean Predicted Expenses at the Start of the Week</c:v>
                </c:pt>
              </c:strCache>
            </c:strRef>
          </c:tx>
          <c:spPr>
            <a:solidFill>
              <a:schemeClr val="bg1">
                <a:lumMod val="85000"/>
              </a:schemeClr>
            </a:solidFill>
            <a:ln>
              <a:solidFill>
                <a:schemeClr val="tx1"/>
              </a:solidFill>
            </a:ln>
            <a:effectLst/>
          </c:spPr>
          <c:invertIfNegative val="0"/>
          <c:errBars>
            <c:errBarType val="both"/>
            <c:errValType val="cust"/>
            <c:noEndCap val="0"/>
            <c:plus>
              <c:numRef>
                <c:f>('FIGURE 3'!$K$5,'FIGURE 3'!$M$5,'FIGURE 3'!$O$5,'FIGURE 3'!$Q$5,'FIGURE 3'!$S$5,'FIGURE 3'!$U$5)</c:f>
                <c:numCache>
                  <c:formatCode>General</c:formatCode>
                  <c:ptCount val="6"/>
                  <c:pt idx="0">
                    <c:v>85.302111012332261</c:v>
                  </c:pt>
                  <c:pt idx="1">
                    <c:v>69.486976858281707</c:v>
                  </c:pt>
                  <c:pt idx="2">
                    <c:v>74.089774047226797</c:v>
                  </c:pt>
                  <c:pt idx="3">
                    <c:v>67.427155125455954</c:v>
                  </c:pt>
                  <c:pt idx="4">
                    <c:v>78.210455695511996</c:v>
                  </c:pt>
                  <c:pt idx="5">
                    <c:v>123.07580478257461</c:v>
                  </c:pt>
                </c:numCache>
              </c:numRef>
            </c:plus>
            <c:minus>
              <c:numRef>
                <c:f>('FIGURE 3'!$J$5,'FIGURE 3'!$L$5,'FIGURE 3'!$N$5,'FIGURE 3'!$P$5,'FIGURE 3'!$R$5,'FIGURE 3'!$T$5)</c:f>
                <c:numCache>
                  <c:formatCode>General</c:formatCode>
                  <c:ptCount val="6"/>
                  <c:pt idx="0">
                    <c:v>72.197051151262372</c:v>
                  </c:pt>
                  <c:pt idx="1">
                    <c:v>60.009505200313527</c:v>
                  </c:pt>
                  <c:pt idx="2">
                    <c:v>63.920862383610483</c:v>
                  </c:pt>
                  <c:pt idx="3">
                    <c:v>58.269625208635603</c:v>
                  </c:pt>
                  <c:pt idx="4">
                    <c:v>64.394991990382039</c:v>
                  </c:pt>
                  <c:pt idx="5">
                    <c:v>98.790982272001258</c:v>
                  </c:pt>
                </c:numCache>
              </c:numRef>
            </c:minus>
            <c:spPr>
              <a:noFill/>
              <a:ln w="9525" cap="flat" cmpd="sng" algn="ctr">
                <a:solidFill>
                  <a:schemeClr val="tx1"/>
                </a:solidFill>
                <a:round/>
              </a:ln>
              <a:effectLst/>
            </c:spPr>
          </c:errBars>
          <c:cat>
            <c:strRef>
              <c:f>'FIGURE 3'!$B$3:$G$3</c:f>
              <c:strCache>
                <c:ptCount val="6"/>
                <c:pt idx="0">
                  <c:v>Week 1</c:v>
                </c:pt>
                <c:pt idx="1">
                  <c:v>Week 2</c:v>
                </c:pt>
                <c:pt idx="2">
                  <c:v>Week 3</c:v>
                </c:pt>
                <c:pt idx="3">
                  <c:v>Week 4</c:v>
                </c:pt>
                <c:pt idx="4">
                  <c:v>Week 5
(Control)</c:v>
                </c:pt>
                <c:pt idx="5">
                  <c:v>Week 5
(Atypical)</c:v>
                </c:pt>
              </c:strCache>
            </c:strRef>
          </c:cat>
          <c:val>
            <c:numRef>
              <c:f>'FIGURE 3'!$B$4:$G$4</c:f>
              <c:numCache>
                <c:formatCode>"$"#,##0.00</c:formatCode>
                <c:ptCount val="6"/>
                <c:pt idx="0">
                  <c:v>469.93763762674064</c:v>
                </c:pt>
                <c:pt idx="1">
                  <c:v>442.03983391650542</c:v>
                </c:pt>
                <c:pt idx="2">
                  <c:v>467.87445435298673</c:v>
                </c:pt>
                <c:pt idx="3">
                  <c:v>427.04952922368904</c:v>
                </c:pt>
                <c:pt idx="4">
                  <c:v>365.51232516392207</c:v>
                </c:pt>
                <c:pt idx="5">
                  <c:v>499.64607611016623</c:v>
                </c:pt>
              </c:numCache>
            </c:numRef>
          </c:val>
          <c:extLst>
            <c:ext xmlns:c16="http://schemas.microsoft.com/office/drawing/2014/chart" uri="{C3380CC4-5D6E-409C-BE32-E72D297353CC}">
              <c16:uniqueId val="{00000000-6947-4183-A3C0-EC50880C140F}"/>
            </c:ext>
          </c:extLst>
        </c:ser>
        <c:ser>
          <c:idx val="1"/>
          <c:order val="1"/>
          <c:tx>
            <c:strRef>
              <c:f>'FIGURE 3'!$A$5</c:f>
              <c:strCache>
                <c:ptCount val="1"/>
                <c:pt idx="0">
                  <c:v>Mean Reported Expenses at the End of the Week</c:v>
                </c:pt>
              </c:strCache>
            </c:strRef>
          </c:tx>
          <c:spPr>
            <a:solidFill>
              <a:schemeClr val="bg1">
                <a:lumMod val="50000"/>
              </a:schemeClr>
            </a:solidFill>
            <a:ln>
              <a:solidFill>
                <a:schemeClr val="tx1"/>
              </a:solidFill>
            </a:ln>
            <a:effectLst/>
          </c:spPr>
          <c:invertIfNegative val="0"/>
          <c:errBars>
            <c:errBarType val="both"/>
            <c:errValType val="cust"/>
            <c:noEndCap val="0"/>
            <c:plus>
              <c:numRef>
                <c:f>('FIGURE 3'!$K$7,'FIGURE 3'!$M$7,'FIGURE 3'!$O$7,'FIGURE 3'!$Q$7,'FIGURE 3'!$S$7,'FIGURE 3'!$U$7)</c:f>
                <c:numCache>
                  <c:formatCode>General</c:formatCode>
                  <c:ptCount val="6"/>
                  <c:pt idx="0">
                    <c:v>105.11872667063733</c:v>
                  </c:pt>
                  <c:pt idx="1">
                    <c:v>86.451209527465608</c:v>
                  </c:pt>
                  <c:pt idx="2">
                    <c:v>87.473973051732742</c:v>
                  </c:pt>
                  <c:pt idx="3">
                    <c:v>82.682950660645815</c:v>
                  </c:pt>
                  <c:pt idx="4">
                    <c:v>100.2700606562957</c:v>
                  </c:pt>
                  <c:pt idx="5">
                    <c:v>123.83855735801001</c:v>
                  </c:pt>
                </c:numCache>
              </c:numRef>
            </c:plus>
            <c:minus>
              <c:numRef>
                <c:f>('FIGURE 3'!$J$7,'FIGURE 3'!$L$7,'FIGURE 3'!$N$7,'FIGURE 3'!$P$7,'FIGURE 3'!$R$7,'FIGURE 3'!$T$7)</c:f>
                <c:numCache>
                  <c:formatCode>General</c:formatCode>
                  <c:ptCount val="6"/>
                  <c:pt idx="0">
                    <c:v>88.88029296929875</c:v>
                  </c:pt>
                  <c:pt idx="1">
                    <c:v>74.677601647125357</c:v>
                  </c:pt>
                  <c:pt idx="2">
                    <c:v>75.041022698402173</c:v>
                  </c:pt>
                  <c:pt idx="3">
                    <c:v>70.57058551349769</c:v>
                  </c:pt>
                  <c:pt idx="4">
                    <c:v>81.848268780159913</c:v>
                  </c:pt>
                  <c:pt idx="5">
                    <c:v>98.976135006328377</c:v>
                  </c:pt>
                </c:numCache>
              </c:numRef>
            </c:minus>
            <c:spPr>
              <a:noFill/>
              <a:ln w="9525" cap="flat" cmpd="sng" algn="ctr">
                <a:solidFill>
                  <a:schemeClr val="tx1"/>
                </a:solidFill>
                <a:round/>
              </a:ln>
              <a:effectLst/>
            </c:spPr>
          </c:errBars>
          <c:cat>
            <c:strRef>
              <c:f>'FIGURE 3'!$B$3:$G$3</c:f>
              <c:strCache>
                <c:ptCount val="6"/>
                <c:pt idx="0">
                  <c:v>Week 1</c:v>
                </c:pt>
                <c:pt idx="1">
                  <c:v>Week 2</c:v>
                </c:pt>
                <c:pt idx="2">
                  <c:v>Week 3</c:v>
                </c:pt>
                <c:pt idx="3">
                  <c:v>Week 4</c:v>
                </c:pt>
                <c:pt idx="4">
                  <c:v>Week 5
(Control)</c:v>
                </c:pt>
                <c:pt idx="5">
                  <c:v>Week 5
(Atypical)</c:v>
                </c:pt>
              </c:strCache>
            </c:strRef>
          </c:cat>
          <c:val>
            <c:numRef>
              <c:f>'FIGURE 3'!$B$5:$G$5</c:f>
              <c:numCache>
                <c:formatCode>"$"#,##0.00</c:formatCode>
                <c:ptCount val="6"/>
                <c:pt idx="0">
                  <c:v>575.36234065945735</c:v>
                </c:pt>
                <c:pt idx="1">
                  <c:v>548.34244970775114</c:v>
                </c:pt>
                <c:pt idx="2">
                  <c:v>530.22423395193471</c:v>
                </c:pt>
                <c:pt idx="3">
                  <c:v>481.73780836515539</c:v>
                </c:pt>
                <c:pt idx="4">
                  <c:v>445.50122650289831</c:v>
                </c:pt>
                <c:pt idx="5">
                  <c:v>492.99547721769989</c:v>
                </c:pt>
              </c:numCache>
            </c:numRef>
          </c:val>
          <c:extLst>
            <c:ext xmlns:c16="http://schemas.microsoft.com/office/drawing/2014/chart" uri="{C3380CC4-5D6E-409C-BE32-E72D297353CC}">
              <c16:uniqueId val="{00000001-6947-4183-A3C0-EC50880C140F}"/>
            </c:ext>
          </c:extLst>
        </c:ser>
        <c:dLbls>
          <c:showLegendKey val="0"/>
          <c:showVal val="0"/>
          <c:showCatName val="0"/>
          <c:showSerName val="0"/>
          <c:showPercent val="0"/>
          <c:showBubbleSize val="0"/>
        </c:dLbls>
        <c:gapWidth val="100"/>
        <c:axId val="222301904"/>
        <c:axId val="222302464"/>
      </c:barChart>
      <c:catAx>
        <c:axId val="2223019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22302464"/>
        <c:crosses val="autoZero"/>
        <c:auto val="1"/>
        <c:lblAlgn val="ctr"/>
        <c:lblOffset val="100"/>
        <c:noMultiLvlLbl val="0"/>
      </c:catAx>
      <c:valAx>
        <c:axId val="222302464"/>
        <c:scaling>
          <c:orientation val="minMax"/>
          <c:max val="700"/>
          <c:min val="0"/>
        </c:scaling>
        <c:delete val="0"/>
        <c:axPos val="l"/>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22301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1"/>
      </a:solidFill>
      <a:round/>
    </a:ln>
    <a:effectLst/>
  </c:spPr>
  <c:txPr>
    <a:bodyPr/>
    <a:lstStyle/>
    <a:p>
      <a:pPr>
        <a:defRPr sz="18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DD62C-3E42-437C-A1B9-155D5249F2E3}" type="datetimeFigureOut">
              <a:rPr lang="en-CA" smtClean="0"/>
              <a:t>2024-04-05</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A1E72-E56A-407F-BEC9-F36B8759878C}" type="slidenum">
              <a:rPr lang="en-CA" smtClean="0"/>
              <a:t>‹#›</a:t>
            </a:fld>
            <a:endParaRPr lang="en-CA" dirty="0"/>
          </a:p>
        </p:txBody>
      </p:sp>
    </p:spTree>
    <p:extLst>
      <p:ext uri="{BB962C8B-B14F-4D97-AF65-F5344CB8AC3E}">
        <p14:creationId xmlns:p14="http://schemas.microsoft.com/office/powerpoint/2010/main" val="75495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be a broad talk, offering little tastes of many different projects, so that hopefully you learn something, we can connect on something, entertain you, and let’s be honest part of me wants to impress you. </a:t>
            </a:r>
          </a:p>
        </p:txBody>
      </p:sp>
      <p:sp>
        <p:nvSpPr>
          <p:cNvPr id="4" name="Slide Number Placeholder 3"/>
          <p:cNvSpPr>
            <a:spLocks noGrp="1"/>
          </p:cNvSpPr>
          <p:nvPr>
            <p:ph type="sldNum" sz="quarter" idx="5"/>
          </p:nvPr>
        </p:nvSpPr>
        <p:spPr/>
        <p:txBody>
          <a:bodyPr/>
          <a:lstStyle/>
          <a:p>
            <a:fld id="{F77A1E72-E56A-407F-BEC9-F36B8759878C}" type="slidenum">
              <a:rPr lang="en-CA" smtClean="0"/>
              <a:t>1</a:t>
            </a:fld>
            <a:endParaRPr lang="en-CA" dirty="0"/>
          </a:p>
        </p:txBody>
      </p:sp>
    </p:spTree>
    <p:extLst>
      <p:ext uri="{BB962C8B-B14F-4D97-AF65-F5344CB8AC3E}">
        <p14:creationId xmlns:p14="http://schemas.microsoft.com/office/powerpoint/2010/main" val="1683245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12</a:t>
            </a:fld>
            <a:endParaRPr lang="en-US" dirty="0"/>
          </a:p>
        </p:txBody>
      </p:sp>
    </p:spTree>
    <p:extLst>
      <p:ext uri="{BB962C8B-B14F-4D97-AF65-F5344CB8AC3E}">
        <p14:creationId xmlns:p14="http://schemas.microsoft.com/office/powerpoint/2010/main" val="3974578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13</a:t>
            </a:fld>
            <a:endParaRPr lang="en-US" dirty="0"/>
          </a:p>
        </p:txBody>
      </p:sp>
    </p:spTree>
    <p:extLst>
      <p:ext uri="{BB962C8B-B14F-4D97-AF65-F5344CB8AC3E}">
        <p14:creationId xmlns:p14="http://schemas.microsoft.com/office/powerpoint/2010/main" val="1609936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14</a:t>
            </a:fld>
            <a:endParaRPr lang="en-US" dirty="0"/>
          </a:p>
        </p:txBody>
      </p:sp>
    </p:spTree>
    <p:extLst>
      <p:ext uri="{BB962C8B-B14F-4D97-AF65-F5344CB8AC3E}">
        <p14:creationId xmlns:p14="http://schemas.microsoft.com/office/powerpoint/2010/main" val="420683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15</a:t>
            </a:fld>
            <a:endParaRPr lang="en-US" dirty="0"/>
          </a:p>
        </p:txBody>
      </p:sp>
    </p:spTree>
    <p:extLst>
      <p:ext uri="{BB962C8B-B14F-4D97-AF65-F5344CB8AC3E}">
        <p14:creationId xmlns:p14="http://schemas.microsoft.com/office/powerpoint/2010/main" val="3559777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16</a:t>
            </a:fld>
            <a:endParaRPr lang="en-US" dirty="0"/>
          </a:p>
        </p:txBody>
      </p:sp>
    </p:spTree>
    <p:extLst>
      <p:ext uri="{BB962C8B-B14F-4D97-AF65-F5344CB8AC3E}">
        <p14:creationId xmlns:p14="http://schemas.microsoft.com/office/powerpoint/2010/main" val="578240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17</a:t>
            </a:fld>
            <a:endParaRPr lang="en-US" dirty="0"/>
          </a:p>
        </p:txBody>
      </p:sp>
    </p:spTree>
    <p:extLst>
      <p:ext uri="{BB962C8B-B14F-4D97-AF65-F5344CB8AC3E}">
        <p14:creationId xmlns:p14="http://schemas.microsoft.com/office/powerpoint/2010/main" val="3110671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18</a:t>
            </a:fld>
            <a:endParaRPr lang="en-US" dirty="0"/>
          </a:p>
        </p:txBody>
      </p:sp>
    </p:spTree>
    <p:extLst>
      <p:ext uri="{BB962C8B-B14F-4D97-AF65-F5344CB8AC3E}">
        <p14:creationId xmlns:p14="http://schemas.microsoft.com/office/powerpoint/2010/main" val="82427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20</a:t>
            </a:fld>
            <a:endParaRPr lang="en-US" dirty="0"/>
          </a:p>
        </p:txBody>
      </p:sp>
    </p:spTree>
    <p:extLst>
      <p:ext uri="{BB962C8B-B14F-4D97-AF65-F5344CB8AC3E}">
        <p14:creationId xmlns:p14="http://schemas.microsoft.com/office/powerpoint/2010/main" val="2951968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r>
              <a:rPr lang="en-US" sz="1200" i="0" dirty="0">
                <a:latin typeface="Calibri" panose="020F0502020204030204" pitchFamily="34" charset="0"/>
                <a:cs typeface="Calibri" panose="020F0502020204030204" pitchFamily="34" charset="0"/>
              </a:rPr>
              <a:t>Image from ChatGPT</a:t>
            </a: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21</a:t>
            </a:fld>
            <a:endParaRPr lang="en-US" dirty="0"/>
          </a:p>
        </p:txBody>
      </p:sp>
    </p:spTree>
    <p:extLst>
      <p:ext uri="{BB962C8B-B14F-4D97-AF65-F5344CB8AC3E}">
        <p14:creationId xmlns:p14="http://schemas.microsoft.com/office/powerpoint/2010/main" val="156499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22</a:t>
            </a:fld>
            <a:endParaRPr lang="en-US" dirty="0"/>
          </a:p>
        </p:txBody>
      </p:sp>
    </p:spTree>
    <p:extLst>
      <p:ext uri="{BB962C8B-B14F-4D97-AF65-F5344CB8AC3E}">
        <p14:creationId xmlns:p14="http://schemas.microsoft.com/office/powerpoint/2010/main" val="578196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r>
              <a:rPr lang="en-US" sz="1200" i="1" dirty="0">
                <a:latin typeface="Calibri" panose="020F0502020204030204" pitchFamily="34" charset="0"/>
                <a:cs typeface="Calibri" panose="020F0502020204030204" pitchFamily="34" charset="0"/>
              </a:rPr>
              <a:t>Images on the left from ChatGPT. Image on the right from Hardisty et al (2024). </a:t>
            </a: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a:t>
            </a:fld>
            <a:endParaRPr lang="en-US" dirty="0"/>
          </a:p>
        </p:txBody>
      </p:sp>
    </p:spTree>
    <p:extLst>
      <p:ext uri="{BB962C8B-B14F-4D97-AF65-F5344CB8AC3E}">
        <p14:creationId xmlns:p14="http://schemas.microsoft.com/office/powerpoint/2010/main" val="2682669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23</a:t>
            </a:fld>
            <a:endParaRPr lang="en-US" dirty="0"/>
          </a:p>
        </p:txBody>
      </p:sp>
    </p:spTree>
    <p:extLst>
      <p:ext uri="{BB962C8B-B14F-4D97-AF65-F5344CB8AC3E}">
        <p14:creationId xmlns:p14="http://schemas.microsoft.com/office/powerpoint/2010/main" val="1977465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24</a:t>
            </a:fld>
            <a:endParaRPr lang="en-US" dirty="0"/>
          </a:p>
        </p:txBody>
      </p:sp>
    </p:spTree>
    <p:extLst>
      <p:ext uri="{BB962C8B-B14F-4D97-AF65-F5344CB8AC3E}">
        <p14:creationId xmlns:p14="http://schemas.microsoft.com/office/powerpoint/2010/main" val="4293021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25</a:t>
            </a:fld>
            <a:endParaRPr lang="en-US" dirty="0"/>
          </a:p>
        </p:txBody>
      </p:sp>
    </p:spTree>
    <p:extLst>
      <p:ext uri="{BB962C8B-B14F-4D97-AF65-F5344CB8AC3E}">
        <p14:creationId xmlns:p14="http://schemas.microsoft.com/office/powerpoint/2010/main" val="2549974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26</a:t>
            </a:fld>
            <a:endParaRPr lang="en-US" dirty="0"/>
          </a:p>
        </p:txBody>
      </p:sp>
    </p:spTree>
    <p:extLst>
      <p:ext uri="{BB962C8B-B14F-4D97-AF65-F5344CB8AC3E}">
        <p14:creationId xmlns:p14="http://schemas.microsoft.com/office/powerpoint/2010/main" val="364322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28</a:t>
            </a:fld>
            <a:endParaRPr lang="en-US" dirty="0"/>
          </a:p>
        </p:txBody>
      </p:sp>
    </p:spTree>
    <p:extLst>
      <p:ext uri="{BB962C8B-B14F-4D97-AF65-F5344CB8AC3E}">
        <p14:creationId xmlns:p14="http://schemas.microsoft.com/office/powerpoint/2010/main" val="4052565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29</a:t>
            </a:fld>
            <a:endParaRPr lang="en-US" dirty="0"/>
          </a:p>
        </p:txBody>
      </p:sp>
    </p:spTree>
    <p:extLst>
      <p:ext uri="{BB962C8B-B14F-4D97-AF65-F5344CB8AC3E}">
        <p14:creationId xmlns:p14="http://schemas.microsoft.com/office/powerpoint/2010/main" val="272172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30</a:t>
            </a:fld>
            <a:endParaRPr lang="en-US" dirty="0"/>
          </a:p>
        </p:txBody>
      </p:sp>
    </p:spTree>
    <p:extLst>
      <p:ext uri="{BB962C8B-B14F-4D97-AF65-F5344CB8AC3E}">
        <p14:creationId xmlns:p14="http://schemas.microsoft.com/office/powerpoint/2010/main" val="1117242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A mediation analysis using Process Macro (Model 6; Hayes) reveal that the effect of promotion framing on purchase intention is serially mediated by negative expectation disconfirmation and fairness perception, the indirect effect is 0.23 (</a:t>
            </a:r>
            <a:r>
              <a:rPr lang="en-CA" sz="1200" kern="1200" dirty="0" err="1">
                <a:solidFill>
                  <a:schemeClr val="tx1"/>
                </a:solidFill>
                <a:effectLst/>
                <a:latin typeface="+mn-lt"/>
                <a:ea typeface="+mn-ea"/>
                <a:cs typeface="+mn-cs"/>
              </a:rPr>
              <a:t>BootSE</a:t>
            </a:r>
            <a:r>
              <a:rPr lang="en-CA" sz="1200" kern="1200" dirty="0">
                <a:solidFill>
                  <a:schemeClr val="tx1"/>
                </a:solidFill>
                <a:effectLst/>
                <a:latin typeface="+mn-lt"/>
                <a:ea typeface="+mn-ea"/>
                <a:cs typeface="+mn-cs"/>
              </a:rPr>
              <a:t> = 0.05), bootstrapped 95% CI = [0.14, 0.34]. </a:t>
            </a:r>
          </a:p>
        </p:txBody>
      </p:sp>
      <p:sp>
        <p:nvSpPr>
          <p:cNvPr id="4" name="Slide Number Placeholder 3"/>
          <p:cNvSpPr>
            <a:spLocks noGrp="1"/>
          </p:cNvSpPr>
          <p:nvPr>
            <p:ph type="sldNum" sz="quarter" idx="5"/>
          </p:nvPr>
        </p:nvSpPr>
        <p:spPr/>
        <p:txBody>
          <a:bodyPr/>
          <a:lstStyle/>
          <a:p>
            <a:fld id="{F0DC5287-530C-D445-B60E-CB3B6A1518AF}" type="slidenum">
              <a:rPr lang="en-US" smtClean="0"/>
              <a:t>31</a:t>
            </a:fld>
            <a:endParaRPr lang="en-US"/>
          </a:p>
        </p:txBody>
      </p:sp>
    </p:spTree>
    <p:extLst>
      <p:ext uri="{BB962C8B-B14F-4D97-AF65-F5344CB8AC3E}">
        <p14:creationId xmlns:p14="http://schemas.microsoft.com/office/powerpoint/2010/main" val="1252115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32</a:t>
            </a:fld>
            <a:endParaRPr lang="en-US" dirty="0"/>
          </a:p>
        </p:txBody>
      </p:sp>
    </p:spTree>
    <p:extLst>
      <p:ext uri="{BB962C8B-B14F-4D97-AF65-F5344CB8AC3E}">
        <p14:creationId xmlns:p14="http://schemas.microsoft.com/office/powerpoint/2010/main" val="3207284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r>
              <a:rPr lang="en-US" sz="1200" i="0" dirty="0">
                <a:latin typeface="Calibri" panose="020F0502020204030204" pitchFamily="34" charset="0"/>
                <a:cs typeface="Calibri" panose="020F0502020204030204" pitchFamily="34" charset="0"/>
              </a:rPr>
              <a:t>Image from ChatGPT</a:t>
            </a: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33</a:t>
            </a:fld>
            <a:endParaRPr lang="en-US" dirty="0"/>
          </a:p>
        </p:txBody>
      </p:sp>
    </p:spTree>
    <p:extLst>
      <p:ext uri="{BB962C8B-B14F-4D97-AF65-F5344CB8AC3E}">
        <p14:creationId xmlns:p14="http://schemas.microsoft.com/office/powerpoint/2010/main" val="1330833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r>
              <a:rPr lang="en-US" sz="1200" i="1" dirty="0">
                <a:latin typeface="Calibri" panose="020F0502020204030204" pitchFamily="34" charset="0"/>
                <a:cs typeface="Calibri" panose="020F0502020204030204" pitchFamily="34" charset="0"/>
              </a:rPr>
              <a:t>Image </a:t>
            </a:r>
            <a:r>
              <a:rPr lang="en-US" sz="1200" i="1">
                <a:latin typeface="Calibri" panose="020F0502020204030204" pitchFamily="34" charset="0"/>
                <a:cs typeface="Calibri" panose="020F0502020204030204" pitchFamily="34" charset="0"/>
              </a:rPr>
              <a:t>from ChatGPT</a:t>
            </a: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a:t>
            </a:fld>
            <a:endParaRPr lang="en-US" dirty="0"/>
          </a:p>
        </p:txBody>
      </p:sp>
    </p:spTree>
    <p:extLst>
      <p:ext uri="{BB962C8B-B14F-4D97-AF65-F5344CB8AC3E}">
        <p14:creationId xmlns:p14="http://schemas.microsoft.com/office/powerpoint/2010/main" val="2912290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r>
              <a:rPr lang="en-US" sz="1200" i="0" dirty="0">
                <a:latin typeface="Calibri" panose="020F0502020204030204" pitchFamily="34" charset="0"/>
                <a:cs typeface="Calibri" panose="020F0502020204030204" pitchFamily="34" charset="0"/>
              </a:rPr>
              <a:t>Images from ChatGPT</a:t>
            </a: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34</a:t>
            </a:fld>
            <a:endParaRPr lang="en-US" dirty="0"/>
          </a:p>
        </p:txBody>
      </p:sp>
    </p:spTree>
    <p:extLst>
      <p:ext uri="{BB962C8B-B14F-4D97-AF65-F5344CB8AC3E}">
        <p14:creationId xmlns:p14="http://schemas.microsoft.com/office/powerpoint/2010/main" val="27550926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35</a:t>
            </a:fld>
            <a:endParaRPr lang="en-US" dirty="0"/>
          </a:p>
        </p:txBody>
      </p:sp>
    </p:spTree>
    <p:extLst>
      <p:ext uri="{BB962C8B-B14F-4D97-AF65-F5344CB8AC3E}">
        <p14:creationId xmlns:p14="http://schemas.microsoft.com/office/powerpoint/2010/main" val="1967279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36</a:t>
            </a:fld>
            <a:endParaRPr lang="en-US" dirty="0"/>
          </a:p>
        </p:txBody>
      </p:sp>
    </p:spTree>
    <p:extLst>
      <p:ext uri="{BB962C8B-B14F-4D97-AF65-F5344CB8AC3E}">
        <p14:creationId xmlns:p14="http://schemas.microsoft.com/office/powerpoint/2010/main" val="17620464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37</a:t>
            </a:fld>
            <a:endParaRPr lang="en-US" dirty="0"/>
          </a:p>
        </p:txBody>
      </p:sp>
    </p:spTree>
    <p:extLst>
      <p:ext uri="{BB962C8B-B14F-4D97-AF65-F5344CB8AC3E}">
        <p14:creationId xmlns:p14="http://schemas.microsoft.com/office/powerpoint/2010/main" val="22515104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38</a:t>
            </a:fld>
            <a:endParaRPr lang="en-US" dirty="0"/>
          </a:p>
        </p:txBody>
      </p:sp>
    </p:spTree>
    <p:extLst>
      <p:ext uri="{BB962C8B-B14F-4D97-AF65-F5344CB8AC3E}">
        <p14:creationId xmlns:p14="http://schemas.microsoft.com/office/powerpoint/2010/main" val="689192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r>
              <a:rPr lang="en-US" sz="1200" i="0" dirty="0">
                <a:latin typeface="Calibri" panose="020F0502020204030204" pitchFamily="34" charset="0"/>
                <a:cs typeface="Calibri" panose="020F0502020204030204" pitchFamily="34" charset="0"/>
              </a:rPr>
              <a:t>Image from ChatGPT</a:t>
            </a: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4</a:t>
            </a:fld>
            <a:endParaRPr lang="en-US" dirty="0"/>
          </a:p>
        </p:txBody>
      </p:sp>
    </p:spTree>
    <p:extLst>
      <p:ext uri="{BB962C8B-B14F-4D97-AF65-F5344CB8AC3E}">
        <p14:creationId xmlns:p14="http://schemas.microsoft.com/office/powerpoint/2010/main" val="4074633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5</a:t>
            </a:fld>
            <a:endParaRPr lang="en-US" dirty="0"/>
          </a:p>
        </p:txBody>
      </p:sp>
    </p:spTree>
    <p:extLst>
      <p:ext uri="{BB962C8B-B14F-4D97-AF65-F5344CB8AC3E}">
        <p14:creationId xmlns:p14="http://schemas.microsoft.com/office/powerpoint/2010/main" val="3089605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r>
              <a:rPr lang="en-CA" sz="1200" i="0" dirty="0">
                <a:latin typeface="Calibri" panose="020F0502020204030204" pitchFamily="34" charset="0"/>
                <a:cs typeface="Calibri" panose="020F0502020204030204" pitchFamily="34" charset="0"/>
              </a:rPr>
              <a:t>This was inspired by Danny Kahneman’s work on extension neglect</a:t>
            </a:r>
          </a:p>
        </p:txBody>
      </p:sp>
      <p:sp>
        <p:nvSpPr>
          <p:cNvPr id="4" name="Slide Number Placeholder 3"/>
          <p:cNvSpPr>
            <a:spLocks noGrp="1"/>
          </p:cNvSpPr>
          <p:nvPr>
            <p:ph type="sldNum" sz="quarter" idx="5"/>
          </p:nvPr>
        </p:nvSpPr>
        <p:spPr/>
        <p:txBody>
          <a:bodyPr/>
          <a:lstStyle/>
          <a:p>
            <a:fld id="{9CAD0B9E-614A-403F-B386-35A7EB4E3A1F}" type="slidenum">
              <a:rPr lang="en-US" smtClean="0"/>
              <a:t>6</a:t>
            </a:fld>
            <a:endParaRPr lang="en-US" dirty="0"/>
          </a:p>
        </p:txBody>
      </p:sp>
    </p:spTree>
    <p:extLst>
      <p:ext uri="{BB962C8B-B14F-4D97-AF65-F5344CB8AC3E}">
        <p14:creationId xmlns:p14="http://schemas.microsoft.com/office/powerpoint/2010/main" val="4094354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7</a:t>
            </a:fld>
            <a:endParaRPr lang="en-US" dirty="0"/>
          </a:p>
        </p:txBody>
      </p:sp>
    </p:spTree>
    <p:extLst>
      <p:ext uri="{BB962C8B-B14F-4D97-AF65-F5344CB8AC3E}">
        <p14:creationId xmlns:p14="http://schemas.microsoft.com/office/powerpoint/2010/main" val="1412193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10</a:t>
            </a:fld>
            <a:endParaRPr lang="en-US" dirty="0"/>
          </a:p>
        </p:txBody>
      </p:sp>
    </p:spTree>
    <p:extLst>
      <p:ext uri="{BB962C8B-B14F-4D97-AF65-F5344CB8AC3E}">
        <p14:creationId xmlns:p14="http://schemas.microsoft.com/office/powerpoint/2010/main" val="1387998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11</a:t>
            </a:fld>
            <a:endParaRPr lang="en-US" dirty="0"/>
          </a:p>
        </p:txBody>
      </p:sp>
    </p:spTree>
    <p:extLst>
      <p:ext uri="{BB962C8B-B14F-4D97-AF65-F5344CB8AC3E}">
        <p14:creationId xmlns:p14="http://schemas.microsoft.com/office/powerpoint/2010/main" val="33436331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6" name="Right Triangle 15">
            <a:extLst>
              <a:ext uri="{FF2B5EF4-FFF2-40B4-BE49-F238E27FC236}">
                <a16:creationId xmlns:a16="http://schemas.microsoft.com/office/drawing/2014/main" id="{FD565631-32BF-4F39-BF34-CBD7814311BC}"/>
              </a:ext>
            </a:extLst>
          </p:cNvPr>
          <p:cNvSpPr/>
          <p:nvPr userDrawn="1"/>
        </p:nvSpPr>
        <p:spPr>
          <a:xfrm>
            <a:off x="0" y="0"/>
            <a:ext cx="12192000" cy="2500604"/>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a:extLst>
              <a:ext uri="{FF2B5EF4-FFF2-40B4-BE49-F238E27FC236}">
                <a16:creationId xmlns:a16="http://schemas.microsoft.com/office/drawing/2014/main" id="{34C2D9FA-8DBC-48C0-A256-699664D6F0EC}"/>
              </a:ext>
            </a:extLst>
          </p:cNvPr>
          <p:cNvSpPr/>
          <p:nvPr userDrawn="1"/>
        </p:nvSpPr>
        <p:spPr>
          <a:xfrm>
            <a:off x="0" y="2500606"/>
            <a:ext cx="12191998" cy="204708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Subtitle 2">
            <a:extLst>
              <a:ext uri="{FF2B5EF4-FFF2-40B4-BE49-F238E27FC236}">
                <a16:creationId xmlns:a16="http://schemas.microsoft.com/office/drawing/2014/main" id="{CA41367A-8A02-4FE3-9FD5-8F262AF699DB}"/>
              </a:ext>
            </a:extLst>
          </p:cNvPr>
          <p:cNvSpPr>
            <a:spLocks noGrp="1"/>
          </p:cNvSpPr>
          <p:nvPr>
            <p:ph type="subTitle" idx="1"/>
          </p:nvPr>
        </p:nvSpPr>
        <p:spPr>
          <a:xfrm>
            <a:off x="249962" y="2298246"/>
            <a:ext cx="10918369" cy="939245"/>
          </a:xfrm>
        </p:spPr>
        <p:txBody>
          <a:bodyPr anchor="ctr">
            <a:normAutofit/>
          </a:bodyPr>
          <a:lstStyle>
            <a:lvl1pPr marL="0" indent="0" algn="l">
              <a:buNone/>
              <a:defRPr sz="4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17" name="Right Triangle 16">
            <a:extLst>
              <a:ext uri="{FF2B5EF4-FFF2-40B4-BE49-F238E27FC236}">
                <a16:creationId xmlns:a16="http://schemas.microsoft.com/office/drawing/2014/main" id="{22775B3F-31D0-479A-AC9B-F9100391FD54}"/>
              </a:ext>
            </a:extLst>
          </p:cNvPr>
          <p:cNvSpPr/>
          <p:nvPr userDrawn="1"/>
        </p:nvSpPr>
        <p:spPr>
          <a:xfrm rot="10800000">
            <a:off x="3293705" y="0"/>
            <a:ext cx="8898293" cy="2500604"/>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 Placeholder 13">
            <a:extLst>
              <a:ext uri="{FF2B5EF4-FFF2-40B4-BE49-F238E27FC236}">
                <a16:creationId xmlns:a16="http://schemas.microsoft.com/office/drawing/2014/main" id="{27BB4656-CE2B-477E-9160-4482FF405C44}"/>
              </a:ext>
            </a:extLst>
          </p:cNvPr>
          <p:cNvSpPr>
            <a:spLocks noGrp="1"/>
          </p:cNvSpPr>
          <p:nvPr>
            <p:ph type="body" sz="quarter" idx="10"/>
          </p:nvPr>
        </p:nvSpPr>
        <p:spPr>
          <a:xfrm>
            <a:off x="250274" y="3465262"/>
            <a:ext cx="10917789" cy="635000"/>
          </a:xfrm>
        </p:spPr>
        <p:txBody>
          <a:bodyPr anchor="ctr">
            <a:normAutofit/>
          </a:bodyPr>
          <a:lstStyle>
            <a:lvl1pPr marL="0" indent="0">
              <a:buNone/>
              <a:defRPr sz="32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21" name="Text Placeholder 20">
            <a:extLst>
              <a:ext uri="{FF2B5EF4-FFF2-40B4-BE49-F238E27FC236}">
                <a16:creationId xmlns:a16="http://schemas.microsoft.com/office/drawing/2014/main" id="{7286B253-CD91-42BA-B233-5EF0D659B7AA}"/>
              </a:ext>
            </a:extLst>
          </p:cNvPr>
          <p:cNvSpPr>
            <a:spLocks noGrp="1"/>
          </p:cNvSpPr>
          <p:nvPr>
            <p:ph type="body" sz="quarter" idx="11"/>
          </p:nvPr>
        </p:nvSpPr>
        <p:spPr>
          <a:xfrm>
            <a:off x="250274" y="3898389"/>
            <a:ext cx="10917789" cy="588962"/>
          </a:xfrm>
        </p:spPr>
        <p:txBody>
          <a:bodyPr anchor="ctr">
            <a:noAutofit/>
          </a:bodyPr>
          <a:lstStyle>
            <a:lvl1pPr marL="0" indent="0">
              <a:buNone/>
              <a:defRPr sz="1800">
                <a:solidFill>
                  <a:schemeClr val="bg2"/>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edit Master text styles</a:t>
            </a:r>
          </a:p>
        </p:txBody>
      </p:sp>
      <p:pic>
        <p:nvPicPr>
          <p:cNvPr id="4" name="Picture 3">
            <a:extLst>
              <a:ext uri="{FF2B5EF4-FFF2-40B4-BE49-F238E27FC236}">
                <a16:creationId xmlns:a16="http://schemas.microsoft.com/office/drawing/2014/main" id="{A21747D3-005A-4234-8ADB-D0B5326F69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1368" y="4839094"/>
            <a:ext cx="3642250" cy="1618000"/>
          </a:xfrm>
          <a:prstGeom prst="rect">
            <a:avLst/>
          </a:prstGeom>
        </p:spPr>
      </p:pic>
    </p:spTree>
    <p:extLst>
      <p:ext uri="{BB962C8B-B14F-4D97-AF65-F5344CB8AC3E}">
        <p14:creationId xmlns:p14="http://schemas.microsoft.com/office/powerpoint/2010/main" val="1995023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6D680B7B-B5A9-44DF-B10E-4EC8C7D7DE22}"/>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ight Triangle 3">
            <a:extLst>
              <a:ext uri="{FF2B5EF4-FFF2-40B4-BE49-F238E27FC236}">
                <a16:creationId xmlns:a16="http://schemas.microsoft.com/office/drawing/2014/main" id="{DD357A19-BF1E-4C19-B2CE-7B1E0AB6F16D}"/>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id="{7173C22F-C9B7-414E-B5A5-4551FB84601D}"/>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1723124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C17D8-D156-4B7D-A1F7-208D031D40D9}"/>
              </a:ext>
            </a:extLst>
          </p:cNvPr>
          <p:cNvSpPr>
            <a:spLocks noGrp="1"/>
          </p:cNvSpPr>
          <p:nvPr>
            <p:ph type="title"/>
          </p:nvPr>
        </p:nvSpPr>
        <p:spPr>
          <a:xfrm>
            <a:off x="839788" y="457200"/>
            <a:ext cx="3932237" cy="1600200"/>
          </a:xfrm>
          <a:prstGeom prst="rect">
            <a:avLst/>
          </a:prstGeom>
        </p:spPr>
        <p:txBody>
          <a:bodyPr anchor="b"/>
          <a:lstStyle>
            <a:lvl1pPr>
              <a:defRPr sz="3200">
                <a:solidFill>
                  <a:srgbClr val="1B365D"/>
                </a:solidFill>
                <a:latin typeface="+mn-lt"/>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0783489-B0E3-4E34-AF31-46B8E3117147}"/>
              </a:ext>
            </a:extLst>
          </p:cNvPr>
          <p:cNvSpPr>
            <a:spLocks noGrp="1"/>
          </p:cNvSpPr>
          <p:nvPr>
            <p:ph idx="1"/>
          </p:nvPr>
        </p:nvSpPr>
        <p:spPr>
          <a:xfrm>
            <a:off x="5183188" y="987425"/>
            <a:ext cx="6172200" cy="4873625"/>
          </a:xfrm>
        </p:spPr>
        <p:txBody>
          <a:bodyPr/>
          <a:lstStyle>
            <a:lvl1pPr>
              <a:defRPr sz="3200">
                <a:solidFill>
                  <a:srgbClr val="1B365D"/>
                </a:solidFill>
                <a:latin typeface="+mn-lt"/>
              </a:defRPr>
            </a:lvl1pPr>
            <a:lvl2pPr>
              <a:defRPr sz="2800">
                <a:solidFill>
                  <a:srgbClr val="1B365D"/>
                </a:solidFill>
                <a:latin typeface="+mn-lt"/>
              </a:defRPr>
            </a:lvl2pPr>
            <a:lvl3pPr>
              <a:defRPr sz="2400">
                <a:solidFill>
                  <a:srgbClr val="1B365D"/>
                </a:solidFill>
                <a:latin typeface="+mn-lt"/>
              </a:defRPr>
            </a:lvl3pPr>
            <a:lvl4pPr>
              <a:defRPr sz="2000">
                <a:solidFill>
                  <a:srgbClr val="1B365D"/>
                </a:solidFill>
                <a:latin typeface="+mn-lt"/>
              </a:defRPr>
            </a:lvl4pPr>
            <a:lvl5pPr>
              <a:defRPr sz="2000">
                <a:solidFill>
                  <a:srgbClr val="1B365D"/>
                </a:solidFill>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a:extLst>
              <a:ext uri="{FF2B5EF4-FFF2-40B4-BE49-F238E27FC236}">
                <a16:creationId xmlns:a16="http://schemas.microsoft.com/office/drawing/2014/main" id="{5CA1DDC8-9790-4563-B98E-DA2978C5E22A}"/>
              </a:ext>
            </a:extLst>
          </p:cNvPr>
          <p:cNvSpPr>
            <a:spLocks noGrp="1"/>
          </p:cNvSpPr>
          <p:nvPr>
            <p:ph type="body" sz="half" idx="2"/>
          </p:nvPr>
        </p:nvSpPr>
        <p:spPr>
          <a:xfrm>
            <a:off x="839788" y="2057400"/>
            <a:ext cx="3932237" cy="3811588"/>
          </a:xfrm>
        </p:spPr>
        <p:txBody>
          <a:bodyPr/>
          <a:lstStyle>
            <a:lvl1pPr marL="0" indent="0">
              <a:buNone/>
              <a:defRPr sz="1600">
                <a:solidFill>
                  <a:srgbClr val="1B365D"/>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Right Triangle 5">
            <a:extLst>
              <a:ext uri="{FF2B5EF4-FFF2-40B4-BE49-F238E27FC236}">
                <a16:creationId xmlns:a16="http://schemas.microsoft.com/office/drawing/2014/main" id="{A65D68F8-8E0C-47A5-88CF-951D96F6B832}"/>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A23AB8C2-2054-4C5E-A611-C4D28B78428C}"/>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1">
            <a:extLst>
              <a:ext uri="{FF2B5EF4-FFF2-40B4-BE49-F238E27FC236}">
                <a16:creationId xmlns:a16="http://schemas.microsoft.com/office/drawing/2014/main" id="{9159464B-0C78-452F-8EE8-E85000B97EA8}"/>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764533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6113-B01E-4B0E-B892-8EBCA323958F}"/>
              </a:ext>
            </a:extLst>
          </p:cNvPr>
          <p:cNvSpPr>
            <a:spLocks noGrp="1"/>
          </p:cNvSpPr>
          <p:nvPr>
            <p:ph type="title"/>
          </p:nvPr>
        </p:nvSpPr>
        <p:spPr>
          <a:xfrm>
            <a:off x="839788" y="457200"/>
            <a:ext cx="3932237" cy="1600200"/>
          </a:xfrm>
          <a:prstGeom prst="rect">
            <a:avLst/>
          </a:prstGeom>
        </p:spPr>
        <p:txBody>
          <a:bodyPr anchor="b"/>
          <a:lstStyle>
            <a:lvl1pPr>
              <a:defRPr sz="3200">
                <a:solidFill>
                  <a:srgbClr val="1B365D"/>
                </a:solidFill>
                <a:latin typeface="+mn-lt"/>
              </a:defRPr>
            </a:lvl1pPr>
          </a:lstStyle>
          <a:p>
            <a:r>
              <a:rPr lang="en-US"/>
              <a:t>Click to edit Master title style</a:t>
            </a:r>
            <a:endParaRPr lang="en-CA" dirty="0"/>
          </a:p>
        </p:txBody>
      </p:sp>
      <p:sp>
        <p:nvSpPr>
          <p:cNvPr id="3" name="Picture Placeholder 2">
            <a:extLst>
              <a:ext uri="{FF2B5EF4-FFF2-40B4-BE49-F238E27FC236}">
                <a16:creationId xmlns:a16="http://schemas.microsoft.com/office/drawing/2014/main" id="{98933D9E-FC17-46CD-97CB-5C83F5ABCCF4}"/>
              </a:ext>
            </a:extLst>
          </p:cNvPr>
          <p:cNvSpPr>
            <a:spLocks noGrp="1"/>
          </p:cNvSpPr>
          <p:nvPr>
            <p:ph type="pic" idx="1"/>
          </p:nvPr>
        </p:nvSpPr>
        <p:spPr>
          <a:xfrm>
            <a:off x="5183188" y="987425"/>
            <a:ext cx="6172200" cy="4873625"/>
          </a:xfrm>
        </p:spPr>
        <p:txBody>
          <a:bodyPr/>
          <a:lstStyle>
            <a:lvl1pPr marL="0" indent="0">
              <a:buNone/>
              <a:defRPr sz="3200">
                <a:solidFill>
                  <a:srgbClr val="1B365D"/>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4" name="Text Placeholder 3">
            <a:extLst>
              <a:ext uri="{FF2B5EF4-FFF2-40B4-BE49-F238E27FC236}">
                <a16:creationId xmlns:a16="http://schemas.microsoft.com/office/drawing/2014/main" id="{47DE4AC7-401C-46BF-B81C-DC824F1C0305}"/>
              </a:ext>
            </a:extLst>
          </p:cNvPr>
          <p:cNvSpPr>
            <a:spLocks noGrp="1"/>
          </p:cNvSpPr>
          <p:nvPr>
            <p:ph type="body" sz="half" idx="2"/>
          </p:nvPr>
        </p:nvSpPr>
        <p:spPr>
          <a:xfrm>
            <a:off x="839788" y="2057400"/>
            <a:ext cx="3932237" cy="3811588"/>
          </a:xfrm>
        </p:spPr>
        <p:txBody>
          <a:bodyPr/>
          <a:lstStyle>
            <a:lvl1pPr marL="0" indent="0">
              <a:buNone/>
              <a:defRPr sz="1600">
                <a:solidFill>
                  <a:srgbClr val="1B365D"/>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Right Triangle 5">
            <a:extLst>
              <a:ext uri="{FF2B5EF4-FFF2-40B4-BE49-F238E27FC236}">
                <a16:creationId xmlns:a16="http://schemas.microsoft.com/office/drawing/2014/main" id="{9A08BAFE-1212-42E1-BE5D-7C40B8594F5D}"/>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8A44BD74-C990-493A-B9EB-F74213A0E954}"/>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1">
            <a:extLst>
              <a:ext uri="{FF2B5EF4-FFF2-40B4-BE49-F238E27FC236}">
                <a16:creationId xmlns:a16="http://schemas.microsoft.com/office/drawing/2014/main" id="{AC200B79-A7CA-478D-B396-7DB094C7FADA}"/>
              </a:ext>
            </a:extLst>
          </p:cNvPr>
          <p:cNvSpPr txBox="1">
            <a:spLocks/>
          </p:cNvSpPr>
          <p:nvPr userDrawn="1"/>
        </p:nvSpPr>
        <p:spPr>
          <a:xfrm>
            <a:off x="10739534" y="6391469"/>
            <a:ext cx="1452465"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ctr"/>
            <a:r>
              <a:rPr lang="en-CA" sz="1000" dirty="0">
                <a:solidFill>
                  <a:schemeClr val="tx2">
                    <a:lumMod val="50000"/>
                  </a:schemeClr>
                </a:solidFill>
              </a:rPr>
              <a:t>BIG Difference BC | </a:t>
            </a:r>
            <a:fld id="{81F89FC0-0F27-43B3-8C40-80FA3A720D8B}" type="slidenum">
              <a:rPr lang="en-CA" sz="1000" smtClean="0">
                <a:solidFill>
                  <a:schemeClr val="tx2">
                    <a:lumMod val="50000"/>
                  </a:schemeClr>
                </a:solidFill>
              </a:rPr>
              <a:pPr algn="ctr"/>
              <a:t>‹#›</a:t>
            </a:fld>
            <a:endParaRPr lang="en-CA" sz="1000" dirty="0">
              <a:solidFill>
                <a:schemeClr val="tx2">
                  <a:lumMod val="50000"/>
                </a:schemeClr>
              </a:solidFill>
            </a:endParaRPr>
          </a:p>
        </p:txBody>
      </p:sp>
    </p:spTree>
    <p:extLst>
      <p:ext uri="{BB962C8B-B14F-4D97-AF65-F5344CB8AC3E}">
        <p14:creationId xmlns:p14="http://schemas.microsoft.com/office/powerpoint/2010/main" val="1904936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0E0EC-A0B4-482A-AB87-E85A70D47FF0}"/>
              </a:ext>
            </a:extLst>
          </p:cNvPr>
          <p:cNvSpPr>
            <a:spLocks noGrp="1"/>
          </p:cNvSpPr>
          <p:nvPr>
            <p:ph type="title"/>
          </p:nvPr>
        </p:nvSpPr>
        <p:spPr>
          <a:xfrm>
            <a:off x="-1" y="0"/>
            <a:ext cx="12191999" cy="905256"/>
          </a:xfrm>
          <a:prstGeom prst="rect">
            <a:avLst/>
          </a:prstGeom>
        </p:spPr>
        <p:txBody>
          <a:bodyPr/>
          <a:lstStyle>
            <a:lvl1pPr>
              <a:defRPr>
                <a:solidFill>
                  <a:srgbClr val="1B365D"/>
                </a:solidFill>
                <a:latin typeface="+mn-lt"/>
              </a:defRPr>
            </a:lvl1pPr>
          </a:lstStyle>
          <a:p>
            <a:r>
              <a:rPr lang="en-US"/>
              <a:t>Click to edit Master title style</a:t>
            </a:r>
            <a:endParaRPr lang="en-CA" dirty="0"/>
          </a:p>
        </p:txBody>
      </p:sp>
      <p:sp>
        <p:nvSpPr>
          <p:cNvPr id="3" name="Vertical Text Placeholder 2">
            <a:extLst>
              <a:ext uri="{FF2B5EF4-FFF2-40B4-BE49-F238E27FC236}">
                <a16:creationId xmlns:a16="http://schemas.microsoft.com/office/drawing/2014/main" id="{9A3A2A91-B370-41A1-BE70-960B85D8FC88}"/>
              </a:ext>
            </a:extLst>
          </p:cNvPr>
          <p:cNvSpPr>
            <a:spLocks noGrp="1"/>
          </p:cNvSpPr>
          <p:nvPr>
            <p:ph type="body" orient="vert" idx="1"/>
          </p:nvPr>
        </p:nvSpPr>
        <p:spPr/>
        <p:txBody>
          <a:bodyPr vert="eaVert"/>
          <a:lstStyle>
            <a:lvl1pPr>
              <a:defRPr>
                <a:solidFill>
                  <a:srgbClr val="1B365D"/>
                </a:solidFill>
                <a:latin typeface="+mn-lt"/>
              </a:defRPr>
            </a:lvl1pPr>
            <a:lvl2pPr>
              <a:defRPr>
                <a:solidFill>
                  <a:srgbClr val="1B365D"/>
                </a:solidFill>
                <a:latin typeface="+mn-lt"/>
              </a:defRPr>
            </a:lvl2pPr>
            <a:lvl3pPr>
              <a:defRPr>
                <a:solidFill>
                  <a:srgbClr val="1B365D"/>
                </a:solidFill>
                <a:latin typeface="+mn-lt"/>
              </a:defRPr>
            </a:lvl3pPr>
            <a:lvl4pPr>
              <a:defRPr>
                <a:solidFill>
                  <a:srgbClr val="1B365D"/>
                </a:solidFill>
                <a:latin typeface="+mn-lt"/>
              </a:defRPr>
            </a:lvl4pPr>
            <a:lvl5pPr>
              <a:defRPr>
                <a:solidFill>
                  <a:srgbClr val="1B365D"/>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ight Triangle 4">
            <a:extLst>
              <a:ext uri="{FF2B5EF4-FFF2-40B4-BE49-F238E27FC236}">
                <a16:creationId xmlns:a16="http://schemas.microsoft.com/office/drawing/2014/main" id="{0B07007B-0109-48CA-B414-CA312FD47235}"/>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ight Triangle 5">
            <a:extLst>
              <a:ext uri="{FF2B5EF4-FFF2-40B4-BE49-F238E27FC236}">
                <a16:creationId xmlns:a16="http://schemas.microsoft.com/office/drawing/2014/main" id="{01C74D58-C7B6-467E-9B7C-D97AC4B42504}"/>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1">
            <a:extLst>
              <a:ext uri="{FF2B5EF4-FFF2-40B4-BE49-F238E27FC236}">
                <a16:creationId xmlns:a16="http://schemas.microsoft.com/office/drawing/2014/main" id="{3B0CC49E-51AC-4DF3-B98B-EC8ED0FBC961}"/>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450500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B0FEE1-FAD6-41EB-AFEE-2CCDA14F7218}"/>
              </a:ext>
            </a:extLst>
          </p:cNvPr>
          <p:cNvSpPr>
            <a:spLocks noGrp="1"/>
          </p:cNvSpPr>
          <p:nvPr>
            <p:ph type="title" orient="vert"/>
          </p:nvPr>
        </p:nvSpPr>
        <p:spPr>
          <a:xfrm>
            <a:off x="8724900" y="365125"/>
            <a:ext cx="2628900" cy="5811838"/>
          </a:xfrm>
          <a:prstGeom prst="rect">
            <a:avLst/>
          </a:prstGeom>
        </p:spPr>
        <p:txBody>
          <a:bodyPr vert="eaVert"/>
          <a:lstStyle>
            <a:lvl1pPr>
              <a:defRPr>
                <a:solidFill>
                  <a:srgbClr val="1B365D"/>
                </a:solidFill>
                <a:latin typeface="+mn-lt"/>
              </a:defRPr>
            </a:lvl1p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A719262-987B-4068-9EB9-87FC2FED1F62}"/>
              </a:ext>
            </a:extLst>
          </p:cNvPr>
          <p:cNvSpPr>
            <a:spLocks noGrp="1"/>
          </p:cNvSpPr>
          <p:nvPr>
            <p:ph type="body" orient="vert" idx="1"/>
          </p:nvPr>
        </p:nvSpPr>
        <p:spPr>
          <a:xfrm>
            <a:off x="838200" y="365125"/>
            <a:ext cx="7734300" cy="5811838"/>
          </a:xfrm>
        </p:spPr>
        <p:txBody>
          <a:bodyPr vert="eaVert"/>
          <a:lstStyle>
            <a:lvl1pPr>
              <a:defRPr>
                <a:solidFill>
                  <a:srgbClr val="1B365D"/>
                </a:solidFill>
                <a:latin typeface="+mn-lt"/>
              </a:defRPr>
            </a:lvl1pPr>
            <a:lvl2pPr>
              <a:defRPr>
                <a:solidFill>
                  <a:srgbClr val="1B365D"/>
                </a:solidFill>
                <a:latin typeface="+mn-lt"/>
              </a:defRPr>
            </a:lvl2pPr>
            <a:lvl3pPr>
              <a:defRPr>
                <a:solidFill>
                  <a:srgbClr val="1B365D"/>
                </a:solidFill>
                <a:latin typeface="+mn-lt"/>
              </a:defRPr>
            </a:lvl3pPr>
            <a:lvl4pPr>
              <a:defRPr>
                <a:solidFill>
                  <a:srgbClr val="1B365D"/>
                </a:solidFill>
                <a:latin typeface="+mn-lt"/>
              </a:defRPr>
            </a:lvl4pPr>
            <a:lvl5pPr>
              <a:defRPr>
                <a:solidFill>
                  <a:srgbClr val="1B365D"/>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Right Triangle 4">
            <a:extLst>
              <a:ext uri="{FF2B5EF4-FFF2-40B4-BE49-F238E27FC236}">
                <a16:creationId xmlns:a16="http://schemas.microsoft.com/office/drawing/2014/main" id="{3A07CE0F-A94D-429A-B8B0-F8584ADE9C4E}"/>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ight Triangle 5">
            <a:extLst>
              <a:ext uri="{FF2B5EF4-FFF2-40B4-BE49-F238E27FC236}">
                <a16:creationId xmlns:a16="http://schemas.microsoft.com/office/drawing/2014/main" id="{82BFB4DA-6C06-47A9-9A5B-1429F1DCBB98}"/>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1">
            <a:extLst>
              <a:ext uri="{FF2B5EF4-FFF2-40B4-BE49-F238E27FC236}">
                <a16:creationId xmlns:a16="http://schemas.microsoft.com/office/drawing/2014/main" id="{CD4D34CB-4C49-4C7D-AE11-3DD7268F0F1E}"/>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997521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28AEB5D1-6922-45D7-B558-1E98D37413A0}"/>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CD44AC27-A0A5-4DAF-8533-F4E31AE154D8}"/>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Content Placeholder 2">
            <a:extLst>
              <a:ext uri="{FF2B5EF4-FFF2-40B4-BE49-F238E27FC236}">
                <a16:creationId xmlns:a16="http://schemas.microsoft.com/office/drawing/2014/main" id="{A99705DA-61F3-47AE-AB30-7BF23DEBB205}"/>
              </a:ext>
            </a:extLst>
          </p:cNvPr>
          <p:cNvSpPr>
            <a:spLocks noGrp="1"/>
          </p:cNvSpPr>
          <p:nvPr>
            <p:ph idx="1"/>
          </p:nvPr>
        </p:nvSpPr>
        <p:spPr>
          <a:xfrm>
            <a:off x="621475" y="1056904"/>
            <a:ext cx="10956967" cy="5120059"/>
          </a:xfrm>
        </p:spPr>
        <p:txBody>
          <a:bodyPr/>
          <a:lstStyle>
            <a:lvl1pPr>
              <a:defRPr>
                <a:solidFill>
                  <a:srgbClr val="1B365D"/>
                </a:solidFill>
              </a:defRPr>
            </a:lvl1pPr>
            <a:lvl2pPr>
              <a:defRPr>
                <a:solidFill>
                  <a:srgbClr val="1B365D"/>
                </a:solidFill>
              </a:defRPr>
            </a:lvl2pPr>
            <a:lvl3pPr>
              <a:defRPr>
                <a:solidFill>
                  <a:srgbClr val="1B365D"/>
                </a:solidFill>
              </a:defRPr>
            </a:lvl3pPr>
            <a:lvl4pPr>
              <a:defRPr>
                <a:solidFill>
                  <a:srgbClr val="1B365D"/>
                </a:solidFill>
              </a:defRPr>
            </a:lvl4pPr>
            <a:lvl5pPr>
              <a:defRPr>
                <a:solidFill>
                  <a:srgbClr val="1B36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Title 1">
            <a:extLst>
              <a:ext uri="{FF2B5EF4-FFF2-40B4-BE49-F238E27FC236}">
                <a16:creationId xmlns:a16="http://schemas.microsoft.com/office/drawing/2014/main" id="{4E9F565A-C45A-4783-BF51-5EAE71AD73AB}"/>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
        <p:nvSpPr>
          <p:cNvPr id="9" name="Title 1">
            <a:extLst>
              <a:ext uri="{FF2B5EF4-FFF2-40B4-BE49-F238E27FC236}">
                <a16:creationId xmlns:a16="http://schemas.microsoft.com/office/drawing/2014/main" id="{DAD4DDE8-15B0-485A-907E-A5E33521D558}"/>
              </a:ext>
            </a:extLst>
          </p:cNvPr>
          <p:cNvSpPr>
            <a:spLocks noGrp="1"/>
          </p:cNvSpPr>
          <p:nvPr>
            <p:ph type="title"/>
          </p:nvPr>
        </p:nvSpPr>
        <p:spPr>
          <a:xfrm>
            <a:off x="0" y="0"/>
            <a:ext cx="12192000" cy="906483"/>
          </a:xfrm>
          <a:prstGeom prst="rect">
            <a:avLst/>
          </a:prstGeom>
          <a:noFill/>
        </p:spPr>
        <p:txBody>
          <a:bodyPr>
            <a:normAutofit/>
          </a:bodyPr>
          <a:lstStyle>
            <a:lvl1pPr algn="ctr">
              <a:defRPr sz="4000" b="1">
                <a:solidFill>
                  <a:srgbClr val="1B365D"/>
                </a:solidFill>
                <a:latin typeface="+mn-lt"/>
              </a:defRPr>
            </a:lvl1pPr>
          </a:lstStyle>
          <a:p>
            <a:r>
              <a:rPr lang="en-US"/>
              <a:t>Click to edit Master title style</a:t>
            </a:r>
            <a:endParaRPr lang="en-CA" dirty="0"/>
          </a:p>
        </p:txBody>
      </p:sp>
    </p:spTree>
    <p:extLst>
      <p:ext uri="{BB962C8B-B14F-4D97-AF65-F5344CB8AC3E}">
        <p14:creationId xmlns:p14="http://schemas.microsoft.com/office/powerpoint/2010/main" val="753009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09E4C5-7F01-4D80-B695-82F9013E2F0A}"/>
              </a:ext>
            </a:extLst>
          </p:cNvPr>
          <p:cNvSpPr/>
          <p:nvPr userDrawn="1"/>
        </p:nvSpPr>
        <p:spPr>
          <a:xfrm>
            <a:off x="0" y="2500606"/>
            <a:ext cx="12191998" cy="204708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AD01264A-7186-4567-8691-0530BC6A8B0C}"/>
              </a:ext>
            </a:extLst>
          </p:cNvPr>
          <p:cNvSpPr>
            <a:spLocks noGrp="1"/>
          </p:cNvSpPr>
          <p:nvPr>
            <p:ph type="title"/>
          </p:nvPr>
        </p:nvSpPr>
        <p:spPr>
          <a:xfrm>
            <a:off x="831850" y="2515395"/>
            <a:ext cx="10515600" cy="2047080"/>
          </a:xfrm>
          <a:noFill/>
        </p:spPr>
        <p:txBody>
          <a:bodyPr vert="horz" lIns="91440" tIns="45720" rIns="91440" bIns="45720" rtlCol="0" anchor="ctr">
            <a:normAutofit/>
          </a:bodyPr>
          <a:lstStyle>
            <a:lvl1pPr>
              <a:defRPr lang="en-CA" sz="6000" b="1">
                <a:solidFill>
                  <a:schemeClr val="bg1"/>
                </a:solidFill>
                <a:latin typeface="+mn-lt"/>
              </a:defRPr>
            </a:lvl1pPr>
          </a:lstStyle>
          <a:p>
            <a:pPr lvl="0" algn="ctr"/>
            <a:r>
              <a:rPr lang="en-US"/>
              <a:t>Click to edit Master title style</a:t>
            </a:r>
            <a:endParaRPr lang="en-CA" dirty="0"/>
          </a:p>
        </p:txBody>
      </p:sp>
      <p:sp>
        <p:nvSpPr>
          <p:cNvPr id="9" name="Right Triangle 8">
            <a:extLst>
              <a:ext uri="{FF2B5EF4-FFF2-40B4-BE49-F238E27FC236}">
                <a16:creationId xmlns:a16="http://schemas.microsoft.com/office/drawing/2014/main" id="{A5566991-05BA-4A74-B344-378A35761FFE}"/>
              </a:ext>
            </a:extLst>
          </p:cNvPr>
          <p:cNvSpPr/>
          <p:nvPr userDrawn="1"/>
        </p:nvSpPr>
        <p:spPr>
          <a:xfrm>
            <a:off x="0" y="0"/>
            <a:ext cx="12192000" cy="2500604"/>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ight Triangle 11">
            <a:extLst>
              <a:ext uri="{FF2B5EF4-FFF2-40B4-BE49-F238E27FC236}">
                <a16:creationId xmlns:a16="http://schemas.microsoft.com/office/drawing/2014/main" id="{ACC835D4-8E97-450B-B058-1A340DD8A3F6}"/>
              </a:ext>
            </a:extLst>
          </p:cNvPr>
          <p:cNvSpPr/>
          <p:nvPr userDrawn="1"/>
        </p:nvSpPr>
        <p:spPr>
          <a:xfrm rot="10800000">
            <a:off x="3293705" y="0"/>
            <a:ext cx="8898293" cy="2500604"/>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61947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5F471D2F-5531-445E-939E-96E339EA252D}"/>
              </a:ext>
            </a:extLst>
          </p:cNvPr>
          <p:cNvSpPr/>
          <p:nvPr userDrawn="1"/>
        </p:nvSpPr>
        <p:spPr>
          <a:xfrm>
            <a:off x="0" y="0"/>
            <a:ext cx="12192000" cy="2500604"/>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a:extLst>
              <a:ext uri="{FF2B5EF4-FFF2-40B4-BE49-F238E27FC236}">
                <a16:creationId xmlns:a16="http://schemas.microsoft.com/office/drawing/2014/main" id="{730BA27D-7F42-4DDF-895F-DE877FE8C1F9}"/>
              </a:ext>
            </a:extLst>
          </p:cNvPr>
          <p:cNvSpPr/>
          <p:nvPr userDrawn="1"/>
        </p:nvSpPr>
        <p:spPr>
          <a:xfrm>
            <a:off x="0" y="2500606"/>
            <a:ext cx="12191998" cy="4357394"/>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ight Triangle 8">
            <a:extLst>
              <a:ext uri="{FF2B5EF4-FFF2-40B4-BE49-F238E27FC236}">
                <a16:creationId xmlns:a16="http://schemas.microsoft.com/office/drawing/2014/main" id="{646327F9-65F3-46A2-BD19-B7A7273B610B}"/>
              </a:ext>
            </a:extLst>
          </p:cNvPr>
          <p:cNvSpPr/>
          <p:nvPr userDrawn="1"/>
        </p:nvSpPr>
        <p:spPr>
          <a:xfrm rot="10800000">
            <a:off x="3293705" y="0"/>
            <a:ext cx="8898293" cy="2500604"/>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73018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445066-226D-4E17-8B42-F0075DD20102}"/>
              </a:ext>
            </a:extLst>
          </p:cNvPr>
          <p:cNvSpPr>
            <a:spLocks noGrp="1"/>
          </p:cNvSpPr>
          <p:nvPr>
            <p:ph sz="half" idx="1"/>
          </p:nvPr>
        </p:nvSpPr>
        <p:spPr>
          <a:xfrm>
            <a:off x="617517" y="1128156"/>
            <a:ext cx="5402283" cy="50488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a:extLst>
              <a:ext uri="{FF2B5EF4-FFF2-40B4-BE49-F238E27FC236}">
                <a16:creationId xmlns:a16="http://schemas.microsoft.com/office/drawing/2014/main" id="{6C19DF48-9A19-4E99-BEF8-3CFAD9B22926}"/>
              </a:ext>
            </a:extLst>
          </p:cNvPr>
          <p:cNvSpPr>
            <a:spLocks noGrp="1"/>
          </p:cNvSpPr>
          <p:nvPr>
            <p:ph sz="half" idx="2"/>
          </p:nvPr>
        </p:nvSpPr>
        <p:spPr>
          <a:xfrm>
            <a:off x="6172199" y="1128156"/>
            <a:ext cx="5402283" cy="50488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itle 1">
            <a:extLst>
              <a:ext uri="{FF2B5EF4-FFF2-40B4-BE49-F238E27FC236}">
                <a16:creationId xmlns:a16="http://schemas.microsoft.com/office/drawing/2014/main" id="{FE0E48BB-48D1-495D-8FE2-85DE9362EA59}"/>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
        <p:nvSpPr>
          <p:cNvPr id="6" name="Right Triangle 5">
            <a:extLst>
              <a:ext uri="{FF2B5EF4-FFF2-40B4-BE49-F238E27FC236}">
                <a16:creationId xmlns:a16="http://schemas.microsoft.com/office/drawing/2014/main" id="{80733626-00BF-4B84-9A90-0331A1DAB9E3}"/>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7C8CF056-CBD2-4CD2-ADFF-EF3727AED5D3}"/>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1">
            <a:extLst>
              <a:ext uri="{FF2B5EF4-FFF2-40B4-BE49-F238E27FC236}">
                <a16:creationId xmlns:a16="http://schemas.microsoft.com/office/drawing/2014/main" id="{2E00C899-BB3B-480D-BEA7-AF965EBAB8D4}"/>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116131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726D9D-9C48-4018-9E1B-938854A105F1}"/>
              </a:ext>
            </a:extLst>
          </p:cNvPr>
          <p:cNvSpPr>
            <a:spLocks noGrp="1"/>
          </p:cNvSpPr>
          <p:nvPr>
            <p:ph type="body" idx="1"/>
          </p:nvPr>
        </p:nvSpPr>
        <p:spPr>
          <a:xfrm>
            <a:off x="605642" y="1142809"/>
            <a:ext cx="5391933" cy="823912"/>
          </a:xfrm>
        </p:spPr>
        <p:txBody>
          <a:bodyPr anchor="b">
            <a:noAutofit/>
          </a:bodyPr>
          <a:lstStyle>
            <a:lvl1pPr marL="0" indent="0" algn="ctr">
              <a:buNone/>
              <a:defRPr sz="3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582830-91CD-4912-B885-025D7D993514}"/>
              </a:ext>
            </a:extLst>
          </p:cNvPr>
          <p:cNvSpPr>
            <a:spLocks noGrp="1"/>
          </p:cNvSpPr>
          <p:nvPr>
            <p:ph sz="half" idx="2"/>
          </p:nvPr>
        </p:nvSpPr>
        <p:spPr>
          <a:xfrm>
            <a:off x="605642" y="2002971"/>
            <a:ext cx="5391933" cy="41866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09B5658-34DE-425E-BB9E-9EE5164A3558}"/>
              </a:ext>
            </a:extLst>
          </p:cNvPr>
          <p:cNvSpPr>
            <a:spLocks noGrp="1"/>
          </p:cNvSpPr>
          <p:nvPr>
            <p:ph type="body" sz="quarter" idx="3"/>
          </p:nvPr>
        </p:nvSpPr>
        <p:spPr>
          <a:xfrm>
            <a:off x="6172200" y="1142809"/>
            <a:ext cx="5414158" cy="823912"/>
          </a:xfrm>
        </p:spPr>
        <p:txBody>
          <a:bodyPr anchor="b">
            <a:noAutofit/>
          </a:bodyPr>
          <a:lstStyle>
            <a:lvl1pPr marL="0" indent="0" algn="ctr">
              <a:buNone/>
              <a:defRPr sz="3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005ADA-2EE9-4D4C-846C-ED57E9A49918}"/>
              </a:ext>
            </a:extLst>
          </p:cNvPr>
          <p:cNvSpPr>
            <a:spLocks noGrp="1"/>
          </p:cNvSpPr>
          <p:nvPr>
            <p:ph sz="quarter" idx="4"/>
          </p:nvPr>
        </p:nvSpPr>
        <p:spPr>
          <a:xfrm>
            <a:off x="6172199" y="2002971"/>
            <a:ext cx="5414157" cy="41866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Title 1">
            <a:extLst>
              <a:ext uri="{FF2B5EF4-FFF2-40B4-BE49-F238E27FC236}">
                <a16:creationId xmlns:a16="http://schemas.microsoft.com/office/drawing/2014/main" id="{29D2D5E5-43AE-4287-BD97-F3551BCE22B6}"/>
              </a:ext>
            </a:extLst>
          </p:cNvPr>
          <p:cNvSpPr>
            <a:spLocks noGrp="1"/>
          </p:cNvSpPr>
          <p:nvPr>
            <p:ph type="title"/>
          </p:nvPr>
        </p:nvSpPr>
        <p:spPr>
          <a:xfrm>
            <a:off x="0" y="0"/>
            <a:ext cx="12192000" cy="905256"/>
          </a:xfrm>
          <a:prstGeom prst="rect">
            <a:avLst/>
          </a:prstGeom>
          <a:noFill/>
        </p:spPr>
        <p:txBody>
          <a:bodyPr/>
          <a:lstStyle>
            <a:lvl1pPr algn="ctr">
              <a:defRPr b="1">
                <a:solidFill>
                  <a:schemeClr val="tx1"/>
                </a:solidFill>
                <a:latin typeface="+mn-lt"/>
              </a:defRPr>
            </a:lvl1pPr>
          </a:lstStyle>
          <a:p>
            <a:r>
              <a:rPr lang="en-US"/>
              <a:t>Click to edit Master title style</a:t>
            </a:r>
            <a:endParaRPr lang="en-CA" dirty="0"/>
          </a:p>
        </p:txBody>
      </p:sp>
      <p:sp>
        <p:nvSpPr>
          <p:cNvPr id="8" name="Right Triangle 7">
            <a:extLst>
              <a:ext uri="{FF2B5EF4-FFF2-40B4-BE49-F238E27FC236}">
                <a16:creationId xmlns:a16="http://schemas.microsoft.com/office/drawing/2014/main" id="{9C1DCFD0-9CA6-4686-9BC7-3611E71D662E}"/>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9" name="Right Triangle 8">
            <a:extLst>
              <a:ext uri="{FF2B5EF4-FFF2-40B4-BE49-F238E27FC236}">
                <a16:creationId xmlns:a16="http://schemas.microsoft.com/office/drawing/2014/main" id="{A7AC490E-167C-45E8-BAB7-9FD1C7AAB1D3}"/>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1" name="Title 1">
            <a:extLst>
              <a:ext uri="{FF2B5EF4-FFF2-40B4-BE49-F238E27FC236}">
                <a16:creationId xmlns:a16="http://schemas.microsoft.com/office/drawing/2014/main" id="{938A6426-8C31-4687-AD00-C91CF62A7391}"/>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1"/>
                </a:solidFill>
              </a:rPr>
              <a:t>UBC-DIBS | </a:t>
            </a:r>
            <a:fld id="{81F89FC0-0F27-43B3-8C40-80FA3A720D8B}" type="slidenum">
              <a:rPr lang="en-CA" sz="1000" smtClean="0">
                <a:solidFill>
                  <a:schemeClr val="tx1"/>
                </a:solidFill>
              </a:rPr>
              <a:pPr algn="r"/>
              <a:t>‹#›</a:t>
            </a:fld>
            <a:endParaRPr lang="en-CA" sz="1000" dirty="0">
              <a:solidFill>
                <a:schemeClr val="tx1"/>
              </a:solidFill>
            </a:endParaRPr>
          </a:p>
        </p:txBody>
      </p:sp>
    </p:spTree>
    <p:extLst>
      <p:ext uri="{BB962C8B-B14F-4D97-AF65-F5344CB8AC3E}">
        <p14:creationId xmlns:p14="http://schemas.microsoft.com/office/powerpoint/2010/main" val="2843921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7D32AE-6212-456F-B216-234FA424AC4E}"/>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
        <p:nvSpPr>
          <p:cNvPr id="4" name="Right Triangle 3">
            <a:extLst>
              <a:ext uri="{FF2B5EF4-FFF2-40B4-BE49-F238E27FC236}">
                <a16:creationId xmlns:a16="http://schemas.microsoft.com/office/drawing/2014/main" id="{9760E84D-B7FB-48CD-87C6-7E4AE0D0E176}"/>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ight Triangle 4">
            <a:extLst>
              <a:ext uri="{FF2B5EF4-FFF2-40B4-BE49-F238E27FC236}">
                <a16:creationId xmlns:a16="http://schemas.microsoft.com/office/drawing/2014/main" id="{AD052758-682F-4527-A02C-623A9A6D5A09}"/>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itle 1">
            <a:extLst>
              <a:ext uri="{FF2B5EF4-FFF2-40B4-BE49-F238E27FC236}">
                <a16:creationId xmlns:a16="http://schemas.microsoft.com/office/drawing/2014/main" id="{78662D3C-2D71-45BF-8314-87E9600D018F}"/>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60771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7D32AE-6212-456F-B216-234FA424AC4E}"/>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
        <p:nvSpPr>
          <p:cNvPr id="4" name="Title 1">
            <a:extLst>
              <a:ext uri="{FF2B5EF4-FFF2-40B4-BE49-F238E27FC236}">
                <a16:creationId xmlns:a16="http://schemas.microsoft.com/office/drawing/2014/main" id="{14BA12BE-316B-4F2C-B4B9-E8E0BF7DC891}"/>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979700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7D32AE-6212-456F-B216-234FA424AC4E}"/>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Tree>
    <p:extLst>
      <p:ext uri="{BB962C8B-B14F-4D97-AF65-F5344CB8AC3E}">
        <p14:creationId xmlns:p14="http://schemas.microsoft.com/office/powerpoint/2010/main" val="2131057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D9D108-D003-43DE-BCDF-52893FBC1615}"/>
              </a:ext>
            </a:extLst>
          </p:cNvPr>
          <p:cNvSpPr>
            <a:spLocks noGrp="1"/>
          </p:cNvSpPr>
          <p:nvPr>
            <p:ph type="title"/>
          </p:nvPr>
        </p:nvSpPr>
        <p:spPr>
          <a:xfrm>
            <a:off x="0" y="0"/>
            <a:ext cx="12192000" cy="905256"/>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DAE2BC8F-2081-417A-A69B-649C80295873}"/>
              </a:ext>
            </a:extLst>
          </p:cNvPr>
          <p:cNvSpPr>
            <a:spLocks noGrp="1"/>
          </p:cNvSpPr>
          <p:nvPr>
            <p:ph type="body" idx="1"/>
          </p:nvPr>
        </p:nvSpPr>
        <p:spPr>
          <a:xfrm>
            <a:off x="617517" y="1056904"/>
            <a:ext cx="10960925" cy="51200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a:extLst>
              <a:ext uri="{FF2B5EF4-FFF2-40B4-BE49-F238E27FC236}">
                <a16:creationId xmlns:a16="http://schemas.microsoft.com/office/drawing/2014/main" id="{8212157C-B0C5-4928-9B9E-47ABDC6075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2E25F-DA1E-4379-AEBF-657BA483430C}" type="datetimeFigureOut">
              <a:rPr lang="en-CA" smtClean="0"/>
              <a:t>2024-04-05</a:t>
            </a:fld>
            <a:endParaRPr lang="en-CA" dirty="0"/>
          </a:p>
        </p:txBody>
      </p:sp>
      <p:sp>
        <p:nvSpPr>
          <p:cNvPr id="5" name="Footer Placeholder 4">
            <a:extLst>
              <a:ext uri="{FF2B5EF4-FFF2-40B4-BE49-F238E27FC236}">
                <a16:creationId xmlns:a16="http://schemas.microsoft.com/office/drawing/2014/main" id="{D1C85D78-EBA3-46BB-8EB1-49BB99D83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DE64FBE9-0B23-4F1F-9BC7-721BECD838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C304C-9868-440F-874A-185FCAE44644}" type="slidenum">
              <a:rPr lang="en-CA" smtClean="0"/>
              <a:t>‹#›</a:t>
            </a:fld>
            <a:endParaRPr lang="en-CA" dirty="0"/>
          </a:p>
        </p:txBody>
      </p:sp>
    </p:spTree>
    <p:extLst>
      <p:ext uri="{BB962C8B-B14F-4D97-AF65-F5344CB8AC3E}">
        <p14:creationId xmlns:p14="http://schemas.microsoft.com/office/powerpoint/2010/main" val="2431774260"/>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661" r:id="rId3"/>
    <p:sldLayoutId id="2147483651" r:id="rId4"/>
    <p:sldLayoutId id="2147483652" r:id="rId5"/>
    <p:sldLayoutId id="2147483653" r:id="rId6"/>
    <p:sldLayoutId id="2147483654" r:id="rId7"/>
    <p:sldLayoutId id="2147483665" r:id="rId8"/>
    <p:sldLayoutId id="2147483666" r:id="rId9"/>
    <p:sldLayoutId id="2147483655" r:id="rId10"/>
    <p:sldLayoutId id="2147483656" r:id="rId11"/>
    <p:sldLayoutId id="2147483657" r:id="rId12"/>
    <p:sldLayoutId id="2147483658" r:id="rId13"/>
    <p:sldLayoutId id="2147483659" r:id="rId14"/>
  </p:sldLayoutIdLst>
  <p:txStyles>
    <p:titleStyle>
      <a:lvl1pPr algn="ctr"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webp"/><Relationship Id="rId4" Type="http://schemas.openxmlformats.org/officeDocument/2006/relationships/image" Target="../media/image3.web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webp"/><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web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webp"/><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webp"/><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9.webp"/></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web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4BF6EB8-CE0E-482B-8D22-333C6820B9C8}"/>
              </a:ext>
            </a:extLst>
          </p:cNvPr>
          <p:cNvSpPr>
            <a:spLocks noGrp="1"/>
          </p:cNvSpPr>
          <p:nvPr>
            <p:ph type="subTitle" idx="1"/>
          </p:nvPr>
        </p:nvSpPr>
        <p:spPr/>
        <p:txBody>
          <a:bodyPr>
            <a:normAutofit/>
          </a:bodyPr>
          <a:lstStyle/>
          <a:p>
            <a:r>
              <a:rPr lang="en-CA" dirty="0"/>
              <a:t>Researching Green:</a:t>
            </a:r>
          </a:p>
        </p:txBody>
      </p:sp>
      <p:sp>
        <p:nvSpPr>
          <p:cNvPr id="6" name="Text Placeholder 5">
            <a:extLst>
              <a:ext uri="{FF2B5EF4-FFF2-40B4-BE49-F238E27FC236}">
                <a16:creationId xmlns:a16="http://schemas.microsoft.com/office/drawing/2014/main" id="{E7B27A01-8AAF-2885-9C57-0A7C33070E30}"/>
              </a:ext>
            </a:extLst>
          </p:cNvPr>
          <p:cNvSpPr>
            <a:spLocks noGrp="1"/>
          </p:cNvSpPr>
          <p:nvPr>
            <p:ph type="body" sz="quarter" idx="10"/>
          </p:nvPr>
        </p:nvSpPr>
        <p:spPr/>
        <p:txBody>
          <a:bodyPr/>
          <a:lstStyle/>
          <a:p>
            <a:r>
              <a:rPr lang="en-CA" dirty="0"/>
              <a:t>Consumer Financial Decision Making</a:t>
            </a:r>
          </a:p>
        </p:txBody>
      </p:sp>
      <p:sp>
        <p:nvSpPr>
          <p:cNvPr id="7" name="TextBox 6">
            <a:extLst>
              <a:ext uri="{FF2B5EF4-FFF2-40B4-BE49-F238E27FC236}">
                <a16:creationId xmlns:a16="http://schemas.microsoft.com/office/drawing/2014/main" id="{BB600E37-8A95-F8E8-B5E6-BA89F5ADFF28}"/>
              </a:ext>
            </a:extLst>
          </p:cNvPr>
          <p:cNvSpPr txBox="1"/>
          <p:nvPr/>
        </p:nvSpPr>
        <p:spPr>
          <a:xfrm>
            <a:off x="9817100" y="6070600"/>
            <a:ext cx="2198230" cy="646331"/>
          </a:xfrm>
          <a:prstGeom prst="rect">
            <a:avLst/>
          </a:prstGeom>
          <a:noFill/>
        </p:spPr>
        <p:txBody>
          <a:bodyPr wrap="none" rtlCol="0">
            <a:spAutoFit/>
          </a:bodyPr>
          <a:lstStyle/>
          <a:p>
            <a:r>
              <a:rPr lang="en-US" dirty="0"/>
              <a:t>Faculty-wide Seminar</a:t>
            </a:r>
          </a:p>
          <a:p>
            <a:r>
              <a:rPr lang="en-US" dirty="0"/>
              <a:t>Apr 4, 2024</a:t>
            </a:r>
            <a:endParaRPr lang="en-CA" dirty="0"/>
          </a:p>
        </p:txBody>
      </p:sp>
    </p:spTree>
    <p:extLst>
      <p:ext uri="{BB962C8B-B14F-4D97-AF65-F5344CB8AC3E}">
        <p14:creationId xmlns:p14="http://schemas.microsoft.com/office/powerpoint/2010/main" val="1705293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5" y="837028"/>
            <a:ext cx="10956967" cy="5704449"/>
          </a:xfrm>
        </p:spPr>
        <p:txBody>
          <a:bodyPr>
            <a:normAutofit/>
          </a:bodyPr>
          <a:lstStyle/>
          <a:p>
            <a:r>
              <a:rPr lang="en-US" b="0" dirty="0">
                <a:solidFill>
                  <a:schemeClr val="tx1"/>
                </a:solidFill>
              </a:rPr>
              <a:t>On average, consumers underpredict their future expenses</a:t>
            </a:r>
          </a:p>
          <a:p>
            <a:r>
              <a:rPr lang="en-US" b="0" dirty="0">
                <a:solidFill>
                  <a:schemeClr val="tx1"/>
                </a:solidFill>
              </a:rPr>
              <a:t>This happens because they predict typical expenses (the mode) and neglect atypical expenses</a:t>
            </a:r>
          </a:p>
          <a:p>
            <a:r>
              <a:rPr lang="en-US" b="0" dirty="0">
                <a:solidFill>
                  <a:schemeClr val="tx1"/>
                </a:solidFill>
              </a:rPr>
              <a:t>Prompting consumers to consider atypical expenses eliminates the bias</a:t>
            </a:r>
          </a:p>
          <a:p>
            <a:endParaRPr lang="de-DE" b="0" dirty="0">
              <a:solidFill>
                <a:schemeClr val="tx1"/>
              </a:solidFill>
            </a:endParaRPr>
          </a:p>
          <a:p>
            <a:pPr lvl="1"/>
            <a:endParaRPr lang="de-DE" b="0" dirty="0">
              <a:solidFill>
                <a:schemeClr val="tx1"/>
              </a:solidFill>
            </a:endParaRPr>
          </a:p>
          <a:p>
            <a:pPr lvl="1"/>
            <a:endParaRPr lang="en-CA" sz="200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Expense Prediction Summary</a:t>
            </a:r>
            <a:endParaRPr lang="en-US" dirty="0"/>
          </a:p>
        </p:txBody>
      </p:sp>
      <p:sp>
        <p:nvSpPr>
          <p:cNvPr id="4" name="TextBox 3">
            <a:extLst>
              <a:ext uri="{FF2B5EF4-FFF2-40B4-BE49-F238E27FC236}">
                <a16:creationId xmlns:a16="http://schemas.microsoft.com/office/drawing/2014/main" id="{156C4D16-601B-4CB6-8BE2-4FC36141D884}"/>
              </a:ext>
            </a:extLst>
          </p:cNvPr>
          <p:cNvSpPr txBox="1"/>
          <p:nvPr/>
        </p:nvSpPr>
        <p:spPr>
          <a:xfrm>
            <a:off x="7917" y="6334780"/>
            <a:ext cx="8376744" cy="523220"/>
          </a:xfrm>
          <a:prstGeom prst="rect">
            <a:avLst/>
          </a:prstGeom>
          <a:noFill/>
        </p:spPr>
        <p:txBody>
          <a:bodyPr wrap="square" rtlCol="0">
            <a:spAutoFit/>
          </a:bodyPr>
          <a:lstStyle/>
          <a:p>
            <a:r>
              <a:rPr lang="en-US" sz="1400" dirty="0">
                <a:solidFill>
                  <a:schemeClr val="bg2"/>
                </a:solidFill>
              </a:rPr>
              <a:t>Howard, R. C., Hardisty, D. J., Sussman, A., &amp; Lukas, M. F. (2022). Understanding and Neutralizing the Expense Prediction Bias: the Role of Accessibility, Typicality, and Skewness. </a:t>
            </a:r>
            <a:r>
              <a:rPr lang="en-US" sz="1400" i="1" dirty="0">
                <a:solidFill>
                  <a:schemeClr val="bg2"/>
                </a:solidFill>
              </a:rPr>
              <a:t>Journal of Marketing Research</a:t>
            </a:r>
            <a:r>
              <a:rPr lang="en-US" sz="1400" dirty="0">
                <a:solidFill>
                  <a:schemeClr val="bg2"/>
                </a:solidFill>
              </a:rPr>
              <a:t>, 59(2), 435-452.</a:t>
            </a:r>
          </a:p>
        </p:txBody>
      </p:sp>
    </p:spTree>
    <p:extLst>
      <p:ext uri="{BB962C8B-B14F-4D97-AF65-F5344CB8AC3E}">
        <p14:creationId xmlns:p14="http://schemas.microsoft.com/office/powerpoint/2010/main" val="3743418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5" y="837028"/>
            <a:ext cx="10956967" cy="5704449"/>
          </a:xfrm>
        </p:spPr>
        <p:txBody>
          <a:bodyPr>
            <a:normAutofit/>
          </a:bodyPr>
          <a:lstStyle/>
          <a:p>
            <a:r>
              <a:rPr lang="en-US" b="0" dirty="0">
                <a:solidFill>
                  <a:schemeClr val="tx1"/>
                </a:solidFill>
              </a:rPr>
              <a:t>Gig work is temporary, freelance, or on-demand work </a:t>
            </a:r>
            <a:r>
              <a:rPr lang="en-US" sz="2000" b="0" dirty="0">
                <a:solidFill>
                  <a:schemeClr val="tx1"/>
                </a:solidFill>
              </a:rPr>
              <a:t>(Hershfield, Shu, and </a:t>
            </a:r>
            <a:r>
              <a:rPr lang="en-US" sz="2000" b="0" dirty="0" err="1">
                <a:solidFill>
                  <a:schemeClr val="tx1"/>
                </a:solidFill>
              </a:rPr>
              <a:t>Benartzi</a:t>
            </a:r>
            <a:r>
              <a:rPr lang="en-US" sz="2000" b="0" dirty="0">
                <a:solidFill>
                  <a:schemeClr val="tx1"/>
                </a:solidFill>
              </a:rPr>
              <a:t> 2020; Ludwig et al. 2022)</a:t>
            </a:r>
            <a:endParaRPr lang="en-US" b="0" dirty="0">
              <a:solidFill>
                <a:schemeClr val="tx1"/>
              </a:solidFill>
            </a:endParaRPr>
          </a:p>
          <a:p>
            <a:r>
              <a:rPr lang="en-US" b="0" dirty="0">
                <a:solidFill>
                  <a:schemeClr val="tx1"/>
                </a:solidFill>
              </a:rPr>
              <a:t>Globally, online gig work has increased 41% between 2016 and 2023 </a:t>
            </a:r>
            <a:r>
              <a:rPr lang="en-US" sz="2000" b="0" dirty="0">
                <a:solidFill>
                  <a:schemeClr val="tx1"/>
                </a:solidFill>
              </a:rPr>
              <a:t>(World Bank Group, 2023)</a:t>
            </a:r>
          </a:p>
          <a:p>
            <a:r>
              <a:rPr lang="en-US" b="0" dirty="0">
                <a:solidFill>
                  <a:schemeClr val="tx1"/>
                </a:solidFill>
              </a:rPr>
              <a:t>Approximately one-third of the US labor market works in the gig economy </a:t>
            </a:r>
            <a:r>
              <a:rPr lang="en-US" sz="2000" b="0" dirty="0">
                <a:solidFill>
                  <a:schemeClr val="tx1"/>
                </a:solidFill>
              </a:rPr>
              <a:t>(</a:t>
            </a:r>
            <a:r>
              <a:rPr lang="en-US" sz="2000" b="0" dirty="0" err="1">
                <a:solidFill>
                  <a:schemeClr val="tx1"/>
                </a:solidFill>
              </a:rPr>
              <a:t>McFeely</a:t>
            </a:r>
            <a:r>
              <a:rPr lang="en-US" sz="2000" b="0" dirty="0">
                <a:solidFill>
                  <a:schemeClr val="tx1"/>
                </a:solidFill>
              </a:rPr>
              <a:t> and </a:t>
            </a:r>
            <a:r>
              <a:rPr lang="en-US" sz="2000" b="0" dirty="0" err="1">
                <a:solidFill>
                  <a:schemeClr val="tx1"/>
                </a:solidFill>
              </a:rPr>
              <a:t>Pendell</a:t>
            </a:r>
            <a:r>
              <a:rPr lang="en-US" sz="2000" b="0" dirty="0">
                <a:solidFill>
                  <a:schemeClr val="tx1"/>
                </a:solidFill>
              </a:rPr>
              <a:t> 2018)</a:t>
            </a:r>
            <a:r>
              <a:rPr lang="en-US" b="0" dirty="0">
                <a:solidFill>
                  <a:schemeClr val="tx1"/>
                </a:solidFill>
              </a:rPr>
              <a:t>, and gig income in the US totals over $1.3 trillion annually </a:t>
            </a:r>
            <a:r>
              <a:rPr lang="en-US" sz="2000" b="0" dirty="0">
                <a:solidFill>
                  <a:schemeClr val="tx1"/>
                </a:solidFill>
              </a:rPr>
              <a:t>(</a:t>
            </a:r>
            <a:r>
              <a:rPr lang="en-US" sz="2000" b="0" dirty="0" err="1">
                <a:solidFill>
                  <a:schemeClr val="tx1"/>
                </a:solidFill>
              </a:rPr>
              <a:t>Ozimek</a:t>
            </a:r>
            <a:r>
              <a:rPr lang="en-US" sz="2000" b="0" dirty="0">
                <a:solidFill>
                  <a:schemeClr val="tx1"/>
                </a:solidFill>
              </a:rPr>
              <a:t> 2021)</a:t>
            </a:r>
          </a:p>
          <a:p>
            <a:endParaRPr lang="de-DE" b="0" dirty="0">
              <a:solidFill>
                <a:schemeClr val="tx1"/>
              </a:solidFill>
            </a:endParaRPr>
          </a:p>
          <a:p>
            <a:pPr lvl="1"/>
            <a:endParaRPr lang="de-DE" b="0" dirty="0">
              <a:solidFill>
                <a:schemeClr val="tx1"/>
              </a:solidFill>
            </a:endParaRPr>
          </a:p>
          <a:p>
            <a:pPr lvl="1"/>
            <a:endParaRPr lang="en-CA" sz="200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Gig income is on the rise</a:t>
            </a:r>
            <a:endParaRPr lang="en-US" dirty="0"/>
          </a:p>
        </p:txBody>
      </p:sp>
      <p:sp>
        <p:nvSpPr>
          <p:cNvPr id="5" name="TextBox 4">
            <a:extLst>
              <a:ext uri="{FF2B5EF4-FFF2-40B4-BE49-F238E27FC236}">
                <a16:creationId xmlns:a16="http://schemas.microsoft.com/office/drawing/2014/main" id="{1851AA3D-C865-463F-9C70-31156EAD4DAA}"/>
              </a:ext>
            </a:extLst>
          </p:cNvPr>
          <p:cNvSpPr txBox="1"/>
          <p:nvPr/>
        </p:nvSpPr>
        <p:spPr>
          <a:xfrm>
            <a:off x="0" y="6550223"/>
            <a:ext cx="9105603" cy="307777"/>
          </a:xfrm>
          <a:prstGeom prst="rect">
            <a:avLst/>
          </a:prstGeom>
          <a:noFill/>
        </p:spPr>
        <p:txBody>
          <a:bodyPr wrap="square" rtlCol="0">
            <a:spAutoFit/>
          </a:bodyPr>
          <a:lstStyle/>
          <a:p>
            <a:r>
              <a:rPr lang="en-US" sz="1400" dirty="0">
                <a:solidFill>
                  <a:schemeClr val="bg2"/>
                </a:solidFill>
              </a:rPr>
              <a:t>Howard, R. C., Hardisty, D. J., Griffin, D. W., &amp; Wang, C. (Working paper.) Income Prediction Bias In The Gig Economy.</a:t>
            </a:r>
          </a:p>
        </p:txBody>
      </p:sp>
    </p:spTree>
    <p:extLst>
      <p:ext uri="{BB962C8B-B14F-4D97-AF65-F5344CB8AC3E}">
        <p14:creationId xmlns:p14="http://schemas.microsoft.com/office/powerpoint/2010/main" val="1247660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5" y="837028"/>
            <a:ext cx="10956967" cy="5704449"/>
          </a:xfrm>
        </p:spPr>
        <p:txBody>
          <a:bodyPr>
            <a:normAutofit/>
          </a:bodyPr>
          <a:lstStyle/>
          <a:p>
            <a:r>
              <a:rPr lang="en-US" b="0" dirty="0">
                <a:solidFill>
                  <a:schemeClr val="tx1"/>
                </a:solidFill>
              </a:rPr>
              <a:t>Gig income is variable, but relatively normally distributed within individuals</a:t>
            </a:r>
          </a:p>
          <a:p>
            <a:r>
              <a:rPr lang="en-US" b="0" dirty="0">
                <a:solidFill>
                  <a:schemeClr val="tx1"/>
                </a:solidFill>
              </a:rPr>
              <a:t>Is there an income prediction bias? </a:t>
            </a:r>
          </a:p>
          <a:p>
            <a:r>
              <a:rPr lang="en-US" b="0" dirty="0">
                <a:solidFill>
                  <a:schemeClr val="tx1"/>
                </a:solidFill>
              </a:rPr>
              <a:t>If so, why, and how can we improve accuracy? </a:t>
            </a:r>
          </a:p>
          <a:p>
            <a:endParaRPr lang="de-DE" b="0" dirty="0">
              <a:solidFill>
                <a:schemeClr val="tx1"/>
              </a:solidFill>
            </a:endParaRPr>
          </a:p>
          <a:p>
            <a:pPr lvl="1"/>
            <a:endParaRPr lang="de-DE" b="0" dirty="0">
              <a:solidFill>
                <a:schemeClr val="tx1"/>
              </a:solidFill>
            </a:endParaRPr>
          </a:p>
          <a:p>
            <a:pPr lvl="1"/>
            <a:endParaRPr lang="en-CA" sz="200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Income Prediction in the Gig Economy</a:t>
            </a:r>
            <a:endParaRPr lang="en-US" dirty="0"/>
          </a:p>
        </p:txBody>
      </p:sp>
      <p:sp>
        <p:nvSpPr>
          <p:cNvPr id="4" name="TextBox 3">
            <a:extLst>
              <a:ext uri="{FF2B5EF4-FFF2-40B4-BE49-F238E27FC236}">
                <a16:creationId xmlns:a16="http://schemas.microsoft.com/office/drawing/2014/main" id="{372DC04A-4853-437C-83F8-074EE51B8E04}"/>
              </a:ext>
            </a:extLst>
          </p:cNvPr>
          <p:cNvSpPr txBox="1"/>
          <p:nvPr/>
        </p:nvSpPr>
        <p:spPr>
          <a:xfrm>
            <a:off x="0" y="6550223"/>
            <a:ext cx="9105603" cy="307777"/>
          </a:xfrm>
          <a:prstGeom prst="rect">
            <a:avLst/>
          </a:prstGeom>
          <a:noFill/>
        </p:spPr>
        <p:txBody>
          <a:bodyPr wrap="square" rtlCol="0">
            <a:spAutoFit/>
          </a:bodyPr>
          <a:lstStyle/>
          <a:p>
            <a:r>
              <a:rPr lang="en-US" sz="1400" dirty="0">
                <a:solidFill>
                  <a:schemeClr val="bg2"/>
                </a:solidFill>
              </a:rPr>
              <a:t>Howard, R. C., Hardisty, D. J., Griffin, D. W., &amp; Wang, C. (Working paper.) Income Prediction Bias In The Gig Economy.</a:t>
            </a:r>
          </a:p>
        </p:txBody>
      </p:sp>
    </p:spTree>
    <p:extLst>
      <p:ext uri="{BB962C8B-B14F-4D97-AF65-F5344CB8AC3E}">
        <p14:creationId xmlns:p14="http://schemas.microsoft.com/office/powerpoint/2010/main" val="789756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5" y="837028"/>
            <a:ext cx="10956967" cy="5704449"/>
          </a:xfrm>
        </p:spPr>
        <p:txBody>
          <a:bodyPr>
            <a:normAutofit/>
          </a:bodyPr>
          <a:lstStyle/>
          <a:p>
            <a:r>
              <a:rPr lang="en-US" b="0" dirty="0">
                <a:solidFill>
                  <a:schemeClr val="tx1"/>
                </a:solidFill>
              </a:rPr>
              <a:t>Gig income is variable, but relatively normally distributed within individuals</a:t>
            </a:r>
          </a:p>
          <a:p>
            <a:r>
              <a:rPr lang="en-US" b="0" dirty="0">
                <a:solidFill>
                  <a:schemeClr val="tx1"/>
                </a:solidFill>
              </a:rPr>
              <a:t>Is there an income prediction bias? </a:t>
            </a:r>
          </a:p>
          <a:p>
            <a:r>
              <a:rPr lang="en-US" b="0" dirty="0">
                <a:solidFill>
                  <a:schemeClr val="tx1"/>
                </a:solidFill>
              </a:rPr>
              <a:t>If so, why, and how can we improve accuracy? </a:t>
            </a:r>
          </a:p>
          <a:p>
            <a:endParaRPr lang="de-DE" b="0" dirty="0">
              <a:solidFill>
                <a:schemeClr val="tx1"/>
              </a:solidFill>
            </a:endParaRPr>
          </a:p>
          <a:p>
            <a:pPr lvl="1"/>
            <a:endParaRPr lang="de-DE" b="0" dirty="0">
              <a:solidFill>
                <a:schemeClr val="tx1"/>
              </a:solidFill>
            </a:endParaRPr>
          </a:p>
          <a:p>
            <a:pPr lvl="1"/>
            <a:endParaRPr lang="en-CA" sz="200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Income Prediction in the Gig Economy</a:t>
            </a:r>
            <a:endParaRPr lang="en-US" dirty="0"/>
          </a:p>
        </p:txBody>
      </p:sp>
      <p:sp>
        <p:nvSpPr>
          <p:cNvPr id="4" name="TextBox 3">
            <a:extLst>
              <a:ext uri="{FF2B5EF4-FFF2-40B4-BE49-F238E27FC236}">
                <a16:creationId xmlns:a16="http://schemas.microsoft.com/office/drawing/2014/main" id="{372DC04A-4853-437C-83F8-074EE51B8E04}"/>
              </a:ext>
            </a:extLst>
          </p:cNvPr>
          <p:cNvSpPr txBox="1"/>
          <p:nvPr/>
        </p:nvSpPr>
        <p:spPr>
          <a:xfrm>
            <a:off x="0" y="6550223"/>
            <a:ext cx="9105603" cy="307777"/>
          </a:xfrm>
          <a:prstGeom prst="rect">
            <a:avLst/>
          </a:prstGeom>
          <a:noFill/>
        </p:spPr>
        <p:txBody>
          <a:bodyPr wrap="square" rtlCol="0">
            <a:spAutoFit/>
          </a:bodyPr>
          <a:lstStyle/>
          <a:p>
            <a:r>
              <a:rPr lang="en-US" sz="1400" dirty="0">
                <a:solidFill>
                  <a:schemeClr val="bg2"/>
                </a:solidFill>
              </a:rPr>
              <a:t>Howard, R. C., Hardisty, D. J., Griffin, D. W., &amp; Wang, C. (Working paper.) Income Prediction Bias In The Gig Economy.</a:t>
            </a:r>
          </a:p>
        </p:txBody>
      </p:sp>
    </p:spTree>
    <p:extLst>
      <p:ext uri="{BB962C8B-B14F-4D97-AF65-F5344CB8AC3E}">
        <p14:creationId xmlns:p14="http://schemas.microsoft.com/office/powerpoint/2010/main" val="2218574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Field Study with KABU</a:t>
            </a:r>
            <a:endParaRPr lang="en-US" dirty="0"/>
          </a:p>
        </p:txBody>
      </p:sp>
      <p:sp>
        <p:nvSpPr>
          <p:cNvPr id="4" name="TextBox 3">
            <a:extLst>
              <a:ext uri="{FF2B5EF4-FFF2-40B4-BE49-F238E27FC236}">
                <a16:creationId xmlns:a16="http://schemas.microsoft.com/office/drawing/2014/main" id="{372DC04A-4853-437C-83F8-074EE51B8E04}"/>
              </a:ext>
            </a:extLst>
          </p:cNvPr>
          <p:cNvSpPr txBox="1"/>
          <p:nvPr/>
        </p:nvSpPr>
        <p:spPr>
          <a:xfrm>
            <a:off x="0" y="6550223"/>
            <a:ext cx="9105603" cy="307777"/>
          </a:xfrm>
          <a:prstGeom prst="rect">
            <a:avLst/>
          </a:prstGeom>
          <a:noFill/>
        </p:spPr>
        <p:txBody>
          <a:bodyPr wrap="square" rtlCol="0">
            <a:spAutoFit/>
          </a:bodyPr>
          <a:lstStyle/>
          <a:p>
            <a:r>
              <a:rPr lang="en-US" sz="1400" dirty="0">
                <a:solidFill>
                  <a:schemeClr val="bg2"/>
                </a:solidFill>
              </a:rPr>
              <a:t>Howard, R. C., Hardisty, D. J., Griffin, D. W., &amp; Wang, C. (Working paper.) Income Prediction Bias In The Gig Economy.</a:t>
            </a:r>
          </a:p>
        </p:txBody>
      </p:sp>
      <p:pic>
        <p:nvPicPr>
          <p:cNvPr id="8" name="Picture 7">
            <a:extLst>
              <a:ext uri="{FF2B5EF4-FFF2-40B4-BE49-F238E27FC236}">
                <a16:creationId xmlns:a16="http://schemas.microsoft.com/office/drawing/2014/main" id="{EEE00E7C-8045-4DD7-B8DD-BEED68C2F62D}"/>
              </a:ext>
            </a:extLst>
          </p:cNvPr>
          <p:cNvPicPr>
            <a:picLocks noChangeAspect="1"/>
          </p:cNvPicPr>
          <p:nvPr/>
        </p:nvPicPr>
        <p:blipFill>
          <a:blip r:embed="rId3"/>
          <a:stretch>
            <a:fillRect/>
          </a:stretch>
        </p:blipFill>
        <p:spPr>
          <a:xfrm>
            <a:off x="1616891" y="1747014"/>
            <a:ext cx="7177987" cy="4549941"/>
          </a:xfrm>
          <a:prstGeom prst="rect">
            <a:avLst/>
          </a:prstGeom>
        </p:spPr>
      </p:pic>
      <p:sp>
        <p:nvSpPr>
          <p:cNvPr id="9" name="TextBox 8">
            <a:extLst>
              <a:ext uri="{FF2B5EF4-FFF2-40B4-BE49-F238E27FC236}">
                <a16:creationId xmlns:a16="http://schemas.microsoft.com/office/drawing/2014/main" id="{1522986D-D12B-4D49-ADC4-6E30A47876A1}"/>
              </a:ext>
            </a:extLst>
          </p:cNvPr>
          <p:cNvSpPr txBox="1"/>
          <p:nvPr/>
        </p:nvSpPr>
        <p:spPr>
          <a:xfrm>
            <a:off x="10131821" y="5927623"/>
            <a:ext cx="2060179" cy="369332"/>
          </a:xfrm>
          <a:prstGeom prst="rect">
            <a:avLst/>
          </a:prstGeom>
          <a:noFill/>
        </p:spPr>
        <p:txBody>
          <a:bodyPr wrap="none" rtlCol="0">
            <a:spAutoFit/>
          </a:bodyPr>
          <a:lstStyle/>
          <a:p>
            <a:r>
              <a:rPr lang="en-US" sz="1800" dirty="0">
                <a:effectLst/>
                <a:latin typeface="Times New Roman" panose="02020603050405020304" pitchFamily="18" charset="0"/>
                <a:ea typeface="Calibri" panose="020F0502020204030204" pitchFamily="34" charset="0"/>
              </a:rPr>
              <a:t>r(47) = .87,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p:txBody>
      </p:sp>
      <p:pic>
        <p:nvPicPr>
          <p:cNvPr id="10" name="Picture 9">
            <a:extLst>
              <a:ext uri="{FF2B5EF4-FFF2-40B4-BE49-F238E27FC236}">
                <a16:creationId xmlns:a16="http://schemas.microsoft.com/office/drawing/2014/main" id="{A5AA7864-1401-41A0-8604-5306A885D00C}"/>
              </a:ext>
            </a:extLst>
          </p:cNvPr>
          <p:cNvPicPr>
            <a:picLocks noChangeAspect="1"/>
          </p:cNvPicPr>
          <p:nvPr/>
        </p:nvPicPr>
        <p:blipFill>
          <a:blip r:embed="rId4"/>
          <a:stretch>
            <a:fillRect/>
          </a:stretch>
        </p:blipFill>
        <p:spPr>
          <a:xfrm>
            <a:off x="10575109" y="0"/>
            <a:ext cx="1581150" cy="2819400"/>
          </a:xfrm>
          <a:prstGeom prst="rect">
            <a:avLst/>
          </a:prstGeom>
        </p:spPr>
      </p:pic>
      <p:sp>
        <p:nvSpPr>
          <p:cNvPr id="7" name="TextBox 6">
            <a:extLst>
              <a:ext uri="{FF2B5EF4-FFF2-40B4-BE49-F238E27FC236}">
                <a16:creationId xmlns:a16="http://schemas.microsoft.com/office/drawing/2014/main" id="{3FF899A4-882A-4183-9AB6-B74BCEED7551}"/>
              </a:ext>
            </a:extLst>
          </p:cNvPr>
          <p:cNvSpPr txBox="1"/>
          <p:nvPr/>
        </p:nvSpPr>
        <p:spPr>
          <a:xfrm>
            <a:off x="2823066" y="839906"/>
            <a:ext cx="6103716" cy="1261884"/>
          </a:xfrm>
          <a:prstGeom prst="rect">
            <a:avLst/>
          </a:prstGeom>
          <a:noFill/>
        </p:spPr>
        <p:txBody>
          <a:bodyPr wrap="square">
            <a:spAutoFit/>
          </a:bodyPr>
          <a:lstStyle/>
          <a:p>
            <a:pPr algn="ctr"/>
            <a:r>
              <a:rPr lang="en-US" sz="2800" b="1" dirty="0">
                <a:latin typeface="Arial" panose="020B0604020202020204" pitchFamily="34" charset="0"/>
                <a:cs typeface="Arial" panose="020B0604020202020204" pitchFamily="34" charset="0"/>
              </a:rPr>
              <a:t>Week</a:t>
            </a:r>
          </a:p>
          <a:p>
            <a:pPr algn="ctr"/>
            <a:endParaRPr lang="en-US" sz="1000" b="1"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Bias = $132.07 (28.3%) </a:t>
            </a:r>
          </a:p>
          <a:p>
            <a:pPr algn="ctr"/>
            <a:r>
              <a:rPr lang="en-US" sz="1600" dirty="0">
                <a:latin typeface="Times New Roman" panose="02020603050405020304" pitchFamily="18" charset="0"/>
                <a:ea typeface="Calibri" panose="020F0502020204030204" pitchFamily="34" charset="0"/>
              </a:rPr>
              <a:t>t(48) = 4.01, </a:t>
            </a:r>
            <a:r>
              <a:rPr lang="en-US" sz="1600" i="1" dirty="0">
                <a:latin typeface="Times New Roman" panose="02020603050405020304" pitchFamily="18" charset="0"/>
                <a:ea typeface="Calibri" panose="020F0502020204030204" pitchFamily="34" charset="0"/>
              </a:rPr>
              <a:t>p</a:t>
            </a:r>
            <a:r>
              <a:rPr lang="en-US" sz="1600" dirty="0">
                <a:latin typeface="Times New Roman" panose="02020603050405020304" pitchFamily="18" charset="0"/>
                <a:ea typeface="Calibri" panose="020F0502020204030204" pitchFamily="34" charset="0"/>
              </a:rPr>
              <a:t> &lt; .001, d = .57</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955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405CE7D-9D23-495D-85B9-43CBAAA821BC}"/>
              </a:ext>
            </a:extLst>
          </p:cNvPr>
          <p:cNvPicPr>
            <a:picLocks noChangeAspect="1"/>
          </p:cNvPicPr>
          <p:nvPr/>
        </p:nvPicPr>
        <p:blipFill>
          <a:blip r:embed="rId3"/>
          <a:stretch>
            <a:fillRect/>
          </a:stretch>
        </p:blipFill>
        <p:spPr>
          <a:xfrm>
            <a:off x="1794338" y="1601130"/>
            <a:ext cx="7513320" cy="4695825"/>
          </a:xfrm>
          <a:prstGeom prst="rect">
            <a:avLst/>
          </a:prstGeom>
        </p:spPr>
      </p:pic>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Field Study with KABU</a:t>
            </a:r>
            <a:endParaRPr lang="en-US" dirty="0"/>
          </a:p>
        </p:txBody>
      </p:sp>
      <p:sp>
        <p:nvSpPr>
          <p:cNvPr id="4" name="TextBox 3">
            <a:extLst>
              <a:ext uri="{FF2B5EF4-FFF2-40B4-BE49-F238E27FC236}">
                <a16:creationId xmlns:a16="http://schemas.microsoft.com/office/drawing/2014/main" id="{372DC04A-4853-437C-83F8-074EE51B8E04}"/>
              </a:ext>
            </a:extLst>
          </p:cNvPr>
          <p:cNvSpPr txBox="1"/>
          <p:nvPr/>
        </p:nvSpPr>
        <p:spPr>
          <a:xfrm>
            <a:off x="0" y="6550223"/>
            <a:ext cx="9105603" cy="307777"/>
          </a:xfrm>
          <a:prstGeom prst="rect">
            <a:avLst/>
          </a:prstGeom>
          <a:noFill/>
        </p:spPr>
        <p:txBody>
          <a:bodyPr wrap="square" rtlCol="0">
            <a:spAutoFit/>
          </a:bodyPr>
          <a:lstStyle/>
          <a:p>
            <a:r>
              <a:rPr lang="en-US" sz="1400" dirty="0">
                <a:solidFill>
                  <a:schemeClr val="bg2"/>
                </a:solidFill>
              </a:rPr>
              <a:t>Howard, R. C., Hardisty, D. J., Griffin, D. W., &amp; Wang, C. (Working paper.) Income Prediction Bias In The Gig Economy.</a:t>
            </a:r>
          </a:p>
        </p:txBody>
      </p:sp>
      <p:sp>
        <p:nvSpPr>
          <p:cNvPr id="9" name="TextBox 8">
            <a:extLst>
              <a:ext uri="{FF2B5EF4-FFF2-40B4-BE49-F238E27FC236}">
                <a16:creationId xmlns:a16="http://schemas.microsoft.com/office/drawing/2014/main" id="{1522986D-D12B-4D49-ADC4-6E30A47876A1}"/>
              </a:ext>
            </a:extLst>
          </p:cNvPr>
          <p:cNvSpPr txBox="1"/>
          <p:nvPr/>
        </p:nvSpPr>
        <p:spPr>
          <a:xfrm>
            <a:off x="10131821" y="5927623"/>
            <a:ext cx="2060179" cy="369332"/>
          </a:xfrm>
          <a:prstGeom prst="rect">
            <a:avLst/>
          </a:prstGeom>
          <a:noFill/>
        </p:spPr>
        <p:txBody>
          <a:bodyPr wrap="none" rtlCol="0">
            <a:spAutoFit/>
          </a:bodyPr>
          <a:lstStyle/>
          <a:p>
            <a:r>
              <a:rPr lang="en-US" dirty="0">
                <a:latin typeface="Times New Roman" panose="02020603050405020304" pitchFamily="18" charset="0"/>
                <a:ea typeface="Calibri" panose="020F0502020204030204" pitchFamily="34" charset="0"/>
              </a:rPr>
              <a:t>r(47) = .90, </a:t>
            </a:r>
            <a:r>
              <a:rPr lang="en-US" i="1" dirty="0">
                <a:latin typeface="Times New Roman" panose="02020603050405020304" pitchFamily="18" charset="0"/>
                <a:ea typeface="Calibri" panose="020F0502020204030204" pitchFamily="34" charset="0"/>
              </a:rPr>
              <a:t>p</a:t>
            </a:r>
            <a:r>
              <a:rPr lang="en-US" dirty="0">
                <a:latin typeface="Times New Roman" panose="02020603050405020304" pitchFamily="18" charset="0"/>
                <a:ea typeface="Calibri" panose="020F0502020204030204" pitchFamily="34" charset="0"/>
              </a:rPr>
              <a:t> &lt; .001</a:t>
            </a:r>
          </a:p>
        </p:txBody>
      </p:sp>
      <p:pic>
        <p:nvPicPr>
          <p:cNvPr id="10" name="Picture 9">
            <a:extLst>
              <a:ext uri="{FF2B5EF4-FFF2-40B4-BE49-F238E27FC236}">
                <a16:creationId xmlns:a16="http://schemas.microsoft.com/office/drawing/2014/main" id="{A5AA7864-1401-41A0-8604-5306A885D00C}"/>
              </a:ext>
            </a:extLst>
          </p:cNvPr>
          <p:cNvPicPr>
            <a:picLocks noChangeAspect="1"/>
          </p:cNvPicPr>
          <p:nvPr/>
        </p:nvPicPr>
        <p:blipFill>
          <a:blip r:embed="rId4"/>
          <a:stretch>
            <a:fillRect/>
          </a:stretch>
        </p:blipFill>
        <p:spPr>
          <a:xfrm>
            <a:off x="10610850" y="0"/>
            <a:ext cx="1581150" cy="2819400"/>
          </a:xfrm>
          <a:prstGeom prst="rect">
            <a:avLst/>
          </a:prstGeom>
        </p:spPr>
      </p:pic>
      <p:sp>
        <p:nvSpPr>
          <p:cNvPr id="7" name="TextBox 6">
            <a:extLst>
              <a:ext uri="{FF2B5EF4-FFF2-40B4-BE49-F238E27FC236}">
                <a16:creationId xmlns:a16="http://schemas.microsoft.com/office/drawing/2014/main" id="{3FF899A4-882A-4183-9AB6-B74BCEED7551}"/>
              </a:ext>
            </a:extLst>
          </p:cNvPr>
          <p:cNvSpPr txBox="1"/>
          <p:nvPr/>
        </p:nvSpPr>
        <p:spPr>
          <a:xfrm>
            <a:off x="2823066" y="839906"/>
            <a:ext cx="6103716" cy="1261884"/>
          </a:xfrm>
          <a:prstGeom prst="rect">
            <a:avLst/>
          </a:prstGeom>
          <a:noFill/>
        </p:spPr>
        <p:txBody>
          <a:bodyPr wrap="square">
            <a:spAutoFit/>
          </a:bodyPr>
          <a:lstStyle/>
          <a:p>
            <a:pPr algn="ctr"/>
            <a:r>
              <a:rPr lang="en-US" sz="2800" b="1" dirty="0">
                <a:latin typeface="Arial" panose="020B0604020202020204" pitchFamily="34" charset="0"/>
                <a:cs typeface="Arial" panose="020B0604020202020204" pitchFamily="34" charset="0"/>
              </a:rPr>
              <a:t>Month</a:t>
            </a:r>
          </a:p>
          <a:p>
            <a:pPr algn="ctr"/>
            <a:endParaRPr lang="en-US" sz="1000" b="1"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Bias = $347.43 (20.1%) </a:t>
            </a:r>
          </a:p>
          <a:p>
            <a:pPr algn="ctr"/>
            <a:r>
              <a:rPr lang="en-US" sz="1600" dirty="0">
                <a:latin typeface="Times New Roman" panose="02020603050405020304" pitchFamily="18" charset="0"/>
                <a:ea typeface="Calibri" panose="020F0502020204030204" pitchFamily="34" charset="0"/>
              </a:rPr>
              <a:t>t(47) = 2.96, </a:t>
            </a:r>
            <a:r>
              <a:rPr lang="en-US" sz="1600" i="1" dirty="0">
                <a:latin typeface="Times New Roman" panose="02020603050405020304" pitchFamily="18" charset="0"/>
                <a:ea typeface="Calibri" panose="020F0502020204030204" pitchFamily="34" charset="0"/>
              </a:rPr>
              <a:t>p</a:t>
            </a:r>
            <a:r>
              <a:rPr lang="en-US" sz="1600" dirty="0">
                <a:latin typeface="Times New Roman" panose="02020603050405020304" pitchFamily="18" charset="0"/>
                <a:ea typeface="Calibri" panose="020F0502020204030204" pitchFamily="34" charset="0"/>
              </a:rPr>
              <a:t> = .005, d = .43</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2708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Online surveys of income across different gigs</a:t>
            </a:r>
            <a:endParaRPr lang="en-US" dirty="0"/>
          </a:p>
        </p:txBody>
      </p:sp>
      <p:sp>
        <p:nvSpPr>
          <p:cNvPr id="4" name="TextBox 3">
            <a:extLst>
              <a:ext uri="{FF2B5EF4-FFF2-40B4-BE49-F238E27FC236}">
                <a16:creationId xmlns:a16="http://schemas.microsoft.com/office/drawing/2014/main" id="{372DC04A-4853-437C-83F8-074EE51B8E04}"/>
              </a:ext>
            </a:extLst>
          </p:cNvPr>
          <p:cNvSpPr txBox="1"/>
          <p:nvPr/>
        </p:nvSpPr>
        <p:spPr>
          <a:xfrm>
            <a:off x="0" y="6550223"/>
            <a:ext cx="9105603" cy="307777"/>
          </a:xfrm>
          <a:prstGeom prst="rect">
            <a:avLst/>
          </a:prstGeom>
          <a:noFill/>
        </p:spPr>
        <p:txBody>
          <a:bodyPr wrap="square" rtlCol="0">
            <a:spAutoFit/>
          </a:bodyPr>
          <a:lstStyle/>
          <a:p>
            <a:r>
              <a:rPr lang="en-US" sz="1400" dirty="0">
                <a:solidFill>
                  <a:schemeClr val="bg2"/>
                </a:solidFill>
              </a:rPr>
              <a:t>Howard, R. C., Hardisty, D. J., Griffin, D. W., &amp; Wang, C. (Working paper.) Income Prediction Bias In The Gig Economy.</a:t>
            </a:r>
          </a:p>
        </p:txBody>
      </p:sp>
      <p:pic>
        <p:nvPicPr>
          <p:cNvPr id="15" name="Picture 14">
            <a:extLst>
              <a:ext uri="{FF2B5EF4-FFF2-40B4-BE49-F238E27FC236}">
                <a16:creationId xmlns:a16="http://schemas.microsoft.com/office/drawing/2014/main" id="{9591C5D2-0C1F-4809-942F-B5A52A112337}"/>
              </a:ext>
            </a:extLst>
          </p:cNvPr>
          <p:cNvPicPr>
            <a:picLocks noChangeAspect="1"/>
          </p:cNvPicPr>
          <p:nvPr/>
        </p:nvPicPr>
        <p:blipFill>
          <a:blip r:embed="rId3"/>
          <a:stretch>
            <a:fillRect/>
          </a:stretch>
        </p:blipFill>
        <p:spPr>
          <a:xfrm>
            <a:off x="0" y="2895058"/>
            <a:ext cx="12192000" cy="2439484"/>
          </a:xfrm>
          <a:prstGeom prst="rect">
            <a:avLst/>
          </a:prstGeom>
        </p:spPr>
      </p:pic>
      <p:sp>
        <p:nvSpPr>
          <p:cNvPr id="16" name="TextBox 15">
            <a:extLst>
              <a:ext uri="{FF2B5EF4-FFF2-40B4-BE49-F238E27FC236}">
                <a16:creationId xmlns:a16="http://schemas.microsoft.com/office/drawing/2014/main" id="{784FE36A-EAF3-4E0E-8687-C19C7AB3EC52}"/>
              </a:ext>
            </a:extLst>
          </p:cNvPr>
          <p:cNvSpPr txBox="1"/>
          <p:nvPr/>
        </p:nvSpPr>
        <p:spPr>
          <a:xfrm>
            <a:off x="388620" y="1670499"/>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Uber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18.2%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.053)</a:t>
            </a:r>
          </a:p>
        </p:txBody>
      </p:sp>
      <p:sp>
        <p:nvSpPr>
          <p:cNvPr id="17" name="TextBox 16">
            <a:extLst>
              <a:ext uri="{FF2B5EF4-FFF2-40B4-BE49-F238E27FC236}">
                <a16:creationId xmlns:a16="http://schemas.microsoft.com/office/drawing/2014/main" id="{CC6E6C00-D65A-49BD-81CB-0994E03D415A}"/>
              </a:ext>
            </a:extLst>
          </p:cNvPr>
          <p:cNvSpPr txBox="1"/>
          <p:nvPr/>
        </p:nvSpPr>
        <p:spPr>
          <a:xfrm>
            <a:off x="4470082" y="1670499"/>
            <a:ext cx="3554730" cy="1292662"/>
          </a:xfrm>
          <a:prstGeom prst="rect">
            <a:avLst/>
          </a:prstGeom>
          <a:noFill/>
        </p:spPr>
        <p:txBody>
          <a:bodyPr wrap="square" rtlCol="0">
            <a:spAutoFit/>
          </a:bodyPr>
          <a:lstStyle/>
          <a:p>
            <a:pPr algn="ctr"/>
            <a:r>
              <a:rPr lang="en-US" sz="2400" b="1" dirty="0" err="1">
                <a:latin typeface="Arial" panose="020B0604020202020204" pitchFamily="34" charset="0"/>
                <a:cs typeface="Arial" panose="020B0604020202020204" pitchFamily="34" charset="0"/>
              </a:rPr>
              <a:t>MTurkers</a:t>
            </a:r>
            <a:endParaRPr lang="en-US" sz="24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11.6%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.034)</a:t>
            </a:r>
          </a:p>
        </p:txBody>
      </p:sp>
      <p:sp>
        <p:nvSpPr>
          <p:cNvPr id="18" name="TextBox 17">
            <a:extLst>
              <a:ext uri="{FF2B5EF4-FFF2-40B4-BE49-F238E27FC236}">
                <a16:creationId xmlns:a16="http://schemas.microsoft.com/office/drawing/2014/main" id="{6F1992CE-2524-47AD-8F64-94FEBE12D535}"/>
              </a:ext>
            </a:extLst>
          </p:cNvPr>
          <p:cNvSpPr txBox="1"/>
          <p:nvPr/>
        </p:nvSpPr>
        <p:spPr>
          <a:xfrm>
            <a:off x="8551545" y="1670499"/>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Delivery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19.9%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.014)</a:t>
            </a:r>
          </a:p>
        </p:txBody>
      </p:sp>
      <p:sp>
        <p:nvSpPr>
          <p:cNvPr id="3" name="TextBox 2">
            <a:extLst>
              <a:ext uri="{FF2B5EF4-FFF2-40B4-BE49-F238E27FC236}">
                <a16:creationId xmlns:a16="http://schemas.microsoft.com/office/drawing/2014/main" id="{9AD70A1E-F768-411A-9024-6BD6934801D7}"/>
              </a:ext>
            </a:extLst>
          </p:cNvPr>
          <p:cNvSpPr txBox="1"/>
          <p:nvPr/>
        </p:nvSpPr>
        <p:spPr>
          <a:xfrm>
            <a:off x="10328910" y="5680772"/>
            <a:ext cx="1867197" cy="523220"/>
          </a:xfrm>
          <a:prstGeom prst="rect">
            <a:avLst/>
          </a:prstGeom>
          <a:noFill/>
        </p:spPr>
        <p:txBody>
          <a:bodyPr wrap="square" rtlCol="0">
            <a:spAutoFit/>
          </a:bodyPr>
          <a:lstStyle/>
          <a:p>
            <a:r>
              <a:rPr lang="en-US" sz="2800" dirty="0"/>
              <a:t>Why? </a:t>
            </a:r>
          </a:p>
        </p:txBody>
      </p:sp>
    </p:spTree>
    <p:extLst>
      <p:ext uri="{BB962C8B-B14F-4D97-AF65-F5344CB8AC3E}">
        <p14:creationId xmlns:p14="http://schemas.microsoft.com/office/powerpoint/2010/main" val="3442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Hourly wage prediction accuracy</a:t>
            </a:r>
            <a:endParaRPr lang="en-US" dirty="0"/>
          </a:p>
        </p:txBody>
      </p:sp>
      <p:sp>
        <p:nvSpPr>
          <p:cNvPr id="4" name="TextBox 3">
            <a:extLst>
              <a:ext uri="{FF2B5EF4-FFF2-40B4-BE49-F238E27FC236}">
                <a16:creationId xmlns:a16="http://schemas.microsoft.com/office/drawing/2014/main" id="{372DC04A-4853-437C-83F8-074EE51B8E04}"/>
              </a:ext>
            </a:extLst>
          </p:cNvPr>
          <p:cNvSpPr txBox="1"/>
          <p:nvPr/>
        </p:nvSpPr>
        <p:spPr>
          <a:xfrm>
            <a:off x="0" y="6550223"/>
            <a:ext cx="9105603" cy="307777"/>
          </a:xfrm>
          <a:prstGeom prst="rect">
            <a:avLst/>
          </a:prstGeom>
          <a:noFill/>
        </p:spPr>
        <p:txBody>
          <a:bodyPr wrap="square" rtlCol="0">
            <a:spAutoFit/>
          </a:bodyPr>
          <a:lstStyle/>
          <a:p>
            <a:r>
              <a:rPr lang="en-US" sz="1400" dirty="0">
                <a:solidFill>
                  <a:schemeClr val="bg2"/>
                </a:solidFill>
              </a:rPr>
              <a:t>Howard, R. C., Hardisty, D. J., Griffin, D. W., &amp; Wang, C. (Working paper.) Income Prediction Bias In The Gig Economy.</a:t>
            </a:r>
          </a:p>
        </p:txBody>
      </p:sp>
      <p:sp>
        <p:nvSpPr>
          <p:cNvPr id="3" name="TextBox 2">
            <a:extLst>
              <a:ext uri="{FF2B5EF4-FFF2-40B4-BE49-F238E27FC236}">
                <a16:creationId xmlns:a16="http://schemas.microsoft.com/office/drawing/2014/main" id="{9AD70A1E-F768-411A-9024-6BD6934801D7}"/>
              </a:ext>
            </a:extLst>
          </p:cNvPr>
          <p:cNvSpPr txBox="1"/>
          <p:nvPr/>
        </p:nvSpPr>
        <p:spPr>
          <a:xfrm>
            <a:off x="10328910" y="5680772"/>
            <a:ext cx="1867197" cy="523220"/>
          </a:xfrm>
          <a:prstGeom prst="rect">
            <a:avLst/>
          </a:prstGeom>
          <a:noFill/>
        </p:spPr>
        <p:txBody>
          <a:bodyPr wrap="square" rtlCol="0">
            <a:spAutoFit/>
          </a:bodyPr>
          <a:lstStyle/>
          <a:p>
            <a:r>
              <a:rPr lang="en-US" sz="2800" dirty="0"/>
              <a:t>So, why? </a:t>
            </a:r>
          </a:p>
        </p:txBody>
      </p:sp>
      <p:sp>
        <p:nvSpPr>
          <p:cNvPr id="9" name="TextBox 8">
            <a:extLst>
              <a:ext uri="{FF2B5EF4-FFF2-40B4-BE49-F238E27FC236}">
                <a16:creationId xmlns:a16="http://schemas.microsoft.com/office/drawing/2014/main" id="{A9A93A2A-C7F2-44DC-8430-92AAD54F0DF4}"/>
              </a:ext>
            </a:extLst>
          </p:cNvPr>
          <p:cNvSpPr txBox="1"/>
          <p:nvPr/>
        </p:nvSpPr>
        <p:spPr>
          <a:xfrm>
            <a:off x="388620" y="1670499"/>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Uber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−$0.50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.70)</a:t>
            </a:r>
          </a:p>
        </p:txBody>
      </p:sp>
      <p:sp>
        <p:nvSpPr>
          <p:cNvPr id="10" name="TextBox 9">
            <a:extLst>
              <a:ext uri="{FF2B5EF4-FFF2-40B4-BE49-F238E27FC236}">
                <a16:creationId xmlns:a16="http://schemas.microsoft.com/office/drawing/2014/main" id="{E55EF4E9-565A-4178-8C33-911E8C8EA4FD}"/>
              </a:ext>
            </a:extLst>
          </p:cNvPr>
          <p:cNvSpPr txBox="1"/>
          <p:nvPr/>
        </p:nvSpPr>
        <p:spPr>
          <a:xfrm>
            <a:off x="4470082" y="1670499"/>
            <a:ext cx="3554730" cy="1292662"/>
          </a:xfrm>
          <a:prstGeom prst="rect">
            <a:avLst/>
          </a:prstGeom>
          <a:noFill/>
        </p:spPr>
        <p:txBody>
          <a:bodyPr wrap="square" rtlCol="0">
            <a:spAutoFit/>
          </a:bodyPr>
          <a:lstStyle/>
          <a:p>
            <a:pPr algn="ctr"/>
            <a:r>
              <a:rPr lang="en-US" sz="2400" b="1" dirty="0" err="1">
                <a:latin typeface="Arial" panose="020B0604020202020204" pitchFamily="34" charset="0"/>
                <a:cs typeface="Arial" panose="020B0604020202020204" pitchFamily="34" charset="0"/>
              </a:rPr>
              <a:t>MTurkers</a:t>
            </a:r>
            <a:endParaRPr lang="en-US" sz="24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−$0.55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.09)</a:t>
            </a:r>
          </a:p>
        </p:txBody>
      </p:sp>
      <p:sp>
        <p:nvSpPr>
          <p:cNvPr id="11" name="TextBox 10">
            <a:extLst>
              <a:ext uri="{FF2B5EF4-FFF2-40B4-BE49-F238E27FC236}">
                <a16:creationId xmlns:a16="http://schemas.microsoft.com/office/drawing/2014/main" id="{B52CD771-61CF-42AD-BE40-EEFD3AFB968B}"/>
              </a:ext>
            </a:extLst>
          </p:cNvPr>
          <p:cNvSpPr txBox="1"/>
          <p:nvPr/>
        </p:nvSpPr>
        <p:spPr>
          <a:xfrm>
            <a:off x="8551545" y="1670499"/>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Delivery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−$0.52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.56)</a:t>
            </a:r>
          </a:p>
        </p:txBody>
      </p:sp>
      <p:pic>
        <p:nvPicPr>
          <p:cNvPr id="12" name="Picture 11">
            <a:extLst>
              <a:ext uri="{FF2B5EF4-FFF2-40B4-BE49-F238E27FC236}">
                <a16:creationId xmlns:a16="http://schemas.microsoft.com/office/drawing/2014/main" id="{A000193A-9ED5-4E34-98C8-804898770F4E}"/>
              </a:ext>
            </a:extLst>
          </p:cNvPr>
          <p:cNvPicPr>
            <a:picLocks noChangeAspect="1"/>
          </p:cNvPicPr>
          <p:nvPr/>
        </p:nvPicPr>
        <p:blipFill>
          <a:blip r:embed="rId3"/>
          <a:stretch>
            <a:fillRect/>
          </a:stretch>
        </p:blipFill>
        <p:spPr>
          <a:xfrm>
            <a:off x="0" y="2986498"/>
            <a:ext cx="12192000" cy="2439484"/>
          </a:xfrm>
          <a:prstGeom prst="rect">
            <a:avLst/>
          </a:prstGeom>
        </p:spPr>
      </p:pic>
    </p:spTree>
    <p:extLst>
      <p:ext uri="{BB962C8B-B14F-4D97-AF65-F5344CB8AC3E}">
        <p14:creationId xmlns:p14="http://schemas.microsoft.com/office/powerpoint/2010/main" val="316056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Hours worked prediction accuracy</a:t>
            </a:r>
            <a:endParaRPr lang="en-US" dirty="0"/>
          </a:p>
        </p:txBody>
      </p:sp>
      <p:sp>
        <p:nvSpPr>
          <p:cNvPr id="4" name="TextBox 3">
            <a:extLst>
              <a:ext uri="{FF2B5EF4-FFF2-40B4-BE49-F238E27FC236}">
                <a16:creationId xmlns:a16="http://schemas.microsoft.com/office/drawing/2014/main" id="{372DC04A-4853-437C-83F8-074EE51B8E04}"/>
              </a:ext>
            </a:extLst>
          </p:cNvPr>
          <p:cNvSpPr txBox="1"/>
          <p:nvPr/>
        </p:nvSpPr>
        <p:spPr>
          <a:xfrm>
            <a:off x="0" y="6550223"/>
            <a:ext cx="9105603" cy="307777"/>
          </a:xfrm>
          <a:prstGeom prst="rect">
            <a:avLst/>
          </a:prstGeom>
          <a:noFill/>
        </p:spPr>
        <p:txBody>
          <a:bodyPr wrap="square" rtlCol="0">
            <a:spAutoFit/>
          </a:bodyPr>
          <a:lstStyle/>
          <a:p>
            <a:r>
              <a:rPr lang="en-US" sz="1400" dirty="0">
                <a:solidFill>
                  <a:schemeClr val="bg2"/>
                </a:solidFill>
              </a:rPr>
              <a:t>Howard, R. C., Hardisty, D. J., Griffin, D. W., &amp; Wang, C. (Working paper.) Income Prediction Bias In The Gig Economy.</a:t>
            </a:r>
          </a:p>
        </p:txBody>
      </p:sp>
      <p:sp>
        <p:nvSpPr>
          <p:cNvPr id="13" name="TextBox 12">
            <a:extLst>
              <a:ext uri="{FF2B5EF4-FFF2-40B4-BE49-F238E27FC236}">
                <a16:creationId xmlns:a16="http://schemas.microsoft.com/office/drawing/2014/main" id="{0D4EBDB8-C270-4147-BEEF-B57408C64566}"/>
              </a:ext>
            </a:extLst>
          </p:cNvPr>
          <p:cNvSpPr txBox="1"/>
          <p:nvPr/>
        </p:nvSpPr>
        <p:spPr>
          <a:xfrm>
            <a:off x="388620" y="1670499"/>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Uber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31.2%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&lt; .001)</a:t>
            </a:r>
          </a:p>
        </p:txBody>
      </p:sp>
      <p:sp>
        <p:nvSpPr>
          <p:cNvPr id="14" name="TextBox 13">
            <a:extLst>
              <a:ext uri="{FF2B5EF4-FFF2-40B4-BE49-F238E27FC236}">
                <a16:creationId xmlns:a16="http://schemas.microsoft.com/office/drawing/2014/main" id="{A5B1F25E-7B5A-4D47-967C-C145F1F250F4}"/>
              </a:ext>
            </a:extLst>
          </p:cNvPr>
          <p:cNvSpPr txBox="1"/>
          <p:nvPr/>
        </p:nvSpPr>
        <p:spPr>
          <a:xfrm>
            <a:off x="4470082" y="1670499"/>
            <a:ext cx="3554730" cy="1292662"/>
          </a:xfrm>
          <a:prstGeom prst="rect">
            <a:avLst/>
          </a:prstGeom>
          <a:noFill/>
        </p:spPr>
        <p:txBody>
          <a:bodyPr wrap="square" rtlCol="0">
            <a:spAutoFit/>
          </a:bodyPr>
          <a:lstStyle/>
          <a:p>
            <a:pPr algn="ctr"/>
            <a:r>
              <a:rPr lang="en-US" sz="2400" b="1" dirty="0" err="1">
                <a:latin typeface="Arial" panose="020B0604020202020204" pitchFamily="34" charset="0"/>
                <a:cs typeface="Arial" panose="020B0604020202020204" pitchFamily="34" charset="0"/>
              </a:rPr>
              <a:t>MTurkers</a:t>
            </a:r>
            <a:endParaRPr lang="en-US" sz="24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18.6%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&lt; .001)</a:t>
            </a:r>
          </a:p>
        </p:txBody>
      </p:sp>
      <p:sp>
        <p:nvSpPr>
          <p:cNvPr id="15" name="TextBox 14">
            <a:extLst>
              <a:ext uri="{FF2B5EF4-FFF2-40B4-BE49-F238E27FC236}">
                <a16:creationId xmlns:a16="http://schemas.microsoft.com/office/drawing/2014/main" id="{C54E7DC0-F200-491E-9E21-650488D94215}"/>
              </a:ext>
            </a:extLst>
          </p:cNvPr>
          <p:cNvSpPr txBox="1"/>
          <p:nvPr/>
        </p:nvSpPr>
        <p:spPr>
          <a:xfrm>
            <a:off x="8551545" y="1670499"/>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Delivery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21.2%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.001)</a:t>
            </a:r>
          </a:p>
        </p:txBody>
      </p:sp>
      <p:pic>
        <p:nvPicPr>
          <p:cNvPr id="16" name="Picture 15">
            <a:extLst>
              <a:ext uri="{FF2B5EF4-FFF2-40B4-BE49-F238E27FC236}">
                <a16:creationId xmlns:a16="http://schemas.microsoft.com/office/drawing/2014/main" id="{869558F4-768B-4C4A-8649-CABC08BE6460}"/>
              </a:ext>
            </a:extLst>
          </p:cNvPr>
          <p:cNvPicPr>
            <a:picLocks noChangeAspect="1"/>
          </p:cNvPicPr>
          <p:nvPr/>
        </p:nvPicPr>
        <p:blipFill>
          <a:blip r:embed="rId3"/>
          <a:stretch>
            <a:fillRect/>
          </a:stretch>
        </p:blipFill>
        <p:spPr>
          <a:xfrm>
            <a:off x="0" y="2924221"/>
            <a:ext cx="12192000" cy="2541177"/>
          </a:xfrm>
          <a:prstGeom prst="rect">
            <a:avLst/>
          </a:prstGeom>
        </p:spPr>
      </p:pic>
      <p:sp>
        <p:nvSpPr>
          <p:cNvPr id="17" name="TextBox 16">
            <a:extLst>
              <a:ext uri="{FF2B5EF4-FFF2-40B4-BE49-F238E27FC236}">
                <a16:creationId xmlns:a16="http://schemas.microsoft.com/office/drawing/2014/main" id="{54EB1AF7-DA28-4870-8A02-69C522E49771}"/>
              </a:ext>
            </a:extLst>
          </p:cNvPr>
          <p:cNvSpPr txBox="1"/>
          <p:nvPr/>
        </p:nvSpPr>
        <p:spPr>
          <a:xfrm>
            <a:off x="9408160" y="5680772"/>
            <a:ext cx="2787947" cy="523220"/>
          </a:xfrm>
          <a:prstGeom prst="rect">
            <a:avLst/>
          </a:prstGeom>
          <a:noFill/>
        </p:spPr>
        <p:txBody>
          <a:bodyPr wrap="square" rtlCol="0">
            <a:spAutoFit/>
          </a:bodyPr>
          <a:lstStyle/>
          <a:p>
            <a:r>
              <a:rPr lang="en-US" sz="2800" dirty="0"/>
              <a:t>How do we fix it? </a:t>
            </a:r>
          </a:p>
        </p:txBody>
      </p:sp>
    </p:spTree>
    <p:extLst>
      <p:ext uri="{BB962C8B-B14F-4D97-AF65-F5344CB8AC3E}">
        <p14:creationId xmlns:p14="http://schemas.microsoft.com/office/powerpoint/2010/main" val="338542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D79920-3130-4DC9-88E3-D5A99FE09EFC}"/>
              </a:ext>
            </a:extLst>
          </p:cNvPr>
          <p:cNvSpPr>
            <a:spLocks noGrp="1"/>
          </p:cNvSpPr>
          <p:nvPr>
            <p:ph idx="1"/>
          </p:nvPr>
        </p:nvSpPr>
        <p:spPr>
          <a:xfrm>
            <a:off x="397955" y="906483"/>
            <a:ext cx="5698045" cy="5453677"/>
          </a:xfrm>
        </p:spPr>
        <p:txBody>
          <a:bodyPr>
            <a:normAutofit fontScale="92500" lnSpcReduction="10000"/>
          </a:bodyPr>
          <a:lstStyle/>
          <a:p>
            <a:r>
              <a:rPr lang="en-US" b="0" dirty="0">
                <a:latin typeface="Arial" panose="020B0604020202020204" pitchFamily="34" charset="0"/>
                <a:cs typeface="Arial" panose="020B0604020202020204" pitchFamily="34" charset="0"/>
              </a:rPr>
              <a:t>How many hours do you estimate you have worked (in total) for food delivery apps over the past four weeks?</a:t>
            </a:r>
            <a:br>
              <a:rPr lang="en-US" b="0" dirty="0">
                <a:latin typeface="Arial" panose="020B0604020202020204" pitchFamily="34" charset="0"/>
                <a:cs typeface="Arial" panose="020B0604020202020204" pitchFamily="34" charset="0"/>
              </a:rPr>
            </a:br>
            <a:r>
              <a:rPr lang="en-US" b="0" dirty="0">
                <a:latin typeface="Arial" panose="020B0604020202020204" pitchFamily="34" charset="0"/>
                <a:cs typeface="Arial" panose="020B0604020202020204" pitchFamily="34" charset="0"/>
              </a:rPr>
              <a:t>______ hours</a:t>
            </a:r>
          </a:p>
          <a:p>
            <a:r>
              <a:rPr lang="en-US" b="0" dirty="0"/>
              <a:t>Over the past 4 weeks you estimate you have worked [X] hours per week for food delivery apps.</a:t>
            </a:r>
          </a:p>
          <a:p>
            <a:r>
              <a:rPr lang="en-US" b="0" dirty="0"/>
              <a:t>Considering that experience, how much money do you estimate you will earn working for food delivery apps in the next week?</a:t>
            </a:r>
            <a:br>
              <a:rPr lang="en-US" b="0" dirty="0"/>
            </a:br>
            <a:r>
              <a:rPr lang="en-US" b="0" dirty="0"/>
              <a:t>$______</a:t>
            </a:r>
          </a:p>
        </p:txBody>
      </p:sp>
      <p:sp>
        <p:nvSpPr>
          <p:cNvPr id="3" name="Title 2">
            <a:extLst>
              <a:ext uri="{FF2B5EF4-FFF2-40B4-BE49-F238E27FC236}">
                <a16:creationId xmlns:a16="http://schemas.microsoft.com/office/drawing/2014/main" id="{B09F4C26-FB34-494F-9FB8-F52686DECE69}"/>
              </a:ext>
            </a:extLst>
          </p:cNvPr>
          <p:cNvSpPr>
            <a:spLocks noGrp="1"/>
          </p:cNvSpPr>
          <p:nvPr>
            <p:ph type="title"/>
          </p:nvPr>
        </p:nvSpPr>
        <p:spPr/>
        <p:txBody>
          <a:bodyPr/>
          <a:lstStyle/>
          <a:p>
            <a:r>
              <a:rPr lang="en-US" dirty="0"/>
              <a:t>Intervention: Outside View</a:t>
            </a:r>
          </a:p>
        </p:txBody>
      </p:sp>
      <p:pic>
        <p:nvPicPr>
          <p:cNvPr id="8" name="Picture 7">
            <a:extLst>
              <a:ext uri="{FF2B5EF4-FFF2-40B4-BE49-F238E27FC236}">
                <a16:creationId xmlns:a16="http://schemas.microsoft.com/office/drawing/2014/main" id="{60986614-9514-4887-A4A5-7BD634F1F4EE}"/>
              </a:ext>
            </a:extLst>
          </p:cNvPr>
          <p:cNvPicPr>
            <a:picLocks noChangeAspect="1"/>
          </p:cNvPicPr>
          <p:nvPr/>
        </p:nvPicPr>
        <p:blipFill rotWithShape="1">
          <a:blip r:embed="rId2"/>
          <a:srcRect r="24101"/>
          <a:stretch/>
        </p:blipFill>
        <p:spPr>
          <a:xfrm>
            <a:off x="6096000" y="1379517"/>
            <a:ext cx="5791200" cy="4572000"/>
          </a:xfrm>
          <a:prstGeom prst="rect">
            <a:avLst/>
          </a:prstGeom>
        </p:spPr>
      </p:pic>
      <p:sp>
        <p:nvSpPr>
          <p:cNvPr id="9" name="Left Bracket 8">
            <a:extLst>
              <a:ext uri="{FF2B5EF4-FFF2-40B4-BE49-F238E27FC236}">
                <a16:creationId xmlns:a16="http://schemas.microsoft.com/office/drawing/2014/main" id="{5721CF87-E8AD-42CD-89B4-D3F1AB8D9E9F}"/>
              </a:ext>
            </a:extLst>
          </p:cNvPr>
          <p:cNvSpPr/>
          <p:nvPr/>
        </p:nvSpPr>
        <p:spPr>
          <a:xfrm rot="5400000">
            <a:off x="9413089" y="-435165"/>
            <a:ext cx="45719" cy="321653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33B16916-1652-4437-BB9B-83B4BE3F984A}"/>
              </a:ext>
            </a:extLst>
          </p:cNvPr>
          <p:cNvSpPr txBox="1"/>
          <p:nvPr/>
        </p:nvSpPr>
        <p:spPr>
          <a:xfrm>
            <a:off x="8790492" y="814300"/>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.004</a:t>
            </a:r>
            <a:endParaRPr lang="en-US" i="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3EA771-167D-415A-ACA6-644413C49059}"/>
              </a:ext>
            </a:extLst>
          </p:cNvPr>
          <p:cNvSpPr txBox="1"/>
          <p:nvPr/>
        </p:nvSpPr>
        <p:spPr>
          <a:xfrm>
            <a:off x="0" y="6550223"/>
            <a:ext cx="9105603" cy="307777"/>
          </a:xfrm>
          <a:prstGeom prst="rect">
            <a:avLst/>
          </a:prstGeom>
          <a:noFill/>
        </p:spPr>
        <p:txBody>
          <a:bodyPr wrap="square" rtlCol="0">
            <a:spAutoFit/>
          </a:bodyPr>
          <a:lstStyle/>
          <a:p>
            <a:r>
              <a:rPr lang="en-US" sz="1400" dirty="0">
                <a:solidFill>
                  <a:schemeClr val="bg2"/>
                </a:solidFill>
              </a:rPr>
              <a:t>Howard, R. C., Hardisty, D. J., Griffin, D. W., &amp; Wang, C. (Working paper.) Income Prediction Bias In The Gig Economy.</a:t>
            </a:r>
          </a:p>
        </p:txBody>
      </p:sp>
    </p:spTree>
    <p:extLst>
      <p:ext uri="{BB962C8B-B14F-4D97-AF65-F5344CB8AC3E}">
        <p14:creationId xmlns:p14="http://schemas.microsoft.com/office/powerpoint/2010/main" val="259872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8C5558-F20F-8757-422A-C6D25682FB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8514" y="128871"/>
            <a:ext cx="1508501" cy="2233365"/>
          </a:xfrm>
          <a:prstGeom prst="rect">
            <a:avLst/>
          </a:prstGeom>
        </p:spPr>
      </p:pic>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My Research</a:t>
            </a:r>
          </a:p>
        </p:txBody>
      </p:sp>
      <p:sp>
        <p:nvSpPr>
          <p:cNvPr id="5" name="Content Placeholder 4">
            <a:extLst>
              <a:ext uri="{FF2B5EF4-FFF2-40B4-BE49-F238E27FC236}">
                <a16:creationId xmlns:a16="http://schemas.microsoft.com/office/drawing/2014/main" id="{67E9F1D2-8763-3385-2FB0-2D5C89EF6468}"/>
              </a:ext>
            </a:extLst>
          </p:cNvPr>
          <p:cNvSpPr>
            <a:spLocks noGrp="1"/>
          </p:cNvSpPr>
          <p:nvPr>
            <p:ph idx="1"/>
          </p:nvPr>
        </p:nvSpPr>
        <p:spPr>
          <a:xfrm>
            <a:off x="621475" y="1056904"/>
            <a:ext cx="11415849" cy="5120059"/>
          </a:xfrm>
        </p:spPr>
        <p:txBody>
          <a:bodyPr/>
          <a:lstStyle/>
          <a:p>
            <a:r>
              <a:rPr lang="en-US" b="0" dirty="0"/>
              <a:t>Green research and researching green</a:t>
            </a:r>
          </a:p>
          <a:p>
            <a:r>
              <a:rPr lang="en-US" b="0" dirty="0"/>
              <a:t>Combination of field and lab data</a:t>
            </a:r>
          </a:p>
          <a:p>
            <a:r>
              <a:rPr lang="en-US" b="0" dirty="0"/>
              <a:t>Green research that’s not ready for primetime: </a:t>
            </a:r>
            <a:endParaRPr lang="en-US" dirty="0"/>
          </a:p>
        </p:txBody>
      </p:sp>
      <p:pic>
        <p:nvPicPr>
          <p:cNvPr id="4" name="Picture 3">
            <a:extLst>
              <a:ext uri="{FF2B5EF4-FFF2-40B4-BE49-F238E27FC236}">
                <a16:creationId xmlns:a16="http://schemas.microsoft.com/office/drawing/2014/main" id="{748E8ED9-075D-EF64-3ED3-FE43B01D4F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0250" y="2923796"/>
            <a:ext cx="3174158" cy="3174158"/>
          </a:xfrm>
          <a:prstGeom prst="rect">
            <a:avLst/>
          </a:prstGeom>
        </p:spPr>
      </p:pic>
      <p:pic>
        <p:nvPicPr>
          <p:cNvPr id="10" name="Picture 9">
            <a:extLst>
              <a:ext uri="{FF2B5EF4-FFF2-40B4-BE49-F238E27FC236}">
                <a16:creationId xmlns:a16="http://schemas.microsoft.com/office/drawing/2014/main" id="{DFF22F8C-D0E4-5BB5-011A-AD8F0C4C18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475" y="2986454"/>
            <a:ext cx="3111500" cy="3111500"/>
          </a:xfrm>
          <a:prstGeom prst="rect">
            <a:avLst/>
          </a:prstGeom>
        </p:spPr>
      </p:pic>
      <p:pic>
        <p:nvPicPr>
          <p:cNvPr id="8" name="Picture 7">
            <a:extLst>
              <a:ext uri="{FF2B5EF4-FFF2-40B4-BE49-F238E27FC236}">
                <a16:creationId xmlns:a16="http://schemas.microsoft.com/office/drawing/2014/main" id="{775363AF-3AC4-D4C4-B6F3-A0A418AAA2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81103" y="2177144"/>
            <a:ext cx="2457778" cy="3999820"/>
          </a:xfrm>
          <a:prstGeom prst="rect">
            <a:avLst/>
          </a:prstGeom>
        </p:spPr>
      </p:pic>
      <p:pic>
        <p:nvPicPr>
          <p:cNvPr id="11" name="Picture 10">
            <a:extLst>
              <a:ext uri="{FF2B5EF4-FFF2-40B4-BE49-F238E27FC236}">
                <a16:creationId xmlns:a16="http://schemas.microsoft.com/office/drawing/2014/main" id="{BF0CE744-6580-BE8C-C566-D11AB797E8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38271" y="681036"/>
            <a:ext cx="2048172" cy="909861"/>
          </a:xfrm>
          <a:prstGeom prst="rect">
            <a:avLst/>
          </a:prstGeom>
        </p:spPr>
      </p:pic>
    </p:spTree>
    <p:extLst>
      <p:ext uri="{BB962C8B-B14F-4D97-AF65-F5344CB8AC3E}">
        <p14:creationId xmlns:p14="http://schemas.microsoft.com/office/powerpoint/2010/main" val="3525196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5" y="837028"/>
            <a:ext cx="10956967" cy="5704449"/>
          </a:xfrm>
        </p:spPr>
        <p:txBody>
          <a:bodyPr>
            <a:normAutofit/>
          </a:bodyPr>
          <a:lstStyle/>
          <a:p>
            <a:r>
              <a:rPr lang="en-US" b="0" dirty="0">
                <a:solidFill>
                  <a:schemeClr val="tx1"/>
                </a:solidFill>
              </a:rPr>
              <a:t>On average, gig workers overpredict their future income</a:t>
            </a:r>
          </a:p>
          <a:p>
            <a:r>
              <a:rPr lang="en-US" b="0" dirty="0">
                <a:solidFill>
                  <a:schemeClr val="tx1"/>
                </a:solidFill>
              </a:rPr>
              <a:t>This happens because they underpredict how many hours they will work (planning fallacy)</a:t>
            </a:r>
          </a:p>
          <a:p>
            <a:r>
              <a:rPr lang="en-US" b="0" dirty="0">
                <a:solidFill>
                  <a:schemeClr val="tx1"/>
                </a:solidFill>
              </a:rPr>
              <a:t>Prompting workers to consider their previous average hours reduces predictions &amp; improves accuracy</a:t>
            </a:r>
            <a:endParaRPr lang="de-DE" b="0" dirty="0">
              <a:solidFill>
                <a:schemeClr val="tx1"/>
              </a:solidFill>
            </a:endParaRPr>
          </a:p>
          <a:p>
            <a:pPr lvl="1"/>
            <a:endParaRPr lang="en-CA" sz="200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Gig Income Summary</a:t>
            </a:r>
            <a:endParaRPr lang="en-US" dirty="0"/>
          </a:p>
        </p:txBody>
      </p:sp>
      <p:sp>
        <p:nvSpPr>
          <p:cNvPr id="5" name="TextBox 4">
            <a:extLst>
              <a:ext uri="{FF2B5EF4-FFF2-40B4-BE49-F238E27FC236}">
                <a16:creationId xmlns:a16="http://schemas.microsoft.com/office/drawing/2014/main" id="{16E0B255-B936-4B29-B352-BFC03E4A62E6}"/>
              </a:ext>
            </a:extLst>
          </p:cNvPr>
          <p:cNvSpPr txBox="1"/>
          <p:nvPr/>
        </p:nvSpPr>
        <p:spPr>
          <a:xfrm>
            <a:off x="0" y="6550223"/>
            <a:ext cx="9105603" cy="307777"/>
          </a:xfrm>
          <a:prstGeom prst="rect">
            <a:avLst/>
          </a:prstGeom>
          <a:noFill/>
        </p:spPr>
        <p:txBody>
          <a:bodyPr wrap="square" rtlCol="0">
            <a:spAutoFit/>
          </a:bodyPr>
          <a:lstStyle/>
          <a:p>
            <a:r>
              <a:rPr lang="en-US" sz="1400" dirty="0">
                <a:solidFill>
                  <a:schemeClr val="bg2"/>
                </a:solidFill>
              </a:rPr>
              <a:t>Howard, R. C., Hardisty, D. J., Griffin, D. W., &amp; Wang, C. (Working paper.) Income Prediction Bias In The Gig Economy.</a:t>
            </a:r>
          </a:p>
        </p:txBody>
      </p:sp>
    </p:spTree>
    <p:extLst>
      <p:ext uri="{BB962C8B-B14F-4D97-AF65-F5344CB8AC3E}">
        <p14:creationId xmlns:p14="http://schemas.microsoft.com/office/powerpoint/2010/main" val="1074804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US" b="0" dirty="0"/>
              <a:t>How do consumers evaluate restricted promotions? </a:t>
            </a:r>
          </a:p>
        </p:txBody>
      </p:sp>
      <p:pic>
        <p:nvPicPr>
          <p:cNvPr id="4" name="Picture 3">
            <a:extLst>
              <a:ext uri="{FF2B5EF4-FFF2-40B4-BE49-F238E27FC236}">
                <a16:creationId xmlns:a16="http://schemas.microsoft.com/office/drawing/2014/main" id="{5A362B4C-B6C9-8B1C-9921-D28FFDFEA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1571" y="906483"/>
            <a:ext cx="5309756" cy="5309756"/>
          </a:xfrm>
          <a:prstGeom prst="rect">
            <a:avLst/>
          </a:prstGeom>
        </p:spPr>
      </p:pic>
    </p:spTree>
    <p:extLst>
      <p:ext uri="{BB962C8B-B14F-4D97-AF65-F5344CB8AC3E}">
        <p14:creationId xmlns:p14="http://schemas.microsoft.com/office/powerpoint/2010/main" val="1770149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5" y="837028"/>
            <a:ext cx="10956967" cy="5704449"/>
          </a:xfrm>
        </p:spPr>
        <p:txBody>
          <a:bodyPr>
            <a:normAutofit/>
          </a:bodyPr>
          <a:lstStyle/>
          <a:p>
            <a:pPr marL="0" indent="0">
              <a:buNone/>
            </a:pPr>
            <a:r>
              <a:rPr lang="en-US" b="0" dirty="0">
                <a:solidFill>
                  <a:schemeClr val="tx1"/>
                </a:solidFill>
              </a:rPr>
              <a:t>Which is more appealing to consumers, leading to purchase intentions for a grocery store? </a:t>
            </a:r>
          </a:p>
          <a:p>
            <a:r>
              <a:rPr lang="en-US" b="0" dirty="0">
                <a:solidFill>
                  <a:schemeClr val="tx1"/>
                </a:solidFill>
              </a:rPr>
              <a:t>$2 off</a:t>
            </a:r>
          </a:p>
          <a:p>
            <a:r>
              <a:rPr lang="de-DE" b="0" dirty="0">
                <a:solidFill>
                  <a:schemeClr val="tx1"/>
                </a:solidFill>
              </a:rPr>
              <a:t>$2 off, </a:t>
            </a:r>
            <a:r>
              <a:rPr lang="de-DE" b="0" dirty="0" err="1">
                <a:solidFill>
                  <a:schemeClr val="tx1"/>
                </a:solidFill>
              </a:rPr>
              <a:t>minimum</a:t>
            </a:r>
            <a:r>
              <a:rPr lang="de-DE" b="0" dirty="0">
                <a:solidFill>
                  <a:schemeClr val="tx1"/>
                </a:solidFill>
              </a:rPr>
              <a:t> </a:t>
            </a:r>
            <a:r>
              <a:rPr lang="de-DE" b="0" dirty="0" err="1">
                <a:solidFill>
                  <a:schemeClr val="tx1"/>
                </a:solidFill>
              </a:rPr>
              <a:t>purchase</a:t>
            </a:r>
            <a:r>
              <a:rPr lang="de-DE" b="0" dirty="0">
                <a:solidFill>
                  <a:schemeClr val="tx1"/>
                </a:solidFill>
              </a:rPr>
              <a:t> $4</a:t>
            </a:r>
          </a:p>
          <a:p>
            <a:endParaRPr lang="de-DE" b="0" dirty="0">
              <a:solidFill>
                <a:schemeClr val="tx1"/>
              </a:solidFill>
            </a:endParaRPr>
          </a:p>
          <a:p>
            <a:r>
              <a:rPr lang="de-DE" b="0" dirty="0" err="1">
                <a:solidFill>
                  <a:schemeClr val="tx1"/>
                </a:solidFill>
              </a:rPr>
              <a:t>Consumers</a:t>
            </a:r>
            <a:r>
              <a:rPr lang="de-DE" b="0" dirty="0">
                <a:solidFill>
                  <a:schemeClr val="tx1"/>
                </a:solidFill>
              </a:rPr>
              <a:t> </a:t>
            </a:r>
            <a:r>
              <a:rPr lang="de-DE" b="0" dirty="0" err="1">
                <a:solidFill>
                  <a:schemeClr val="tx1"/>
                </a:solidFill>
              </a:rPr>
              <a:t>compare</a:t>
            </a:r>
            <a:r>
              <a:rPr lang="de-DE" b="0" dirty="0">
                <a:solidFill>
                  <a:schemeClr val="tx1"/>
                </a:solidFill>
              </a:rPr>
              <a:t> </a:t>
            </a:r>
            <a:r>
              <a:rPr lang="de-DE" b="0" dirty="0" err="1">
                <a:solidFill>
                  <a:schemeClr val="tx1"/>
                </a:solidFill>
              </a:rPr>
              <a:t>the</a:t>
            </a:r>
            <a:r>
              <a:rPr lang="de-DE" b="0" dirty="0">
                <a:solidFill>
                  <a:schemeClr val="tx1"/>
                </a:solidFill>
              </a:rPr>
              <a:t> </a:t>
            </a:r>
            <a:r>
              <a:rPr lang="de-DE" b="0" dirty="0" err="1">
                <a:solidFill>
                  <a:schemeClr val="tx1"/>
                </a:solidFill>
              </a:rPr>
              <a:t>unrestricted</a:t>
            </a:r>
            <a:r>
              <a:rPr lang="de-DE" b="0" dirty="0">
                <a:solidFill>
                  <a:schemeClr val="tx1"/>
                </a:solidFill>
              </a:rPr>
              <a:t> $2 </a:t>
            </a:r>
            <a:r>
              <a:rPr lang="de-DE" b="0" dirty="0" err="1">
                <a:solidFill>
                  <a:schemeClr val="tx1"/>
                </a:solidFill>
              </a:rPr>
              <a:t>to</a:t>
            </a:r>
            <a:r>
              <a:rPr lang="de-DE" b="0" dirty="0">
                <a:solidFill>
                  <a:schemeClr val="tx1"/>
                </a:solidFill>
              </a:rPr>
              <a:t> an internal </a:t>
            </a:r>
            <a:r>
              <a:rPr lang="de-DE" b="0" dirty="0" err="1">
                <a:solidFill>
                  <a:schemeClr val="tx1"/>
                </a:solidFill>
              </a:rPr>
              <a:t>reference</a:t>
            </a:r>
            <a:r>
              <a:rPr lang="de-DE" b="0" dirty="0">
                <a:solidFill>
                  <a:schemeClr val="tx1"/>
                </a:solidFill>
              </a:rPr>
              <a:t> </a:t>
            </a:r>
            <a:r>
              <a:rPr lang="de-DE" b="0" dirty="0" err="1">
                <a:solidFill>
                  <a:schemeClr val="tx1"/>
                </a:solidFill>
              </a:rPr>
              <a:t>point</a:t>
            </a:r>
            <a:r>
              <a:rPr lang="de-DE" b="0" dirty="0">
                <a:solidFill>
                  <a:schemeClr val="tx1"/>
                </a:solidFill>
              </a:rPr>
              <a:t>: </a:t>
            </a:r>
            <a:r>
              <a:rPr lang="de-DE" b="0" dirty="0" err="1">
                <a:solidFill>
                  <a:schemeClr val="tx1"/>
                </a:solidFill>
              </a:rPr>
              <a:t>the</a:t>
            </a:r>
            <a:r>
              <a:rPr lang="de-DE" b="0" dirty="0">
                <a:solidFill>
                  <a:schemeClr val="tx1"/>
                </a:solidFill>
              </a:rPr>
              <a:t> </a:t>
            </a:r>
            <a:r>
              <a:rPr lang="de-DE" b="0" dirty="0" err="1">
                <a:solidFill>
                  <a:schemeClr val="tx1"/>
                </a:solidFill>
              </a:rPr>
              <a:t>amount</a:t>
            </a:r>
            <a:r>
              <a:rPr lang="de-DE" b="0" dirty="0">
                <a:solidFill>
                  <a:schemeClr val="tx1"/>
                </a:solidFill>
              </a:rPr>
              <a:t> </a:t>
            </a:r>
            <a:r>
              <a:rPr lang="de-DE" b="0" dirty="0" err="1">
                <a:solidFill>
                  <a:schemeClr val="tx1"/>
                </a:solidFill>
              </a:rPr>
              <a:t>they</a:t>
            </a:r>
            <a:r>
              <a:rPr lang="de-DE" b="0" dirty="0">
                <a:solidFill>
                  <a:schemeClr val="tx1"/>
                </a:solidFill>
              </a:rPr>
              <a:t> </a:t>
            </a:r>
            <a:r>
              <a:rPr lang="de-DE" b="0" dirty="0" err="1">
                <a:solidFill>
                  <a:schemeClr val="tx1"/>
                </a:solidFill>
              </a:rPr>
              <a:t>typically</a:t>
            </a:r>
            <a:r>
              <a:rPr lang="de-DE" b="0" dirty="0">
                <a:solidFill>
                  <a:schemeClr val="tx1"/>
                </a:solidFill>
              </a:rPr>
              <a:t> </a:t>
            </a:r>
            <a:r>
              <a:rPr lang="de-DE" b="0" dirty="0" err="1">
                <a:solidFill>
                  <a:schemeClr val="tx1"/>
                </a:solidFill>
              </a:rPr>
              <a:t>spend</a:t>
            </a:r>
            <a:r>
              <a:rPr lang="de-DE" b="0" dirty="0">
                <a:solidFill>
                  <a:schemeClr val="tx1"/>
                </a:solidFill>
              </a:rPr>
              <a:t> in </a:t>
            </a:r>
            <a:r>
              <a:rPr lang="de-DE" b="0" dirty="0" err="1">
                <a:solidFill>
                  <a:schemeClr val="tx1"/>
                </a:solidFill>
              </a:rPr>
              <a:t>that</a:t>
            </a:r>
            <a:r>
              <a:rPr lang="de-DE" b="0" dirty="0">
                <a:solidFill>
                  <a:schemeClr val="tx1"/>
                </a:solidFill>
              </a:rPr>
              <a:t> </a:t>
            </a:r>
            <a:r>
              <a:rPr lang="de-DE" b="0" dirty="0" err="1">
                <a:solidFill>
                  <a:schemeClr val="tx1"/>
                </a:solidFill>
              </a:rPr>
              <a:t>context</a:t>
            </a:r>
            <a:br>
              <a:rPr lang="de-DE" b="0" dirty="0">
                <a:solidFill>
                  <a:schemeClr val="tx1"/>
                </a:solidFill>
              </a:rPr>
            </a:br>
            <a:r>
              <a:rPr lang="de-DE" b="0" dirty="0">
                <a:solidFill>
                  <a:schemeClr val="tx1"/>
                </a:solidFill>
              </a:rPr>
              <a:t>“$2 off“ </a:t>
            </a:r>
            <a:r>
              <a:rPr lang="de-DE" b="0" dirty="0" err="1">
                <a:solidFill>
                  <a:schemeClr val="tx1"/>
                </a:solidFill>
              </a:rPr>
              <a:t>feels</a:t>
            </a:r>
            <a:r>
              <a:rPr lang="de-DE" b="0" dirty="0">
                <a:solidFill>
                  <a:schemeClr val="tx1"/>
                </a:solidFill>
              </a:rPr>
              <a:t> like $2 / $13 = </a:t>
            </a:r>
            <a:r>
              <a:rPr lang="de-DE" dirty="0">
                <a:solidFill>
                  <a:schemeClr val="tx1"/>
                </a:solidFill>
              </a:rPr>
              <a:t>15% off</a:t>
            </a:r>
          </a:p>
          <a:p>
            <a:r>
              <a:rPr lang="de-DE" b="0" dirty="0">
                <a:solidFill>
                  <a:schemeClr val="tx1"/>
                </a:solidFill>
              </a:rPr>
              <a:t> The “</a:t>
            </a:r>
            <a:r>
              <a:rPr lang="de-DE" b="0" dirty="0" err="1">
                <a:solidFill>
                  <a:schemeClr val="tx1"/>
                </a:solidFill>
              </a:rPr>
              <a:t>minimum</a:t>
            </a:r>
            <a:r>
              <a:rPr lang="de-DE" b="0" dirty="0">
                <a:solidFill>
                  <a:schemeClr val="tx1"/>
                </a:solidFill>
              </a:rPr>
              <a:t> </a:t>
            </a:r>
            <a:r>
              <a:rPr lang="de-DE" b="0" dirty="0" err="1">
                <a:solidFill>
                  <a:schemeClr val="tx1"/>
                </a:solidFill>
              </a:rPr>
              <a:t>purchase</a:t>
            </a:r>
            <a:r>
              <a:rPr lang="de-DE" b="0" dirty="0">
                <a:solidFill>
                  <a:schemeClr val="tx1"/>
                </a:solidFill>
              </a:rPr>
              <a:t> $4“ </a:t>
            </a:r>
            <a:r>
              <a:rPr lang="de-DE" b="0" dirty="0" err="1">
                <a:solidFill>
                  <a:schemeClr val="tx1"/>
                </a:solidFill>
              </a:rPr>
              <a:t>is</a:t>
            </a:r>
            <a:r>
              <a:rPr lang="de-DE" b="0" dirty="0">
                <a:solidFill>
                  <a:schemeClr val="tx1"/>
                </a:solidFill>
              </a:rPr>
              <a:t> a salient external </a:t>
            </a:r>
            <a:r>
              <a:rPr lang="de-DE" b="0" dirty="0" err="1">
                <a:solidFill>
                  <a:schemeClr val="tx1"/>
                </a:solidFill>
              </a:rPr>
              <a:t>reference</a:t>
            </a:r>
            <a:r>
              <a:rPr lang="de-DE" b="0" dirty="0">
                <a:solidFill>
                  <a:schemeClr val="tx1"/>
                </a:solidFill>
              </a:rPr>
              <a:t> </a:t>
            </a:r>
            <a:r>
              <a:rPr lang="de-DE" b="0" dirty="0" err="1">
                <a:solidFill>
                  <a:schemeClr val="tx1"/>
                </a:solidFill>
              </a:rPr>
              <a:t>point</a:t>
            </a:r>
            <a:r>
              <a:rPr lang="de-DE" b="0" dirty="0">
                <a:solidFill>
                  <a:schemeClr val="tx1"/>
                </a:solidFill>
              </a:rPr>
              <a:t> </a:t>
            </a:r>
            <a:r>
              <a:rPr lang="de-DE" b="0" dirty="0" err="1">
                <a:solidFill>
                  <a:schemeClr val="tx1"/>
                </a:solidFill>
              </a:rPr>
              <a:t>that</a:t>
            </a:r>
            <a:r>
              <a:rPr lang="de-DE" b="0" dirty="0">
                <a:solidFill>
                  <a:schemeClr val="tx1"/>
                </a:solidFill>
              </a:rPr>
              <a:t> </a:t>
            </a:r>
            <a:r>
              <a:rPr lang="de-DE" b="0" dirty="0" err="1">
                <a:solidFill>
                  <a:schemeClr val="tx1"/>
                </a:solidFill>
              </a:rPr>
              <a:t>overrides</a:t>
            </a:r>
            <a:r>
              <a:rPr lang="de-DE" b="0" dirty="0">
                <a:solidFill>
                  <a:schemeClr val="tx1"/>
                </a:solidFill>
              </a:rPr>
              <a:t> </a:t>
            </a:r>
            <a:r>
              <a:rPr lang="de-DE" b="0" dirty="0" err="1">
                <a:solidFill>
                  <a:schemeClr val="tx1"/>
                </a:solidFill>
              </a:rPr>
              <a:t>the</a:t>
            </a:r>
            <a:r>
              <a:rPr lang="de-DE" b="0" dirty="0">
                <a:solidFill>
                  <a:schemeClr val="tx1"/>
                </a:solidFill>
              </a:rPr>
              <a:t> internal </a:t>
            </a:r>
            <a:r>
              <a:rPr lang="de-DE" b="0" dirty="0" err="1">
                <a:solidFill>
                  <a:schemeClr val="tx1"/>
                </a:solidFill>
              </a:rPr>
              <a:t>reference</a:t>
            </a:r>
            <a:r>
              <a:rPr lang="de-DE" b="0" dirty="0">
                <a:solidFill>
                  <a:schemeClr val="tx1"/>
                </a:solidFill>
              </a:rPr>
              <a:t> </a:t>
            </a:r>
            <a:r>
              <a:rPr lang="de-DE" b="0" dirty="0" err="1">
                <a:solidFill>
                  <a:schemeClr val="tx1"/>
                </a:solidFill>
              </a:rPr>
              <a:t>point</a:t>
            </a:r>
            <a:r>
              <a:rPr lang="de-DE" b="0" dirty="0">
                <a:solidFill>
                  <a:schemeClr val="tx1"/>
                </a:solidFill>
              </a:rPr>
              <a:t> </a:t>
            </a:r>
            <a:br>
              <a:rPr lang="de-DE" b="0" dirty="0">
                <a:solidFill>
                  <a:schemeClr val="tx1"/>
                </a:solidFill>
              </a:rPr>
            </a:br>
            <a:r>
              <a:rPr lang="de-DE" b="0" dirty="0">
                <a:solidFill>
                  <a:schemeClr val="tx1"/>
                </a:solidFill>
              </a:rPr>
              <a:t>“$2 off“ </a:t>
            </a:r>
            <a:r>
              <a:rPr lang="de-DE" b="0" dirty="0" err="1">
                <a:solidFill>
                  <a:schemeClr val="tx1"/>
                </a:solidFill>
              </a:rPr>
              <a:t>feels</a:t>
            </a:r>
            <a:r>
              <a:rPr lang="de-DE" b="0" dirty="0">
                <a:solidFill>
                  <a:schemeClr val="tx1"/>
                </a:solidFill>
              </a:rPr>
              <a:t> like $2 / $4 = </a:t>
            </a:r>
            <a:r>
              <a:rPr lang="de-DE" dirty="0">
                <a:solidFill>
                  <a:schemeClr val="tx1"/>
                </a:solidFill>
              </a:rPr>
              <a:t>50% off</a:t>
            </a:r>
          </a:p>
          <a:p>
            <a:endParaRPr lang="de-DE" b="0" dirty="0">
              <a:solidFill>
                <a:schemeClr val="tx1"/>
              </a:solidFill>
            </a:endParaRPr>
          </a:p>
          <a:p>
            <a:pPr lvl="1"/>
            <a:endParaRPr lang="en-CA" sz="200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Restricted Promotions</a:t>
            </a:r>
            <a:endParaRPr lang="en-US" dirty="0"/>
          </a:p>
        </p:txBody>
      </p:sp>
      <p:sp>
        <p:nvSpPr>
          <p:cNvPr id="5" name="TextBox 4">
            <a:extLst>
              <a:ext uri="{FF2B5EF4-FFF2-40B4-BE49-F238E27FC236}">
                <a16:creationId xmlns:a16="http://schemas.microsoft.com/office/drawing/2014/main" id="{16E0B255-B936-4B29-B352-BFC03E4A62E6}"/>
              </a:ext>
            </a:extLst>
          </p:cNvPr>
          <p:cNvSpPr txBox="1"/>
          <p:nvPr/>
        </p:nvSpPr>
        <p:spPr>
          <a:xfrm>
            <a:off x="0" y="6541477"/>
            <a:ext cx="10881360" cy="307777"/>
          </a:xfrm>
          <a:prstGeom prst="rect">
            <a:avLst/>
          </a:prstGeom>
          <a:noFill/>
        </p:spPr>
        <p:txBody>
          <a:bodyPr wrap="square" rtlCol="0">
            <a:spAutoFit/>
          </a:bodyPr>
          <a:lstStyle/>
          <a:p>
            <a:r>
              <a:rPr lang="en-US" sz="1400" dirty="0">
                <a:solidFill>
                  <a:schemeClr val="bg2"/>
                </a:solidFill>
              </a:rPr>
              <a:t>Du, G., &amp; Hardisty, D. J. (Working paper.) When Do Purchase Precondition Promotions Work? The Role of External Reference Points</a:t>
            </a:r>
          </a:p>
        </p:txBody>
      </p:sp>
    </p:spTree>
    <p:extLst>
      <p:ext uri="{BB962C8B-B14F-4D97-AF65-F5344CB8AC3E}">
        <p14:creationId xmlns:p14="http://schemas.microsoft.com/office/powerpoint/2010/main" val="73194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5" y="837028"/>
            <a:ext cx="10956967" cy="5704449"/>
          </a:xfrm>
        </p:spPr>
        <p:txBody>
          <a:bodyPr>
            <a:normAutofit/>
          </a:bodyPr>
          <a:lstStyle/>
          <a:p>
            <a:pPr marL="0" indent="0">
              <a:buNone/>
            </a:pPr>
            <a:r>
              <a:rPr lang="en-US" b="0" dirty="0">
                <a:solidFill>
                  <a:schemeClr val="tx1"/>
                </a:solidFill>
              </a:rPr>
              <a:t>Which is more appealing to consumers, leading to purchase intentions for a grocery store? </a:t>
            </a:r>
          </a:p>
          <a:p>
            <a:r>
              <a:rPr lang="en-US" b="0" dirty="0">
                <a:solidFill>
                  <a:schemeClr val="tx1"/>
                </a:solidFill>
              </a:rPr>
              <a:t>$2 off</a:t>
            </a:r>
          </a:p>
          <a:p>
            <a:r>
              <a:rPr lang="de-DE" b="0" dirty="0">
                <a:solidFill>
                  <a:schemeClr val="tx1"/>
                </a:solidFill>
              </a:rPr>
              <a:t>$2 off, </a:t>
            </a:r>
            <a:r>
              <a:rPr lang="de-DE" b="0" dirty="0" err="1">
                <a:solidFill>
                  <a:schemeClr val="tx1"/>
                </a:solidFill>
              </a:rPr>
              <a:t>minimum</a:t>
            </a:r>
            <a:r>
              <a:rPr lang="de-DE" b="0" dirty="0">
                <a:solidFill>
                  <a:schemeClr val="tx1"/>
                </a:solidFill>
              </a:rPr>
              <a:t> </a:t>
            </a:r>
            <a:r>
              <a:rPr lang="de-DE" b="0" dirty="0" err="1">
                <a:solidFill>
                  <a:schemeClr val="tx1"/>
                </a:solidFill>
              </a:rPr>
              <a:t>purchase</a:t>
            </a:r>
            <a:r>
              <a:rPr lang="de-DE" b="0" dirty="0">
                <a:solidFill>
                  <a:schemeClr val="tx1"/>
                </a:solidFill>
              </a:rPr>
              <a:t> $4</a:t>
            </a:r>
          </a:p>
          <a:p>
            <a:endParaRPr lang="de-DE" b="0" dirty="0">
              <a:solidFill>
                <a:schemeClr val="tx1"/>
              </a:solidFill>
            </a:endParaRPr>
          </a:p>
          <a:p>
            <a:r>
              <a:rPr lang="de-DE" b="0" dirty="0" err="1">
                <a:solidFill>
                  <a:schemeClr val="tx1"/>
                </a:solidFill>
              </a:rPr>
              <a:t>Consumers</a:t>
            </a:r>
            <a:r>
              <a:rPr lang="de-DE" b="0" dirty="0">
                <a:solidFill>
                  <a:schemeClr val="tx1"/>
                </a:solidFill>
              </a:rPr>
              <a:t> </a:t>
            </a:r>
            <a:r>
              <a:rPr lang="de-DE" b="0" dirty="0" err="1">
                <a:solidFill>
                  <a:schemeClr val="tx1"/>
                </a:solidFill>
              </a:rPr>
              <a:t>compare</a:t>
            </a:r>
            <a:r>
              <a:rPr lang="de-DE" b="0" dirty="0">
                <a:solidFill>
                  <a:schemeClr val="tx1"/>
                </a:solidFill>
              </a:rPr>
              <a:t> </a:t>
            </a:r>
            <a:r>
              <a:rPr lang="de-DE" b="0" dirty="0" err="1">
                <a:solidFill>
                  <a:schemeClr val="tx1"/>
                </a:solidFill>
              </a:rPr>
              <a:t>the</a:t>
            </a:r>
            <a:r>
              <a:rPr lang="de-DE" b="0" dirty="0">
                <a:solidFill>
                  <a:schemeClr val="tx1"/>
                </a:solidFill>
              </a:rPr>
              <a:t> </a:t>
            </a:r>
            <a:r>
              <a:rPr lang="de-DE" b="0" dirty="0" err="1">
                <a:solidFill>
                  <a:schemeClr val="tx1"/>
                </a:solidFill>
              </a:rPr>
              <a:t>unrestricted</a:t>
            </a:r>
            <a:r>
              <a:rPr lang="de-DE" b="0" dirty="0">
                <a:solidFill>
                  <a:schemeClr val="tx1"/>
                </a:solidFill>
              </a:rPr>
              <a:t> $2 </a:t>
            </a:r>
            <a:r>
              <a:rPr lang="de-DE" b="0" dirty="0" err="1">
                <a:solidFill>
                  <a:schemeClr val="tx1"/>
                </a:solidFill>
              </a:rPr>
              <a:t>to</a:t>
            </a:r>
            <a:r>
              <a:rPr lang="de-DE" b="0" dirty="0">
                <a:solidFill>
                  <a:schemeClr val="tx1"/>
                </a:solidFill>
              </a:rPr>
              <a:t> an internal </a:t>
            </a:r>
            <a:r>
              <a:rPr lang="de-DE" b="0" dirty="0" err="1">
                <a:solidFill>
                  <a:schemeClr val="tx1"/>
                </a:solidFill>
              </a:rPr>
              <a:t>reference</a:t>
            </a:r>
            <a:r>
              <a:rPr lang="de-DE" b="0" dirty="0">
                <a:solidFill>
                  <a:schemeClr val="tx1"/>
                </a:solidFill>
              </a:rPr>
              <a:t> </a:t>
            </a:r>
            <a:r>
              <a:rPr lang="de-DE" b="0" dirty="0" err="1">
                <a:solidFill>
                  <a:schemeClr val="tx1"/>
                </a:solidFill>
              </a:rPr>
              <a:t>point</a:t>
            </a:r>
            <a:r>
              <a:rPr lang="de-DE" b="0" dirty="0">
                <a:solidFill>
                  <a:schemeClr val="tx1"/>
                </a:solidFill>
              </a:rPr>
              <a:t>: </a:t>
            </a:r>
            <a:r>
              <a:rPr lang="de-DE" b="0" dirty="0" err="1">
                <a:solidFill>
                  <a:schemeClr val="tx1"/>
                </a:solidFill>
              </a:rPr>
              <a:t>the</a:t>
            </a:r>
            <a:r>
              <a:rPr lang="de-DE" b="0" dirty="0">
                <a:solidFill>
                  <a:schemeClr val="tx1"/>
                </a:solidFill>
              </a:rPr>
              <a:t> </a:t>
            </a:r>
            <a:r>
              <a:rPr lang="de-DE" b="0" dirty="0" err="1">
                <a:solidFill>
                  <a:schemeClr val="tx1"/>
                </a:solidFill>
              </a:rPr>
              <a:t>amount</a:t>
            </a:r>
            <a:r>
              <a:rPr lang="de-DE" b="0" dirty="0">
                <a:solidFill>
                  <a:schemeClr val="tx1"/>
                </a:solidFill>
              </a:rPr>
              <a:t> </a:t>
            </a:r>
            <a:r>
              <a:rPr lang="de-DE" b="0" dirty="0" err="1">
                <a:solidFill>
                  <a:schemeClr val="tx1"/>
                </a:solidFill>
              </a:rPr>
              <a:t>they</a:t>
            </a:r>
            <a:r>
              <a:rPr lang="de-DE" b="0" dirty="0">
                <a:solidFill>
                  <a:schemeClr val="tx1"/>
                </a:solidFill>
              </a:rPr>
              <a:t> </a:t>
            </a:r>
            <a:r>
              <a:rPr lang="de-DE" b="0" dirty="0" err="1">
                <a:solidFill>
                  <a:schemeClr val="tx1"/>
                </a:solidFill>
              </a:rPr>
              <a:t>typically</a:t>
            </a:r>
            <a:r>
              <a:rPr lang="de-DE" b="0" dirty="0">
                <a:solidFill>
                  <a:schemeClr val="tx1"/>
                </a:solidFill>
              </a:rPr>
              <a:t> </a:t>
            </a:r>
            <a:r>
              <a:rPr lang="de-DE" b="0" dirty="0" err="1">
                <a:solidFill>
                  <a:schemeClr val="tx1"/>
                </a:solidFill>
              </a:rPr>
              <a:t>spend</a:t>
            </a:r>
            <a:r>
              <a:rPr lang="de-DE" b="0" dirty="0">
                <a:solidFill>
                  <a:schemeClr val="tx1"/>
                </a:solidFill>
              </a:rPr>
              <a:t> in </a:t>
            </a:r>
            <a:r>
              <a:rPr lang="de-DE" b="0" dirty="0" err="1">
                <a:solidFill>
                  <a:schemeClr val="tx1"/>
                </a:solidFill>
              </a:rPr>
              <a:t>that</a:t>
            </a:r>
            <a:r>
              <a:rPr lang="de-DE" b="0" dirty="0">
                <a:solidFill>
                  <a:schemeClr val="tx1"/>
                </a:solidFill>
              </a:rPr>
              <a:t> </a:t>
            </a:r>
            <a:r>
              <a:rPr lang="de-DE" b="0" dirty="0" err="1">
                <a:solidFill>
                  <a:schemeClr val="tx1"/>
                </a:solidFill>
              </a:rPr>
              <a:t>context</a:t>
            </a:r>
            <a:br>
              <a:rPr lang="de-DE" b="0" dirty="0">
                <a:solidFill>
                  <a:schemeClr val="tx1"/>
                </a:solidFill>
              </a:rPr>
            </a:br>
            <a:r>
              <a:rPr lang="de-DE" b="0" dirty="0">
                <a:solidFill>
                  <a:schemeClr val="tx1"/>
                </a:solidFill>
              </a:rPr>
              <a:t>“$2 off“ </a:t>
            </a:r>
            <a:r>
              <a:rPr lang="de-DE" b="0" dirty="0" err="1">
                <a:solidFill>
                  <a:schemeClr val="tx1"/>
                </a:solidFill>
              </a:rPr>
              <a:t>feels</a:t>
            </a:r>
            <a:r>
              <a:rPr lang="de-DE" b="0" dirty="0">
                <a:solidFill>
                  <a:schemeClr val="tx1"/>
                </a:solidFill>
              </a:rPr>
              <a:t> like $2 / $13 = </a:t>
            </a:r>
            <a:r>
              <a:rPr lang="de-DE" dirty="0">
                <a:solidFill>
                  <a:schemeClr val="tx1"/>
                </a:solidFill>
              </a:rPr>
              <a:t>15% off</a:t>
            </a:r>
          </a:p>
          <a:p>
            <a:r>
              <a:rPr lang="de-DE" b="0" dirty="0">
                <a:solidFill>
                  <a:schemeClr val="tx1"/>
                </a:solidFill>
              </a:rPr>
              <a:t> The “</a:t>
            </a:r>
            <a:r>
              <a:rPr lang="de-DE" b="0" dirty="0" err="1">
                <a:solidFill>
                  <a:schemeClr val="tx1"/>
                </a:solidFill>
              </a:rPr>
              <a:t>minimum</a:t>
            </a:r>
            <a:r>
              <a:rPr lang="de-DE" b="0" dirty="0">
                <a:solidFill>
                  <a:schemeClr val="tx1"/>
                </a:solidFill>
              </a:rPr>
              <a:t> </a:t>
            </a:r>
            <a:r>
              <a:rPr lang="de-DE" b="0" dirty="0" err="1">
                <a:solidFill>
                  <a:schemeClr val="tx1"/>
                </a:solidFill>
              </a:rPr>
              <a:t>purchase</a:t>
            </a:r>
            <a:r>
              <a:rPr lang="de-DE" b="0" dirty="0">
                <a:solidFill>
                  <a:schemeClr val="tx1"/>
                </a:solidFill>
              </a:rPr>
              <a:t> $4“ </a:t>
            </a:r>
            <a:r>
              <a:rPr lang="de-DE" b="0" dirty="0" err="1">
                <a:solidFill>
                  <a:schemeClr val="tx1"/>
                </a:solidFill>
              </a:rPr>
              <a:t>is</a:t>
            </a:r>
            <a:r>
              <a:rPr lang="de-DE" b="0" dirty="0">
                <a:solidFill>
                  <a:schemeClr val="tx1"/>
                </a:solidFill>
              </a:rPr>
              <a:t> a salient external </a:t>
            </a:r>
            <a:r>
              <a:rPr lang="de-DE" b="0" dirty="0" err="1">
                <a:solidFill>
                  <a:schemeClr val="tx1"/>
                </a:solidFill>
              </a:rPr>
              <a:t>reference</a:t>
            </a:r>
            <a:r>
              <a:rPr lang="de-DE" b="0" dirty="0">
                <a:solidFill>
                  <a:schemeClr val="tx1"/>
                </a:solidFill>
              </a:rPr>
              <a:t> </a:t>
            </a:r>
            <a:r>
              <a:rPr lang="de-DE" b="0" dirty="0" err="1">
                <a:solidFill>
                  <a:schemeClr val="tx1"/>
                </a:solidFill>
              </a:rPr>
              <a:t>point</a:t>
            </a:r>
            <a:r>
              <a:rPr lang="de-DE" b="0" dirty="0">
                <a:solidFill>
                  <a:schemeClr val="tx1"/>
                </a:solidFill>
              </a:rPr>
              <a:t> </a:t>
            </a:r>
            <a:r>
              <a:rPr lang="de-DE" b="0" dirty="0" err="1">
                <a:solidFill>
                  <a:schemeClr val="tx1"/>
                </a:solidFill>
              </a:rPr>
              <a:t>that</a:t>
            </a:r>
            <a:r>
              <a:rPr lang="de-DE" b="0" dirty="0">
                <a:solidFill>
                  <a:schemeClr val="tx1"/>
                </a:solidFill>
              </a:rPr>
              <a:t> </a:t>
            </a:r>
            <a:r>
              <a:rPr lang="de-DE" b="0" dirty="0" err="1">
                <a:solidFill>
                  <a:schemeClr val="tx1"/>
                </a:solidFill>
              </a:rPr>
              <a:t>overrides</a:t>
            </a:r>
            <a:r>
              <a:rPr lang="de-DE" b="0" dirty="0">
                <a:solidFill>
                  <a:schemeClr val="tx1"/>
                </a:solidFill>
              </a:rPr>
              <a:t> </a:t>
            </a:r>
            <a:r>
              <a:rPr lang="de-DE" b="0" dirty="0" err="1">
                <a:solidFill>
                  <a:schemeClr val="tx1"/>
                </a:solidFill>
              </a:rPr>
              <a:t>the</a:t>
            </a:r>
            <a:r>
              <a:rPr lang="de-DE" b="0" dirty="0">
                <a:solidFill>
                  <a:schemeClr val="tx1"/>
                </a:solidFill>
              </a:rPr>
              <a:t> internal </a:t>
            </a:r>
            <a:r>
              <a:rPr lang="de-DE" b="0" dirty="0" err="1">
                <a:solidFill>
                  <a:schemeClr val="tx1"/>
                </a:solidFill>
              </a:rPr>
              <a:t>reference</a:t>
            </a:r>
            <a:r>
              <a:rPr lang="de-DE" b="0" dirty="0">
                <a:solidFill>
                  <a:schemeClr val="tx1"/>
                </a:solidFill>
              </a:rPr>
              <a:t> </a:t>
            </a:r>
            <a:r>
              <a:rPr lang="de-DE" b="0" dirty="0" err="1">
                <a:solidFill>
                  <a:schemeClr val="tx1"/>
                </a:solidFill>
              </a:rPr>
              <a:t>point</a:t>
            </a:r>
            <a:r>
              <a:rPr lang="de-DE" b="0" dirty="0">
                <a:solidFill>
                  <a:schemeClr val="tx1"/>
                </a:solidFill>
              </a:rPr>
              <a:t> </a:t>
            </a:r>
            <a:br>
              <a:rPr lang="de-DE" b="0" dirty="0">
                <a:solidFill>
                  <a:schemeClr val="tx1"/>
                </a:solidFill>
              </a:rPr>
            </a:br>
            <a:r>
              <a:rPr lang="de-DE" b="0" dirty="0">
                <a:solidFill>
                  <a:schemeClr val="tx1"/>
                </a:solidFill>
              </a:rPr>
              <a:t>“$2 off“ </a:t>
            </a:r>
            <a:r>
              <a:rPr lang="de-DE" b="0" dirty="0" err="1">
                <a:solidFill>
                  <a:schemeClr val="tx1"/>
                </a:solidFill>
              </a:rPr>
              <a:t>feels</a:t>
            </a:r>
            <a:r>
              <a:rPr lang="de-DE" b="0" dirty="0">
                <a:solidFill>
                  <a:schemeClr val="tx1"/>
                </a:solidFill>
              </a:rPr>
              <a:t> like $2 / $4 = </a:t>
            </a:r>
            <a:r>
              <a:rPr lang="de-DE" dirty="0">
                <a:solidFill>
                  <a:schemeClr val="tx1"/>
                </a:solidFill>
              </a:rPr>
              <a:t>50% off</a:t>
            </a:r>
          </a:p>
          <a:p>
            <a:endParaRPr lang="de-DE" b="0" dirty="0">
              <a:solidFill>
                <a:schemeClr val="tx1"/>
              </a:solidFill>
            </a:endParaRPr>
          </a:p>
          <a:p>
            <a:pPr lvl="1"/>
            <a:endParaRPr lang="en-CA" sz="200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Threshold Promotions</a:t>
            </a:r>
            <a:endParaRPr lang="en-US" dirty="0"/>
          </a:p>
        </p:txBody>
      </p:sp>
      <p:sp>
        <p:nvSpPr>
          <p:cNvPr id="6" name="TextBox 5">
            <a:extLst>
              <a:ext uri="{FF2B5EF4-FFF2-40B4-BE49-F238E27FC236}">
                <a16:creationId xmlns:a16="http://schemas.microsoft.com/office/drawing/2014/main" id="{C87A80F4-38C3-45DE-8A6D-DE86DE0E74D9}"/>
              </a:ext>
            </a:extLst>
          </p:cNvPr>
          <p:cNvSpPr txBox="1"/>
          <p:nvPr/>
        </p:nvSpPr>
        <p:spPr>
          <a:xfrm>
            <a:off x="0" y="6541477"/>
            <a:ext cx="10881360" cy="307777"/>
          </a:xfrm>
          <a:prstGeom prst="rect">
            <a:avLst/>
          </a:prstGeom>
          <a:noFill/>
        </p:spPr>
        <p:txBody>
          <a:bodyPr wrap="square" rtlCol="0">
            <a:spAutoFit/>
          </a:bodyPr>
          <a:lstStyle/>
          <a:p>
            <a:r>
              <a:rPr lang="en-US" sz="1400" dirty="0">
                <a:solidFill>
                  <a:schemeClr val="bg2"/>
                </a:solidFill>
              </a:rPr>
              <a:t>Du, G., &amp; Hardisty, D. J. (Working paper.) When Do Purchase Precondition Promotions Work? The Role of External Reference Points</a:t>
            </a:r>
          </a:p>
        </p:txBody>
      </p:sp>
    </p:spTree>
    <p:extLst>
      <p:ext uri="{BB962C8B-B14F-4D97-AF65-F5344CB8AC3E}">
        <p14:creationId xmlns:p14="http://schemas.microsoft.com/office/powerpoint/2010/main" val="408619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Facebook Ads Study: Click Rate</a:t>
            </a:r>
            <a:endParaRPr lang="en-US" dirty="0"/>
          </a:p>
        </p:txBody>
      </p:sp>
      <p:sp>
        <p:nvSpPr>
          <p:cNvPr id="17" name="TextBox 16">
            <a:extLst>
              <a:ext uri="{FF2B5EF4-FFF2-40B4-BE49-F238E27FC236}">
                <a16:creationId xmlns:a16="http://schemas.microsoft.com/office/drawing/2014/main" id="{563EFFFE-FC12-44E4-A3A6-57BA9371D56B}"/>
              </a:ext>
            </a:extLst>
          </p:cNvPr>
          <p:cNvSpPr txBox="1"/>
          <p:nvPr/>
        </p:nvSpPr>
        <p:spPr>
          <a:xfrm>
            <a:off x="0" y="6334780"/>
            <a:ext cx="11958320" cy="523220"/>
          </a:xfrm>
          <a:prstGeom prst="rect">
            <a:avLst/>
          </a:prstGeom>
          <a:noFill/>
        </p:spPr>
        <p:txBody>
          <a:bodyPr wrap="square" rtlCol="0">
            <a:spAutoFit/>
          </a:bodyPr>
          <a:lstStyle/>
          <a:p>
            <a:r>
              <a:rPr lang="en-US" sz="1400" dirty="0">
                <a:solidFill>
                  <a:schemeClr val="bg2"/>
                </a:solidFill>
              </a:rPr>
              <a:t>Du, G., &amp; Hardisty, D. J. (Working paper.) When Do Purchase Precondition Promotions Work? The Role of External Reference Points.</a:t>
            </a:r>
          </a:p>
          <a:p>
            <a:r>
              <a:rPr lang="en-US" sz="1400" dirty="0" err="1">
                <a:solidFill>
                  <a:schemeClr val="bg2"/>
                </a:solidFill>
              </a:rPr>
              <a:t>Boegershausen</a:t>
            </a:r>
            <a:r>
              <a:rPr lang="en-US" sz="1400" dirty="0">
                <a:solidFill>
                  <a:schemeClr val="bg2"/>
                </a:solidFill>
              </a:rPr>
              <a:t>, J., Yi, S., </a:t>
            </a:r>
            <a:r>
              <a:rPr lang="en-US" sz="1400" dirty="0" err="1">
                <a:solidFill>
                  <a:schemeClr val="bg2"/>
                </a:solidFill>
              </a:rPr>
              <a:t>Cornil</a:t>
            </a:r>
            <a:r>
              <a:rPr lang="en-US" sz="1400" dirty="0">
                <a:solidFill>
                  <a:schemeClr val="bg2"/>
                </a:solidFill>
              </a:rPr>
              <a:t>, Y. &amp; Hardisty, D. J. (working paper). Testing the Digital Frontier: Opportunities and Validity Trade-offs in Digital Quasi-Experiments. </a:t>
            </a:r>
          </a:p>
        </p:txBody>
      </p:sp>
      <p:pic>
        <p:nvPicPr>
          <p:cNvPr id="18" name="Picture 17">
            <a:extLst>
              <a:ext uri="{FF2B5EF4-FFF2-40B4-BE49-F238E27FC236}">
                <a16:creationId xmlns:a16="http://schemas.microsoft.com/office/drawing/2014/main" id="{6563F4C8-08A7-436B-9C1E-D4201F16BB91}"/>
              </a:ext>
            </a:extLst>
          </p:cNvPr>
          <p:cNvPicPr>
            <a:picLocks noChangeAspect="1"/>
          </p:cNvPicPr>
          <p:nvPr/>
        </p:nvPicPr>
        <p:blipFill>
          <a:blip r:embed="rId3"/>
          <a:stretch>
            <a:fillRect/>
          </a:stretch>
        </p:blipFill>
        <p:spPr>
          <a:xfrm>
            <a:off x="7127240" y="1150039"/>
            <a:ext cx="2397990" cy="3862026"/>
          </a:xfrm>
          <a:prstGeom prst="rect">
            <a:avLst/>
          </a:prstGeom>
        </p:spPr>
      </p:pic>
      <p:pic>
        <p:nvPicPr>
          <p:cNvPr id="19" name="Picture 18">
            <a:extLst>
              <a:ext uri="{FF2B5EF4-FFF2-40B4-BE49-F238E27FC236}">
                <a16:creationId xmlns:a16="http://schemas.microsoft.com/office/drawing/2014/main" id="{E027565D-318A-4ECD-A075-E3C8BA10E570}"/>
              </a:ext>
            </a:extLst>
          </p:cNvPr>
          <p:cNvPicPr>
            <a:picLocks noChangeAspect="1"/>
          </p:cNvPicPr>
          <p:nvPr/>
        </p:nvPicPr>
        <p:blipFill>
          <a:blip r:embed="rId4"/>
          <a:stretch>
            <a:fillRect/>
          </a:stretch>
        </p:blipFill>
        <p:spPr>
          <a:xfrm>
            <a:off x="2555240" y="1119103"/>
            <a:ext cx="2408563" cy="3891731"/>
          </a:xfrm>
          <a:prstGeom prst="rect">
            <a:avLst/>
          </a:prstGeom>
        </p:spPr>
      </p:pic>
      <p:sp>
        <p:nvSpPr>
          <p:cNvPr id="20" name="object 6">
            <a:extLst>
              <a:ext uri="{FF2B5EF4-FFF2-40B4-BE49-F238E27FC236}">
                <a16:creationId xmlns:a16="http://schemas.microsoft.com/office/drawing/2014/main" id="{7496F280-71BD-4583-93A8-FA4058F5B888}"/>
              </a:ext>
            </a:extLst>
          </p:cNvPr>
          <p:cNvSpPr txBox="1"/>
          <p:nvPr/>
        </p:nvSpPr>
        <p:spPr>
          <a:xfrm>
            <a:off x="2060911" y="5244855"/>
            <a:ext cx="8070177" cy="934230"/>
          </a:xfrm>
          <a:prstGeom prst="rect">
            <a:avLst/>
          </a:prstGeom>
        </p:spPr>
        <p:txBody>
          <a:bodyPr vert="horz" wrap="square" lIns="0" tIns="33655" rIns="0" bIns="0" rtlCol="0">
            <a:spAutoFit/>
          </a:bodyPr>
          <a:lstStyle/>
          <a:p>
            <a:pPr marL="63500" algn="ctr">
              <a:spcBef>
                <a:spcPts val="265"/>
              </a:spcBef>
              <a:tabLst>
                <a:tab pos="405765" algn="l"/>
                <a:tab pos="406400" algn="l"/>
              </a:tabLst>
            </a:pPr>
            <a:r>
              <a:rPr lang="en-US" altLang="zh-CN" sz="2800" b="1" spc="30" dirty="0">
                <a:latin typeface="Tahoma" panose="020B0604030504040204"/>
                <a:cs typeface="Tahoma" panose="020B0604030504040204"/>
              </a:rPr>
              <a:t>CTR</a:t>
            </a:r>
            <a:r>
              <a:rPr lang="zh-CN" altLang="en-US" sz="2800" b="1" spc="30" dirty="0">
                <a:latin typeface="Tahoma" panose="020B0604030504040204"/>
                <a:cs typeface="Tahoma" panose="020B0604030504040204"/>
              </a:rPr>
              <a:t> </a:t>
            </a:r>
            <a:r>
              <a:rPr lang="en-US" altLang="zh-CN" sz="2800" b="1" spc="30" dirty="0">
                <a:latin typeface="Tahoma" panose="020B0604030504040204"/>
                <a:cs typeface="Tahoma" panose="020B0604030504040204"/>
              </a:rPr>
              <a:t>=</a:t>
            </a:r>
            <a:r>
              <a:rPr lang="zh-CN" altLang="en-US" sz="2800" b="1" spc="30" dirty="0">
                <a:latin typeface="Tahoma" panose="020B0604030504040204"/>
                <a:cs typeface="Tahoma" panose="020B0604030504040204"/>
              </a:rPr>
              <a:t> </a:t>
            </a:r>
            <a:r>
              <a:rPr lang="en-US" altLang="zh-CN" sz="2800" b="1" spc="30" dirty="0">
                <a:latin typeface="Tahoma" panose="020B0604030504040204"/>
                <a:cs typeface="Tahoma" panose="020B0604030504040204"/>
              </a:rPr>
              <a:t>0.88%</a:t>
            </a:r>
            <a:r>
              <a:rPr lang="zh-CN" altLang="en-US" sz="2800" b="1" spc="30" dirty="0">
                <a:latin typeface="Tahoma" panose="020B0604030504040204"/>
                <a:cs typeface="Tahoma" panose="020B0604030504040204"/>
              </a:rPr>
              <a:t>                   </a:t>
            </a:r>
            <a:r>
              <a:rPr lang="en-US" altLang="zh-CN" sz="2800" b="1" spc="30" dirty="0">
                <a:latin typeface="Tahoma" panose="020B0604030504040204"/>
                <a:cs typeface="Tahoma" panose="020B0604030504040204"/>
              </a:rPr>
              <a:t> CTR</a:t>
            </a:r>
            <a:r>
              <a:rPr lang="zh-CN" altLang="en-US" sz="2800" b="1" spc="30" dirty="0">
                <a:latin typeface="Tahoma" panose="020B0604030504040204"/>
                <a:cs typeface="Tahoma" panose="020B0604030504040204"/>
              </a:rPr>
              <a:t> </a:t>
            </a:r>
            <a:r>
              <a:rPr lang="en-US" altLang="zh-CN" sz="2800" b="1" spc="30" dirty="0">
                <a:latin typeface="Tahoma" panose="020B0604030504040204"/>
                <a:cs typeface="Tahoma" panose="020B0604030504040204"/>
              </a:rPr>
              <a:t>=</a:t>
            </a:r>
            <a:r>
              <a:rPr lang="zh-CN" altLang="en-US" sz="2800" b="1" spc="30" dirty="0">
                <a:latin typeface="Tahoma" panose="020B0604030504040204"/>
                <a:cs typeface="Tahoma" panose="020B0604030504040204"/>
              </a:rPr>
              <a:t> </a:t>
            </a:r>
            <a:r>
              <a:rPr lang="en-US" altLang="zh-CN" sz="2800" b="1" spc="30" dirty="0">
                <a:latin typeface="Tahoma" panose="020B0604030504040204"/>
                <a:cs typeface="Tahoma" panose="020B0604030504040204"/>
              </a:rPr>
              <a:t>1.13%</a:t>
            </a:r>
          </a:p>
          <a:p>
            <a:pPr marL="63500" algn="ctr">
              <a:spcBef>
                <a:spcPts val="265"/>
              </a:spcBef>
              <a:tabLst>
                <a:tab pos="405765" algn="l"/>
                <a:tab pos="406400" algn="l"/>
              </a:tabLst>
            </a:pPr>
            <a:r>
              <a:rPr lang="en-US" altLang="zh-CN" sz="2800" b="1" i="1" spc="30" dirty="0">
                <a:latin typeface="Tahoma" panose="020B0604030504040204"/>
                <a:cs typeface="Tahoma" panose="020B0604030504040204"/>
              </a:rPr>
              <a:t>p</a:t>
            </a:r>
            <a:r>
              <a:rPr lang="zh-CN" altLang="en-US" sz="2800" b="1" spc="30" dirty="0">
                <a:latin typeface="Tahoma" panose="020B0604030504040204"/>
                <a:cs typeface="Tahoma" panose="020B0604030504040204"/>
              </a:rPr>
              <a:t> </a:t>
            </a:r>
            <a:r>
              <a:rPr lang="en-US" altLang="zh-CN" sz="2800" b="1" spc="30" dirty="0">
                <a:latin typeface="Tahoma" panose="020B0604030504040204"/>
                <a:cs typeface="Tahoma" panose="020B0604030504040204"/>
              </a:rPr>
              <a:t>&lt;</a:t>
            </a:r>
            <a:r>
              <a:rPr lang="zh-CN" altLang="en-US" sz="2800" b="1" spc="30" dirty="0">
                <a:latin typeface="Tahoma" panose="020B0604030504040204"/>
                <a:cs typeface="Tahoma" panose="020B0604030504040204"/>
              </a:rPr>
              <a:t> </a:t>
            </a:r>
            <a:r>
              <a:rPr lang="en-US" altLang="zh-CN" sz="2800" b="1" spc="30" dirty="0">
                <a:latin typeface="Tahoma" panose="020B0604030504040204"/>
                <a:cs typeface="Tahoma" panose="020B0604030504040204"/>
              </a:rPr>
              <a:t>.001</a:t>
            </a:r>
          </a:p>
        </p:txBody>
      </p:sp>
      <p:sp>
        <p:nvSpPr>
          <p:cNvPr id="3" name="TextBox 2">
            <a:extLst>
              <a:ext uri="{FF2B5EF4-FFF2-40B4-BE49-F238E27FC236}">
                <a16:creationId xmlns:a16="http://schemas.microsoft.com/office/drawing/2014/main" id="{51645CEE-1D30-4000-8F30-8E39C8A9E8EC}"/>
              </a:ext>
            </a:extLst>
          </p:cNvPr>
          <p:cNvSpPr txBox="1"/>
          <p:nvPr/>
        </p:nvSpPr>
        <p:spPr>
          <a:xfrm>
            <a:off x="9753601" y="2480887"/>
            <a:ext cx="2301240" cy="2031325"/>
          </a:xfrm>
          <a:prstGeom prst="rect">
            <a:avLst/>
          </a:prstGeom>
          <a:noFill/>
        </p:spPr>
        <p:txBody>
          <a:bodyPr wrap="square" rtlCol="0">
            <a:spAutoFit/>
          </a:bodyPr>
          <a:lstStyle/>
          <a:p>
            <a:r>
              <a:rPr lang="en-US" dirty="0"/>
              <a:t>Warning!!! Most ad AB Tests are </a:t>
            </a:r>
            <a:r>
              <a:rPr lang="en-US" b="1" dirty="0"/>
              <a:t>not true experiments</a:t>
            </a:r>
            <a:r>
              <a:rPr lang="en-US" dirty="0"/>
              <a:t>, due to sampling optimization. Yet 58% of previous papers labeled them as experiments. </a:t>
            </a:r>
          </a:p>
        </p:txBody>
      </p:sp>
    </p:spTree>
    <p:extLst>
      <p:ext uri="{BB962C8B-B14F-4D97-AF65-F5344CB8AC3E}">
        <p14:creationId xmlns:p14="http://schemas.microsoft.com/office/powerpoint/2010/main" val="154530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5" y="837028"/>
            <a:ext cx="10956967" cy="5704449"/>
          </a:xfrm>
        </p:spPr>
        <p:txBody>
          <a:bodyPr>
            <a:normAutofit/>
          </a:bodyPr>
          <a:lstStyle/>
          <a:p>
            <a:pPr marL="0" indent="0">
              <a:buNone/>
            </a:pPr>
            <a:r>
              <a:rPr lang="en-US" b="0" i="1" dirty="0">
                <a:solidFill>
                  <a:schemeClr val="tx1"/>
                </a:solidFill>
              </a:rPr>
              <a:t>N</a:t>
            </a:r>
            <a:r>
              <a:rPr lang="en-US" b="0" dirty="0">
                <a:solidFill>
                  <a:schemeClr val="tx1"/>
                </a:solidFill>
              </a:rPr>
              <a:t> = 400 U.K. participants from Prolific</a:t>
            </a:r>
          </a:p>
          <a:p>
            <a:pPr marL="0" indent="0">
              <a:buNone/>
            </a:pPr>
            <a:r>
              <a:rPr lang="en-US" b="0" dirty="0">
                <a:solidFill>
                  <a:schemeClr val="tx1"/>
                </a:solidFill>
              </a:rPr>
              <a:t>“Imagine that you find a coupon in a flyer for a department store near where you live”</a:t>
            </a:r>
          </a:p>
          <a:p>
            <a:pPr marL="0" indent="0">
              <a:buNone/>
            </a:pPr>
            <a:endParaRPr lang="en-US" b="0" dirty="0">
              <a:solidFill>
                <a:schemeClr val="tx1"/>
              </a:solidFill>
            </a:endParaRPr>
          </a:p>
          <a:p>
            <a:pPr marL="0" indent="0">
              <a:buNone/>
            </a:pPr>
            <a:r>
              <a:rPr lang="en-US" b="0" dirty="0">
                <a:solidFill>
                  <a:schemeClr val="tx1"/>
                </a:solidFill>
              </a:rPr>
              <a:t>2 × 2 Between-participants:</a:t>
            </a:r>
          </a:p>
          <a:p>
            <a:pPr marL="0" indent="0">
              <a:buNone/>
            </a:pPr>
            <a:r>
              <a:rPr lang="en-US" b="0" dirty="0">
                <a:solidFill>
                  <a:schemeClr val="tx1"/>
                </a:solidFill>
              </a:rPr>
              <a:t>    </a:t>
            </a:r>
            <a:r>
              <a:rPr lang="en-US" dirty="0">
                <a:solidFill>
                  <a:schemeClr val="tx1"/>
                </a:solidFill>
              </a:rPr>
              <a:t>Discount format </a:t>
            </a:r>
          </a:p>
          <a:p>
            <a:pPr marL="0" indent="0">
              <a:buNone/>
            </a:pPr>
            <a:r>
              <a:rPr lang="en-US" b="0" dirty="0">
                <a:solidFill>
                  <a:schemeClr val="tx1"/>
                </a:solidFill>
              </a:rPr>
              <a:t>    Absolute (£2 off any purchase) vs. Percentage (10% off any purchase) </a:t>
            </a:r>
          </a:p>
          <a:p>
            <a:pPr marL="0" indent="0">
              <a:buNone/>
            </a:pPr>
            <a:r>
              <a:rPr lang="en-US" b="0" dirty="0">
                <a:solidFill>
                  <a:schemeClr val="tx1"/>
                </a:solidFill>
              </a:rPr>
              <a:t>    </a:t>
            </a:r>
            <a:r>
              <a:rPr lang="en-US" dirty="0">
                <a:solidFill>
                  <a:schemeClr val="tx1"/>
                </a:solidFill>
              </a:rPr>
              <a:t>Purchase precondition</a:t>
            </a:r>
          </a:p>
          <a:p>
            <a:pPr marL="0" indent="0">
              <a:buNone/>
            </a:pPr>
            <a:r>
              <a:rPr lang="en-US" b="0" dirty="0">
                <a:solidFill>
                  <a:schemeClr val="tx1"/>
                </a:solidFill>
              </a:rPr>
              <a:t>    Unrestricted vs. Restricted (minimum purchase £3)</a:t>
            </a:r>
            <a:endParaRPr lang="de-DE" b="0" dirty="0">
              <a:solidFill>
                <a:schemeClr val="tx1"/>
              </a:solidFill>
            </a:endParaRPr>
          </a:p>
          <a:p>
            <a:pPr lvl="1"/>
            <a:endParaRPr lang="en-CA" sz="200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Threshold Promotions: Purchase Intention</a:t>
            </a:r>
            <a:endParaRPr lang="en-US" dirty="0"/>
          </a:p>
        </p:txBody>
      </p:sp>
      <p:sp>
        <p:nvSpPr>
          <p:cNvPr id="6" name="TextBox 5">
            <a:extLst>
              <a:ext uri="{FF2B5EF4-FFF2-40B4-BE49-F238E27FC236}">
                <a16:creationId xmlns:a16="http://schemas.microsoft.com/office/drawing/2014/main" id="{71188A95-A858-4F36-AA45-735D68C59A8B}"/>
              </a:ext>
            </a:extLst>
          </p:cNvPr>
          <p:cNvSpPr txBox="1"/>
          <p:nvPr/>
        </p:nvSpPr>
        <p:spPr>
          <a:xfrm>
            <a:off x="0" y="6541477"/>
            <a:ext cx="10881360" cy="307777"/>
          </a:xfrm>
          <a:prstGeom prst="rect">
            <a:avLst/>
          </a:prstGeom>
          <a:noFill/>
        </p:spPr>
        <p:txBody>
          <a:bodyPr wrap="square" rtlCol="0">
            <a:spAutoFit/>
          </a:bodyPr>
          <a:lstStyle/>
          <a:p>
            <a:r>
              <a:rPr lang="en-US" sz="1400" dirty="0">
                <a:solidFill>
                  <a:schemeClr val="bg2"/>
                </a:solidFill>
              </a:rPr>
              <a:t>Du, G., &amp; Hardisty, D. J. (Working paper.) When Do Purchase Precondition Promotions Work? The Role of External Reference Points</a:t>
            </a:r>
          </a:p>
        </p:txBody>
      </p:sp>
    </p:spTree>
    <p:extLst>
      <p:ext uri="{BB962C8B-B14F-4D97-AF65-F5344CB8AC3E}">
        <p14:creationId xmlns:p14="http://schemas.microsoft.com/office/powerpoint/2010/main" val="1238620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Threshold Promotions: Purchase Intention</a:t>
            </a:r>
            <a:endParaRPr lang="en-US" dirty="0"/>
          </a:p>
        </p:txBody>
      </p:sp>
      <p:pic>
        <p:nvPicPr>
          <p:cNvPr id="7" name="Picture 6">
            <a:extLst>
              <a:ext uri="{FF2B5EF4-FFF2-40B4-BE49-F238E27FC236}">
                <a16:creationId xmlns:a16="http://schemas.microsoft.com/office/drawing/2014/main" id="{25A20940-DBDB-4C50-A36A-63D91CAD24D3}"/>
              </a:ext>
            </a:extLst>
          </p:cNvPr>
          <p:cNvPicPr>
            <a:picLocks noChangeAspect="1"/>
          </p:cNvPicPr>
          <p:nvPr/>
        </p:nvPicPr>
        <p:blipFill>
          <a:blip r:embed="rId3"/>
          <a:stretch>
            <a:fillRect/>
          </a:stretch>
        </p:blipFill>
        <p:spPr>
          <a:xfrm>
            <a:off x="2184400" y="1105427"/>
            <a:ext cx="4865477" cy="5030409"/>
          </a:xfrm>
          <a:prstGeom prst="rect">
            <a:avLst/>
          </a:prstGeom>
        </p:spPr>
      </p:pic>
      <p:sp>
        <p:nvSpPr>
          <p:cNvPr id="8" name="Rectangle 7">
            <a:extLst>
              <a:ext uri="{FF2B5EF4-FFF2-40B4-BE49-F238E27FC236}">
                <a16:creationId xmlns:a16="http://schemas.microsoft.com/office/drawing/2014/main" id="{511CF6D4-8432-4226-81A4-584B77B0B89A}"/>
              </a:ext>
            </a:extLst>
          </p:cNvPr>
          <p:cNvSpPr/>
          <p:nvPr/>
        </p:nvSpPr>
        <p:spPr>
          <a:xfrm>
            <a:off x="5551762" y="1281188"/>
            <a:ext cx="474489" cy="369332"/>
          </a:xfrm>
          <a:prstGeom prst="rect">
            <a:avLst/>
          </a:prstGeom>
        </p:spPr>
        <p:txBody>
          <a:bodyPr wrap="none">
            <a:spAutoFit/>
          </a:bodyPr>
          <a:lstStyle/>
          <a:p>
            <a:r>
              <a:rPr lang="en-US" altLang="zh-CN" i="1" spc="30" dirty="0">
                <a:latin typeface="Tahoma" panose="020B0604030504040204"/>
                <a:cs typeface="Tahoma" panose="020B0604030504040204"/>
              </a:rPr>
              <a:t>NS</a:t>
            </a:r>
            <a:endParaRPr lang="en-US" altLang="zh-CN" spc="30" dirty="0">
              <a:latin typeface="Tahoma" panose="020B0604030504040204"/>
              <a:cs typeface="Tahoma" panose="020B0604030504040204"/>
            </a:endParaRPr>
          </a:p>
        </p:txBody>
      </p:sp>
      <p:cxnSp>
        <p:nvCxnSpPr>
          <p:cNvPr id="9" name="Straight Connector 8">
            <a:extLst>
              <a:ext uri="{FF2B5EF4-FFF2-40B4-BE49-F238E27FC236}">
                <a16:creationId xmlns:a16="http://schemas.microsoft.com/office/drawing/2014/main" id="{5F0DD5DA-4842-48D4-8757-113FED72FFE6}"/>
              </a:ext>
            </a:extLst>
          </p:cNvPr>
          <p:cNvCxnSpPr/>
          <p:nvPr/>
        </p:nvCxnSpPr>
        <p:spPr>
          <a:xfrm>
            <a:off x="3211505" y="1694453"/>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9E1ACE9-A66D-474E-8A92-6EDC84A75261}"/>
              </a:ext>
            </a:extLst>
          </p:cNvPr>
          <p:cNvCxnSpPr/>
          <p:nvPr/>
        </p:nvCxnSpPr>
        <p:spPr>
          <a:xfrm>
            <a:off x="3211505" y="1694453"/>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08A6171-3814-4303-B01A-19EB112989CE}"/>
              </a:ext>
            </a:extLst>
          </p:cNvPr>
          <p:cNvCxnSpPr/>
          <p:nvPr/>
        </p:nvCxnSpPr>
        <p:spPr>
          <a:xfrm>
            <a:off x="4125905" y="1694453"/>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38DE3A4-4B8A-4210-9E1A-9969185E4AFA}"/>
              </a:ext>
            </a:extLst>
          </p:cNvPr>
          <p:cNvSpPr/>
          <p:nvPr/>
        </p:nvSpPr>
        <p:spPr>
          <a:xfrm>
            <a:off x="3150828" y="1281188"/>
            <a:ext cx="1182696" cy="369332"/>
          </a:xfrm>
          <a:prstGeom prst="rect">
            <a:avLst/>
          </a:prstGeom>
        </p:spPr>
        <p:txBody>
          <a:bodyPr wrap="none">
            <a:spAutoFit/>
          </a:bodyPr>
          <a:lstStyle/>
          <a:p>
            <a:r>
              <a:rPr lang="en-US" altLang="zh-CN" i="1" spc="30" dirty="0">
                <a:latin typeface="Tahoma" panose="020B0604030504040204"/>
                <a:cs typeface="Tahoma" panose="020B0604030504040204"/>
              </a:rPr>
              <a:t>p </a:t>
            </a:r>
            <a:r>
              <a:rPr lang="en-US" altLang="zh-CN" spc="30" dirty="0">
                <a:latin typeface="Tahoma" panose="020B0604030504040204"/>
                <a:cs typeface="Tahoma" panose="020B0604030504040204"/>
              </a:rPr>
              <a:t>= .003 </a:t>
            </a:r>
          </a:p>
        </p:txBody>
      </p:sp>
      <p:cxnSp>
        <p:nvCxnSpPr>
          <p:cNvPr id="13" name="Straight Connector 12">
            <a:extLst>
              <a:ext uri="{FF2B5EF4-FFF2-40B4-BE49-F238E27FC236}">
                <a16:creationId xmlns:a16="http://schemas.microsoft.com/office/drawing/2014/main" id="{349EC5D8-9997-4429-A72C-963B3D15882A}"/>
              </a:ext>
            </a:extLst>
          </p:cNvPr>
          <p:cNvCxnSpPr/>
          <p:nvPr/>
        </p:nvCxnSpPr>
        <p:spPr>
          <a:xfrm>
            <a:off x="5331807" y="1694453"/>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93CE405-47A6-488C-8079-1102C94B8959}"/>
              </a:ext>
            </a:extLst>
          </p:cNvPr>
          <p:cNvCxnSpPr/>
          <p:nvPr/>
        </p:nvCxnSpPr>
        <p:spPr>
          <a:xfrm>
            <a:off x="5331807" y="1694453"/>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09CB271-1B8B-47CB-B8DB-FEA3E4C6C6F2}"/>
              </a:ext>
            </a:extLst>
          </p:cNvPr>
          <p:cNvCxnSpPr/>
          <p:nvPr/>
        </p:nvCxnSpPr>
        <p:spPr>
          <a:xfrm>
            <a:off x="6246207" y="1694453"/>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561A74F-8A3C-42B9-B875-92A502B03B76}"/>
              </a:ext>
            </a:extLst>
          </p:cNvPr>
          <p:cNvSpPr/>
          <p:nvPr/>
        </p:nvSpPr>
        <p:spPr>
          <a:xfrm>
            <a:off x="7476736" y="1391465"/>
            <a:ext cx="3546863" cy="2786981"/>
          </a:xfrm>
          <a:prstGeom prst="rect">
            <a:avLst/>
          </a:prstGeom>
        </p:spPr>
        <p:txBody>
          <a:bodyPr wrap="square">
            <a:spAutoFit/>
          </a:bodyPr>
          <a:lstStyle/>
          <a:p>
            <a:pPr algn="just">
              <a:lnSpc>
                <a:spcPct val="150000"/>
              </a:lnSpc>
              <a:defRPr/>
            </a:pPr>
            <a:r>
              <a:rPr lang="en-US" altLang="zh-CN" sz="2400" spc="30" dirty="0">
                <a:cs typeface="Tahoma" panose="020B0604030504040204"/>
              </a:rPr>
              <a:t>Error</a:t>
            </a:r>
            <a:r>
              <a:rPr lang="zh-CN" altLang="en-US" sz="2400" spc="30" dirty="0">
                <a:cs typeface="Tahoma" panose="020B0604030504040204"/>
              </a:rPr>
              <a:t> </a:t>
            </a:r>
            <a:r>
              <a:rPr lang="en-US" altLang="zh-CN" sz="2400" spc="30" dirty="0">
                <a:cs typeface="Tahoma" panose="020B0604030504040204"/>
              </a:rPr>
              <a:t>Bars</a:t>
            </a:r>
            <a:r>
              <a:rPr lang="zh-CN" altLang="en-US" sz="2400" spc="30" dirty="0">
                <a:cs typeface="Tahoma" panose="020B0604030504040204"/>
              </a:rPr>
              <a:t> </a:t>
            </a:r>
            <a:r>
              <a:rPr lang="en-US" altLang="zh-CN" sz="2400" spc="30" dirty="0">
                <a:cs typeface="Tahoma" panose="020B0604030504040204"/>
              </a:rPr>
              <a:t>=</a:t>
            </a:r>
            <a:r>
              <a:rPr lang="zh-CN" altLang="en-US" sz="2400" spc="30" dirty="0">
                <a:cs typeface="Tahoma" panose="020B0604030504040204"/>
              </a:rPr>
              <a:t> </a:t>
            </a:r>
            <a:r>
              <a:rPr lang="en-US" altLang="zh-CN" sz="2400" spc="30" dirty="0">
                <a:cs typeface="Tahoma" panose="020B0604030504040204"/>
              </a:rPr>
              <a:t>95%</a:t>
            </a:r>
            <a:r>
              <a:rPr lang="zh-CN" altLang="en-US" sz="2400" spc="30" dirty="0">
                <a:cs typeface="Tahoma" panose="020B0604030504040204"/>
              </a:rPr>
              <a:t> </a:t>
            </a:r>
            <a:r>
              <a:rPr lang="en-US" altLang="zh-CN" sz="2400" spc="30" dirty="0">
                <a:cs typeface="Tahoma" panose="020B0604030504040204"/>
              </a:rPr>
              <a:t>CI</a:t>
            </a:r>
          </a:p>
          <a:p>
            <a:pPr algn="just">
              <a:lnSpc>
                <a:spcPct val="150000"/>
              </a:lnSpc>
              <a:defRPr/>
            </a:pPr>
            <a:endParaRPr lang="en-US" altLang="zh-CN" sz="2400" dirty="0">
              <a:cs typeface="Tahoma" panose="020B0604030504040204" charset="0"/>
            </a:endParaRPr>
          </a:p>
          <a:p>
            <a:pPr algn="just">
              <a:lnSpc>
                <a:spcPct val="150000"/>
              </a:lnSpc>
              <a:defRPr/>
            </a:pPr>
            <a:r>
              <a:rPr lang="en-US" altLang="zh-CN" sz="2400" dirty="0">
                <a:cs typeface="Tahoma" panose="020B0604030504040204" charset="0"/>
              </a:rPr>
              <a:t>Interaction:</a:t>
            </a:r>
          </a:p>
          <a:p>
            <a:pPr algn="just">
              <a:lnSpc>
                <a:spcPct val="150000"/>
              </a:lnSpc>
              <a:defRPr/>
            </a:pPr>
            <a:r>
              <a:rPr lang="en-US" altLang="zh-CN" sz="2400" i="1" dirty="0">
                <a:cs typeface="Tahoma" panose="020B0604030504040204" charset="0"/>
              </a:rPr>
              <a:t>F</a:t>
            </a:r>
            <a:r>
              <a:rPr lang="zh-CN" altLang="en-US" sz="2400" i="1" dirty="0">
                <a:cs typeface="Tahoma" panose="020B0604030504040204" charset="0"/>
              </a:rPr>
              <a:t> </a:t>
            </a:r>
            <a:r>
              <a:rPr lang="en-US" altLang="zh-CN" sz="2400" dirty="0">
                <a:cs typeface="Tahoma" panose="020B0604030504040204" charset="0"/>
              </a:rPr>
              <a:t>(1, 396) = 9.14</a:t>
            </a:r>
            <a:r>
              <a:rPr lang="zh-CN" altLang="en-US" sz="2400" dirty="0">
                <a:cs typeface="Tahoma" panose="020B0604030504040204" charset="0"/>
              </a:rPr>
              <a:t> </a:t>
            </a:r>
            <a:endParaRPr lang="en-US" altLang="zh-CN" sz="2400" dirty="0">
              <a:cs typeface="Tahoma" panose="020B0604030504040204" charset="0"/>
            </a:endParaRPr>
          </a:p>
          <a:p>
            <a:pPr algn="just">
              <a:lnSpc>
                <a:spcPct val="150000"/>
              </a:lnSpc>
              <a:defRPr/>
            </a:pPr>
            <a:r>
              <a:rPr lang="en-US" altLang="zh-CN" sz="2400" i="1" dirty="0">
                <a:cs typeface="Tahoma" panose="020B0604030504040204" charset="0"/>
              </a:rPr>
              <a:t>p</a:t>
            </a:r>
            <a:r>
              <a:rPr lang="en-US" altLang="zh-CN" sz="2400" dirty="0">
                <a:cs typeface="Tahoma" panose="020B0604030504040204" charset="0"/>
              </a:rPr>
              <a:t> = .003</a:t>
            </a:r>
          </a:p>
        </p:txBody>
      </p:sp>
      <p:sp>
        <p:nvSpPr>
          <p:cNvPr id="17" name="TextBox 16">
            <a:extLst>
              <a:ext uri="{FF2B5EF4-FFF2-40B4-BE49-F238E27FC236}">
                <a16:creationId xmlns:a16="http://schemas.microsoft.com/office/drawing/2014/main" id="{563EFFFE-FC12-44E4-A3A6-57BA9371D56B}"/>
              </a:ext>
            </a:extLst>
          </p:cNvPr>
          <p:cNvSpPr txBox="1"/>
          <p:nvPr/>
        </p:nvSpPr>
        <p:spPr>
          <a:xfrm>
            <a:off x="0" y="6541477"/>
            <a:ext cx="10881360" cy="307777"/>
          </a:xfrm>
          <a:prstGeom prst="rect">
            <a:avLst/>
          </a:prstGeom>
          <a:noFill/>
        </p:spPr>
        <p:txBody>
          <a:bodyPr wrap="square" rtlCol="0">
            <a:spAutoFit/>
          </a:bodyPr>
          <a:lstStyle/>
          <a:p>
            <a:r>
              <a:rPr lang="en-US" sz="1400" dirty="0">
                <a:solidFill>
                  <a:schemeClr val="bg2"/>
                </a:solidFill>
              </a:rPr>
              <a:t>Du, G., &amp; Hardisty, D. J. (Working paper.) When Do Purchase Precondition Promotions Work? The Role of External Reference Points</a:t>
            </a:r>
          </a:p>
        </p:txBody>
      </p:sp>
    </p:spTree>
    <p:extLst>
      <p:ext uri="{BB962C8B-B14F-4D97-AF65-F5344CB8AC3E}">
        <p14:creationId xmlns:p14="http://schemas.microsoft.com/office/powerpoint/2010/main" val="4191026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769B9D-1152-4208-A859-9092992AE5C5}"/>
              </a:ext>
            </a:extLst>
          </p:cNvPr>
          <p:cNvSpPr>
            <a:spLocks noGrp="1"/>
          </p:cNvSpPr>
          <p:nvPr>
            <p:ph type="title"/>
          </p:nvPr>
        </p:nvSpPr>
        <p:spPr/>
        <p:txBody>
          <a:bodyPr/>
          <a:lstStyle/>
          <a:p>
            <a:r>
              <a:rPr lang="en-US" dirty="0"/>
              <a:t>Capped Promotions: Fairness</a:t>
            </a:r>
          </a:p>
        </p:txBody>
      </p:sp>
      <p:pic>
        <p:nvPicPr>
          <p:cNvPr id="4" name="Picture 3">
            <a:extLst>
              <a:ext uri="{FF2B5EF4-FFF2-40B4-BE49-F238E27FC236}">
                <a16:creationId xmlns:a16="http://schemas.microsoft.com/office/drawing/2014/main" id="{916399B3-697F-4F3F-9D85-8D5CEAD96AAC}"/>
              </a:ext>
            </a:extLst>
          </p:cNvPr>
          <p:cNvPicPr>
            <a:picLocks noChangeAspect="1"/>
          </p:cNvPicPr>
          <p:nvPr/>
        </p:nvPicPr>
        <p:blipFill>
          <a:blip r:embed="rId2"/>
          <a:stretch>
            <a:fillRect/>
          </a:stretch>
        </p:blipFill>
        <p:spPr>
          <a:xfrm>
            <a:off x="621702" y="906483"/>
            <a:ext cx="5504778" cy="4710919"/>
          </a:xfrm>
          <a:prstGeom prst="rect">
            <a:avLst/>
          </a:prstGeom>
        </p:spPr>
      </p:pic>
      <p:pic>
        <p:nvPicPr>
          <p:cNvPr id="5" name="Picture 4">
            <a:extLst>
              <a:ext uri="{FF2B5EF4-FFF2-40B4-BE49-F238E27FC236}">
                <a16:creationId xmlns:a16="http://schemas.microsoft.com/office/drawing/2014/main" id="{25FDE142-E48D-4091-8B0D-A7A695D6C3FB}"/>
              </a:ext>
            </a:extLst>
          </p:cNvPr>
          <p:cNvPicPr>
            <a:picLocks noChangeAspect="1"/>
          </p:cNvPicPr>
          <p:nvPr/>
        </p:nvPicPr>
        <p:blipFill>
          <a:blip r:embed="rId3"/>
          <a:stretch>
            <a:fillRect/>
          </a:stretch>
        </p:blipFill>
        <p:spPr>
          <a:xfrm>
            <a:off x="6260734" y="906483"/>
            <a:ext cx="5504775" cy="4710918"/>
          </a:xfrm>
          <a:prstGeom prst="rect">
            <a:avLst/>
          </a:prstGeom>
        </p:spPr>
      </p:pic>
      <p:sp>
        <p:nvSpPr>
          <p:cNvPr id="6" name="TextBox 5">
            <a:extLst>
              <a:ext uri="{FF2B5EF4-FFF2-40B4-BE49-F238E27FC236}">
                <a16:creationId xmlns:a16="http://schemas.microsoft.com/office/drawing/2014/main" id="{A9A469D1-8B2B-41DE-915F-C0AA545CFE9D}"/>
              </a:ext>
            </a:extLst>
          </p:cNvPr>
          <p:cNvSpPr txBox="1"/>
          <p:nvPr/>
        </p:nvSpPr>
        <p:spPr>
          <a:xfrm>
            <a:off x="1848705" y="5655614"/>
            <a:ext cx="3050772" cy="461665"/>
          </a:xfrm>
          <a:prstGeom prst="rect">
            <a:avLst/>
          </a:prstGeom>
          <a:noFill/>
        </p:spPr>
        <p:txBody>
          <a:bodyPr wrap="none" rtlCol="0">
            <a:spAutoFit/>
          </a:bodyPr>
          <a:lstStyle/>
          <a:p>
            <a:r>
              <a:rPr lang="en-US" altLang="zh-CN" sz="2400" dirty="0">
                <a:latin typeface="Segoe UI" panose="020B0502040204020203" pitchFamily="34" charset="0"/>
                <a:cs typeface="Segoe UI" panose="020B0502040204020203" pitchFamily="34" charset="0"/>
              </a:rPr>
              <a:t>Threshold</a:t>
            </a:r>
            <a:r>
              <a:rPr lang="zh-CN" altLang="en-US" sz="2400" dirty="0">
                <a:latin typeface="Segoe UI" panose="020B0502040204020203" pitchFamily="34" charset="0"/>
                <a:cs typeface="Segoe UI" panose="020B0502040204020203" pitchFamily="34" charset="0"/>
              </a:rPr>
              <a:t> </a:t>
            </a:r>
            <a:r>
              <a:rPr lang="en-US" altLang="zh-CN" sz="2400" dirty="0">
                <a:latin typeface="Segoe UI" panose="020B0502040204020203" pitchFamily="34" charset="0"/>
                <a:cs typeface="Segoe UI" panose="020B0502040204020203" pitchFamily="34" charset="0"/>
              </a:rPr>
              <a:t>Promotion</a:t>
            </a:r>
            <a:endParaRPr lang="en-US" sz="24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6DD58628-DE1C-4565-8902-F0F972B9D3C2}"/>
              </a:ext>
            </a:extLst>
          </p:cNvPr>
          <p:cNvSpPr txBox="1"/>
          <p:nvPr/>
        </p:nvSpPr>
        <p:spPr>
          <a:xfrm>
            <a:off x="7739225" y="5617401"/>
            <a:ext cx="2759858" cy="461665"/>
          </a:xfrm>
          <a:prstGeom prst="rect">
            <a:avLst/>
          </a:prstGeom>
          <a:noFill/>
        </p:spPr>
        <p:txBody>
          <a:bodyPr wrap="none" rtlCol="0">
            <a:spAutoFit/>
          </a:bodyPr>
          <a:lstStyle/>
          <a:p>
            <a:r>
              <a:rPr lang="en-US" altLang="zh-CN" sz="2400" dirty="0">
                <a:latin typeface="Segoe UI" panose="020B0502040204020203" pitchFamily="34" charset="0"/>
                <a:cs typeface="Segoe UI" panose="020B0502040204020203" pitchFamily="34" charset="0"/>
              </a:rPr>
              <a:t>Capped</a:t>
            </a:r>
            <a:r>
              <a:rPr lang="zh-CN" altLang="en-US" sz="2400" dirty="0">
                <a:latin typeface="Segoe UI" panose="020B0502040204020203" pitchFamily="34" charset="0"/>
                <a:cs typeface="Segoe UI" panose="020B0502040204020203" pitchFamily="34" charset="0"/>
              </a:rPr>
              <a:t> </a:t>
            </a:r>
            <a:r>
              <a:rPr lang="en-US" altLang="zh-CN" sz="2400" dirty="0">
                <a:latin typeface="Segoe UI" panose="020B0502040204020203" pitchFamily="34" charset="0"/>
                <a:cs typeface="Segoe UI" panose="020B0502040204020203" pitchFamily="34" charset="0"/>
              </a:rPr>
              <a:t>Promotion</a:t>
            </a:r>
            <a:endParaRPr lang="en-US" sz="2400" dirty="0">
              <a:latin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7978B804-ADBD-47BD-A4E6-F0B8AB7CCDCF}"/>
              </a:ext>
            </a:extLst>
          </p:cNvPr>
          <p:cNvSpPr txBox="1"/>
          <p:nvPr/>
        </p:nvSpPr>
        <p:spPr>
          <a:xfrm>
            <a:off x="69948" y="6550223"/>
            <a:ext cx="11695561" cy="307777"/>
          </a:xfrm>
          <a:prstGeom prst="rect">
            <a:avLst/>
          </a:prstGeom>
          <a:noFill/>
        </p:spPr>
        <p:txBody>
          <a:bodyPr wrap="square" rtlCol="0">
            <a:spAutoFit/>
          </a:bodyPr>
          <a:lstStyle/>
          <a:p>
            <a:r>
              <a:rPr lang="en-US" sz="1400" dirty="0">
                <a:solidFill>
                  <a:schemeClr val="bg2"/>
                </a:solidFill>
              </a:rPr>
              <a:t>Yi, S., Hardisty, D. J., Griffin, D. W., &amp; Allard, T. (working). The Price That Binds: Perceived Fairness and the Effectiveness of Restricted Price Promotions. </a:t>
            </a:r>
          </a:p>
        </p:txBody>
      </p:sp>
    </p:spTree>
    <p:extLst>
      <p:ext uri="{BB962C8B-B14F-4D97-AF65-F5344CB8AC3E}">
        <p14:creationId xmlns:p14="http://schemas.microsoft.com/office/powerpoint/2010/main" val="2317038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5" y="837028"/>
            <a:ext cx="10956967" cy="5704449"/>
          </a:xfrm>
        </p:spPr>
        <p:txBody>
          <a:bodyPr>
            <a:normAutofit/>
          </a:bodyPr>
          <a:lstStyle/>
          <a:p>
            <a:r>
              <a:rPr lang="en-US" b="0" dirty="0">
                <a:solidFill>
                  <a:schemeClr val="tx1"/>
                </a:solidFill>
              </a:rPr>
              <a:t>Another reference point is expectations, such as what the firm </a:t>
            </a:r>
            <a:r>
              <a:rPr lang="en-US" b="0" i="1" dirty="0">
                <a:solidFill>
                  <a:schemeClr val="tx1"/>
                </a:solidFill>
              </a:rPr>
              <a:t>could have</a:t>
            </a:r>
            <a:r>
              <a:rPr lang="en-US" b="0" dirty="0">
                <a:solidFill>
                  <a:schemeClr val="tx1"/>
                </a:solidFill>
              </a:rPr>
              <a:t> offered. </a:t>
            </a:r>
          </a:p>
          <a:p>
            <a:r>
              <a:rPr lang="en-US" b="0" dirty="0">
                <a:solidFill>
                  <a:schemeClr val="tx1"/>
                </a:solidFill>
              </a:rPr>
              <a:t>With “50% off, max $5”:</a:t>
            </a:r>
          </a:p>
          <a:p>
            <a:r>
              <a:rPr lang="en-US" b="0" dirty="0">
                <a:solidFill>
                  <a:schemeClr val="tx1"/>
                </a:solidFill>
              </a:rPr>
              <a:t>Could have received 50% of usual spending (e.g., $10 off a $20 spend)</a:t>
            </a:r>
          </a:p>
          <a:p>
            <a:r>
              <a:rPr lang="en-US" b="0" dirty="0">
                <a:solidFill>
                  <a:schemeClr val="tx1"/>
                </a:solidFill>
              </a:rPr>
              <a:t>Actually receiving $5 at most</a:t>
            </a:r>
          </a:p>
          <a:p>
            <a:endParaRPr lang="en-US" b="0" dirty="0">
              <a:solidFill>
                <a:schemeClr val="tx1"/>
              </a:solidFill>
            </a:endParaRPr>
          </a:p>
          <a:p>
            <a:r>
              <a:rPr lang="en-US" b="0" dirty="0">
                <a:solidFill>
                  <a:schemeClr val="tx1"/>
                </a:solidFill>
              </a:rPr>
              <a:t>This (</a:t>
            </a:r>
            <a:r>
              <a:rPr lang="en-US" b="0" i="1" dirty="0">
                <a:solidFill>
                  <a:schemeClr val="tx1"/>
                </a:solidFill>
              </a:rPr>
              <a:t>negative expectation disconfirmation</a:t>
            </a:r>
            <a:r>
              <a:rPr lang="en-US" b="0" dirty="0">
                <a:solidFill>
                  <a:schemeClr val="tx1"/>
                </a:solidFill>
              </a:rPr>
              <a:t>) feels unfair, reducing purchase intention</a:t>
            </a:r>
          </a:p>
          <a:p>
            <a:pPr marL="0" indent="0">
              <a:buNone/>
            </a:pPr>
            <a:endParaRPr lang="de-DE" b="0" dirty="0">
              <a:solidFill>
                <a:schemeClr val="tx1"/>
              </a:solidFill>
            </a:endParaRPr>
          </a:p>
          <a:p>
            <a:pPr lvl="1"/>
            <a:endParaRPr lang="en-CA" sz="200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Capped Promotions: Fairness</a:t>
            </a:r>
            <a:endParaRPr lang="en-US" dirty="0"/>
          </a:p>
        </p:txBody>
      </p:sp>
      <p:sp>
        <p:nvSpPr>
          <p:cNvPr id="5" name="TextBox 4">
            <a:extLst>
              <a:ext uri="{FF2B5EF4-FFF2-40B4-BE49-F238E27FC236}">
                <a16:creationId xmlns:a16="http://schemas.microsoft.com/office/drawing/2014/main" id="{DF29066B-026A-4A1C-9983-AC71C8524625}"/>
              </a:ext>
            </a:extLst>
          </p:cNvPr>
          <p:cNvSpPr txBox="1"/>
          <p:nvPr/>
        </p:nvSpPr>
        <p:spPr>
          <a:xfrm>
            <a:off x="69948" y="6550223"/>
            <a:ext cx="11695561" cy="307777"/>
          </a:xfrm>
          <a:prstGeom prst="rect">
            <a:avLst/>
          </a:prstGeom>
          <a:noFill/>
        </p:spPr>
        <p:txBody>
          <a:bodyPr wrap="square" rtlCol="0">
            <a:spAutoFit/>
          </a:bodyPr>
          <a:lstStyle/>
          <a:p>
            <a:r>
              <a:rPr lang="en-US" sz="1400" dirty="0">
                <a:solidFill>
                  <a:schemeClr val="bg2"/>
                </a:solidFill>
              </a:rPr>
              <a:t>Yi, S., Hardisty, D. J., Griffin, D. W., &amp; Allard, T. (working). The Price That Binds: Perceived Fairness and the Effectiveness of Restricted Price Promotions. </a:t>
            </a:r>
          </a:p>
        </p:txBody>
      </p:sp>
    </p:spTree>
    <p:extLst>
      <p:ext uri="{BB962C8B-B14F-4D97-AF65-F5344CB8AC3E}">
        <p14:creationId xmlns:p14="http://schemas.microsoft.com/office/powerpoint/2010/main" val="2623220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Capped Promotions</a:t>
            </a:r>
            <a:endParaRPr lang="en-US" dirty="0"/>
          </a:p>
        </p:txBody>
      </p:sp>
      <p:sp>
        <p:nvSpPr>
          <p:cNvPr id="6" name="TextBox 5">
            <a:extLst>
              <a:ext uri="{FF2B5EF4-FFF2-40B4-BE49-F238E27FC236}">
                <a16:creationId xmlns:a16="http://schemas.microsoft.com/office/drawing/2014/main" id="{71188A95-A858-4F36-AA45-735D68C59A8B}"/>
              </a:ext>
            </a:extLst>
          </p:cNvPr>
          <p:cNvSpPr txBox="1"/>
          <p:nvPr/>
        </p:nvSpPr>
        <p:spPr>
          <a:xfrm>
            <a:off x="0" y="6541477"/>
            <a:ext cx="11328400" cy="307777"/>
          </a:xfrm>
          <a:prstGeom prst="rect">
            <a:avLst/>
          </a:prstGeom>
          <a:noFill/>
        </p:spPr>
        <p:txBody>
          <a:bodyPr wrap="square" rtlCol="0">
            <a:spAutoFit/>
          </a:bodyPr>
          <a:lstStyle/>
          <a:p>
            <a:r>
              <a:rPr lang="en-US" sz="1400" dirty="0">
                <a:solidFill>
                  <a:schemeClr val="bg2"/>
                </a:solidFill>
              </a:rPr>
              <a:t>Yi, S., Hardisty, D. J., Griffin, D. W., &amp; Allard, T. (working). The Price That Binds: Perceived Fairness and the Effectiveness of Restricted Price Promotions. </a:t>
            </a:r>
          </a:p>
        </p:txBody>
      </p:sp>
      <p:sp>
        <p:nvSpPr>
          <p:cNvPr id="7" name="Content Placeholder 2">
            <a:extLst>
              <a:ext uri="{FF2B5EF4-FFF2-40B4-BE49-F238E27FC236}">
                <a16:creationId xmlns:a16="http://schemas.microsoft.com/office/drawing/2014/main" id="{57FA7079-3B7F-4E12-96FE-4B82A747B573}"/>
              </a:ext>
            </a:extLst>
          </p:cNvPr>
          <p:cNvSpPr txBox="1">
            <a:spLocks/>
          </p:cNvSpPr>
          <p:nvPr/>
        </p:nvSpPr>
        <p:spPr>
          <a:xfrm>
            <a:off x="822054" y="1278636"/>
            <a:ext cx="474667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Capped:</a:t>
            </a:r>
            <a:r>
              <a:rPr lang="zh-CN" altLang="en-US" dirty="0"/>
              <a:t> </a:t>
            </a:r>
            <a:r>
              <a:rPr lang="en-CA" dirty="0"/>
              <a:t>"Enjoy 60% off. $3 max discount on an order”</a:t>
            </a:r>
          </a:p>
          <a:p>
            <a:r>
              <a:rPr lang="en-US" altLang="zh-CN" dirty="0"/>
              <a:t>Threshold:</a:t>
            </a:r>
            <a:r>
              <a:rPr lang="zh-CN" altLang="en-US" dirty="0"/>
              <a:t> </a:t>
            </a:r>
            <a:r>
              <a:rPr lang="en-CA" dirty="0"/>
              <a:t>"Enjoy $3 off on an order of $5 or more”</a:t>
            </a:r>
          </a:p>
          <a:p>
            <a:r>
              <a:rPr lang="en-US" altLang="zh-CN" dirty="0"/>
              <a:t>Unrestricted:</a:t>
            </a:r>
            <a:r>
              <a:rPr lang="zh-CN" altLang="en-US" dirty="0"/>
              <a:t> </a:t>
            </a:r>
            <a:r>
              <a:rPr lang="en-CA" dirty="0"/>
              <a:t>"Enjoy $3 off”</a:t>
            </a:r>
          </a:p>
          <a:p>
            <a:r>
              <a:rPr lang="en-US" altLang="zh-CN" dirty="0"/>
              <a:t>Fairness</a:t>
            </a:r>
            <a:r>
              <a:rPr lang="zh-CN" altLang="en-US" dirty="0"/>
              <a:t> </a:t>
            </a:r>
            <a:r>
              <a:rPr lang="en-US" altLang="zh-CN" dirty="0"/>
              <a:t>&amp;</a:t>
            </a:r>
            <a:r>
              <a:rPr lang="zh-CN" altLang="en-US" dirty="0"/>
              <a:t> </a:t>
            </a:r>
            <a:r>
              <a:rPr lang="en-US" altLang="zh-CN" dirty="0"/>
              <a:t>Purchase</a:t>
            </a:r>
            <a:r>
              <a:rPr lang="zh-CN" altLang="en-US" dirty="0"/>
              <a:t> </a:t>
            </a:r>
            <a:r>
              <a:rPr lang="en-US" altLang="zh-CN" dirty="0"/>
              <a:t>Intention</a:t>
            </a:r>
            <a:r>
              <a:rPr lang="zh-CN" altLang="en-US" dirty="0"/>
              <a:t> </a:t>
            </a:r>
            <a:r>
              <a:rPr lang="en-US" altLang="zh-CN" dirty="0"/>
              <a:t>(Counterbalanced)</a:t>
            </a:r>
            <a:endParaRPr lang="en-US" dirty="0"/>
          </a:p>
        </p:txBody>
      </p:sp>
      <p:pic>
        <p:nvPicPr>
          <p:cNvPr id="8" name="Picture 7" descr="Chart, bar chart&#10;&#10;Description automatically generated">
            <a:extLst>
              <a:ext uri="{FF2B5EF4-FFF2-40B4-BE49-F238E27FC236}">
                <a16:creationId xmlns:a16="http://schemas.microsoft.com/office/drawing/2014/main" id="{E276DD1A-E74C-41C3-8073-9CA52BD6FF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966865"/>
            <a:ext cx="4746672" cy="4924269"/>
          </a:xfrm>
          <a:prstGeom prst="rect">
            <a:avLst/>
          </a:prstGeom>
        </p:spPr>
      </p:pic>
      <p:sp>
        <p:nvSpPr>
          <p:cNvPr id="9" name="TextBox 8">
            <a:extLst>
              <a:ext uri="{FF2B5EF4-FFF2-40B4-BE49-F238E27FC236}">
                <a16:creationId xmlns:a16="http://schemas.microsoft.com/office/drawing/2014/main" id="{AC0DE4CD-8FE6-40E7-96CB-65DD58B80FDE}"/>
              </a:ext>
            </a:extLst>
          </p:cNvPr>
          <p:cNvSpPr txBox="1"/>
          <p:nvPr/>
        </p:nvSpPr>
        <p:spPr>
          <a:xfrm>
            <a:off x="6566393" y="5891134"/>
            <a:ext cx="6093500" cy="385362"/>
          </a:xfrm>
          <a:prstGeom prst="rect">
            <a:avLst/>
          </a:prstGeom>
          <a:noFill/>
        </p:spPr>
        <p:txBody>
          <a:bodyPr wrap="square">
            <a:spAutoFit/>
          </a:bodyPr>
          <a:lstStyle/>
          <a:p>
            <a:pPr>
              <a:lnSpc>
                <a:spcPct val="115000"/>
              </a:lnSpc>
            </a:pPr>
            <a:r>
              <a:rPr lang="en-US" sz="1800" i="1" dirty="0">
                <a:effectLst/>
                <a:latin typeface="Times New Roman" panose="02020603050405020304" pitchFamily="18" charset="0"/>
                <a:ea typeface="Times New Roman" panose="02020603050405020304" pitchFamily="18" charset="0"/>
              </a:rPr>
              <a:t>Note: Error bars </a:t>
            </a:r>
            <a:r>
              <a:rPr lang="en-US" altLang="zh-CN" sz="1800" i="1" dirty="0">
                <a:effectLst/>
                <a:latin typeface="Times New Roman" panose="02020603050405020304" pitchFamily="18" charset="0"/>
                <a:ea typeface="Times New Roman" panose="02020603050405020304" pitchFamily="18" charset="0"/>
              </a:rPr>
              <a:t>=</a:t>
            </a:r>
            <a:r>
              <a:rPr lang="en-US" sz="1800" i="1" dirty="0">
                <a:effectLst/>
                <a:latin typeface="Times New Roman" panose="02020603050405020304" pitchFamily="18" charset="0"/>
                <a:ea typeface="Times New Roman" panose="02020603050405020304" pitchFamily="18" charset="0"/>
              </a:rPr>
              <a:t> ±1 standard error.</a:t>
            </a:r>
            <a:endParaRPr lang="en-CA" sz="32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923E833C-78CF-42D1-A0A7-05367BD16CFE}"/>
              </a:ext>
            </a:extLst>
          </p:cNvPr>
          <p:cNvSpPr txBox="1"/>
          <p:nvPr/>
        </p:nvSpPr>
        <p:spPr>
          <a:xfrm>
            <a:off x="625959" y="6263287"/>
            <a:ext cx="6093500" cy="369332"/>
          </a:xfrm>
          <a:prstGeom prst="rect">
            <a:avLst/>
          </a:prstGeom>
          <a:noFill/>
        </p:spPr>
        <p:txBody>
          <a:bodyPr wrap="square">
            <a:spAutoFit/>
          </a:bodyPr>
          <a:lstStyle/>
          <a:p>
            <a:r>
              <a:rPr lang="en-US" altLang="zh-CN" dirty="0"/>
              <a:t>(N</a:t>
            </a:r>
            <a:r>
              <a:rPr lang="zh-CN" altLang="en-US" dirty="0"/>
              <a:t> </a:t>
            </a:r>
            <a:r>
              <a:rPr lang="en-US" altLang="zh-CN" dirty="0"/>
              <a:t>= 600, US Prolific)</a:t>
            </a:r>
          </a:p>
        </p:txBody>
      </p:sp>
    </p:spTree>
    <p:extLst>
      <p:ext uri="{BB962C8B-B14F-4D97-AF65-F5344CB8AC3E}">
        <p14:creationId xmlns:p14="http://schemas.microsoft.com/office/powerpoint/2010/main" val="1331040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Researching Green</a:t>
            </a:r>
          </a:p>
        </p:txBody>
      </p:sp>
      <p:sp>
        <p:nvSpPr>
          <p:cNvPr id="5" name="Content Placeholder 4">
            <a:extLst>
              <a:ext uri="{FF2B5EF4-FFF2-40B4-BE49-F238E27FC236}">
                <a16:creationId xmlns:a16="http://schemas.microsoft.com/office/drawing/2014/main" id="{67E9F1D2-8763-3385-2FB0-2D5C89EF6468}"/>
              </a:ext>
            </a:extLst>
          </p:cNvPr>
          <p:cNvSpPr>
            <a:spLocks noGrp="1"/>
          </p:cNvSpPr>
          <p:nvPr>
            <p:ph idx="1"/>
          </p:nvPr>
        </p:nvSpPr>
        <p:spPr>
          <a:xfrm>
            <a:off x="621475" y="1056904"/>
            <a:ext cx="11415849" cy="5120059"/>
          </a:xfrm>
        </p:spPr>
        <p:txBody>
          <a:bodyPr/>
          <a:lstStyle/>
          <a:p>
            <a:pPr marL="0" indent="0">
              <a:buNone/>
            </a:pPr>
            <a:r>
              <a:rPr lang="en-US" b="0" dirty="0"/>
              <a:t>Three big questions for today. How do consumers:</a:t>
            </a:r>
          </a:p>
          <a:p>
            <a:pPr marL="514350" indent="-514350">
              <a:buFont typeface="+mj-lt"/>
              <a:buAutoNum type="arabicPeriod"/>
            </a:pPr>
            <a:r>
              <a:rPr lang="en-US" b="0" dirty="0"/>
              <a:t>predict their future expenses &amp; income? </a:t>
            </a:r>
          </a:p>
          <a:p>
            <a:pPr marL="514350" indent="-514350">
              <a:buFont typeface="+mj-lt"/>
              <a:buAutoNum type="arabicPeriod"/>
            </a:pPr>
            <a:r>
              <a:rPr lang="en-US" b="0" dirty="0"/>
              <a:t>evaluate restricted promotions? </a:t>
            </a:r>
          </a:p>
          <a:p>
            <a:pPr marL="514350" indent="-514350">
              <a:buFont typeface="+mj-lt"/>
              <a:buAutoNum type="arabicPeriod"/>
            </a:pPr>
            <a:r>
              <a:rPr lang="en-US" b="0" dirty="0"/>
              <a:t>allocate their charitable contributions? </a:t>
            </a:r>
          </a:p>
          <a:p>
            <a:endParaRPr lang="en-US" dirty="0"/>
          </a:p>
        </p:txBody>
      </p:sp>
      <p:pic>
        <p:nvPicPr>
          <p:cNvPr id="12" name="Picture 11">
            <a:extLst>
              <a:ext uri="{FF2B5EF4-FFF2-40B4-BE49-F238E27FC236}">
                <a16:creationId xmlns:a16="http://schemas.microsoft.com/office/drawing/2014/main" id="{15A1D5F8-6289-51C6-6510-F385B65F0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9964" y="155865"/>
            <a:ext cx="1937360" cy="1937360"/>
          </a:xfrm>
          <a:prstGeom prst="rect">
            <a:avLst/>
          </a:prstGeom>
        </p:spPr>
      </p:pic>
    </p:spTree>
    <p:extLst>
      <p:ext uri="{BB962C8B-B14F-4D97-AF65-F5344CB8AC3E}">
        <p14:creationId xmlns:p14="http://schemas.microsoft.com/office/powerpoint/2010/main" val="59188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Capped Promotions: </a:t>
            </a:r>
            <a:r>
              <a:rPr lang="en-CA" b="0" dirty="0" err="1">
                <a:solidFill>
                  <a:schemeClr val="tx1"/>
                </a:solidFill>
              </a:rPr>
              <a:t>TikTok</a:t>
            </a:r>
            <a:r>
              <a:rPr lang="en-CA" b="0" dirty="0">
                <a:solidFill>
                  <a:schemeClr val="tx1"/>
                </a:solidFill>
              </a:rPr>
              <a:t> Study</a:t>
            </a:r>
            <a:endParaRPr lang="en-US" dirty="0"/>
          </a:p>
        </p:txBody>
      </p:sp>
      <p:sp>
        <p:nvSpPr>
          <p:cNvPr id="5" name="TextBox 4">
            <a:extLst>
              <a:ext uri="{FF2B5EF4-FFF2-40B4-BE49-F238E27FC236}">
                <a16:creationId xmlns:a16="http://schemas.microsoft.com/office/drawing/2014/main" id="{DF29066B-026A-4A1C-9983-AC71C8524625}"/>
              </a:ext>
            </a:extLst>
          </p:cNvPr>
          <p:cNvSpPr txBox="1"/>
          <p:nvPr/>
        </p:nvSpPr>
        <p:spPr>
          <a:xfrm>
            <a:off x="69948" y="6550223"/>
            <a:ext cx="11695561" cy="307777"/>
          </a:xfrm>
          <a:prstGeom prst="rect">
            <a:avLst/>
          </a:prstGeom>
          <a:noFill/>
        </p:spPr>
        <p:txBody>
          <a:bodyPr wrap="square" rtlCol="0">
            <a:spAutoFit/>
          </a:bodyPr>
          <a:lstStyle/>
          <a:p>
            <a:r>
              <a:rPr lang="en-US" sz="1400" dirty="0">
                <a:solidFill>
                  <a:schemeClr val="bg2"/>
                </a:solidFill>
              </a:rPr>
              <a:t>Yi, S., Hardisty, D. J., Griffin, D. W., &amp; Allard, T. (working). The Price That Binds: Perceived Fairness and the Effectiveness of Restricted Price Promotions. </a:t>
            </a:r>
          </a:p>
        </p:txBody>
      </p:sp>
      <p:pic>
        <p:nvPicPr>
          <p:cNvPr id="7" name="Picture 6">
            <a:extLst>
              <a:ext uri="{FF2B5EF4-FFF2-40B4-BE49-F238E27FC236}">
                <a16:creationId xmlns:a16="http://schemas.microsoft.com/office/drawing/2014/main" id="{23C5F44C-C06B-4433-B0E5-7470F9EB14C9}"/>
              </a:ext>
            </a:extLst>
          </p:cNvPr>
          <p:cNvPicPr>
            <a:picLocks noChangeAspect="1"/>
          </p:cNvPicPr>
          <p:nvPr/>
        </p:nvPicPr>
        <p:blipFill>
          <a:blip r:embed="rId3"/>
          <a:stretch>
            <a:fillRect/>
          </a:stretch>
        </p:blipFill>
        <p:spPr>
          <a:xfrm>
            <a:off x="2676225" y="1357201"/>
            <a:ext cx="3256278" cy="2401094"/>
          </a:xfrm>
          <a:prstGeom prst="rect">
            <a:avLst/>
          </a:prstGeom>
        </p:spPr>
      </p:pic>
      <p:pic>
        <p:nvPicPr>
          <p:cNvPr id="8" name="Picture 7">
            <a:extLst>
              <a:ext uri="{FF2B5EF4-FFF2-40B4-BE49-F238E27FC236}">
                <a16:creationId xmlns:a16="http://schemas.microsoft.com/office/drawing/2014/main" id="{2026E608-4CE4-43E8-8088-EA2E2CCF260C}"/>
              </a:ext>
            </a:extLst>
          </p:cNvPr>
          <p:cNvPicPr>
            <a:picLocks noChangeAspect="1"/>
          </p:cNvPicPr>
          <p:nvPr/>
        </p:nvPicPr>
        <p:blipFill>
          <a:blip r:embed="rId4"/>
          <a:stretch>
            <a:fillRect/>
          </a:stretch>
        </p:blipFill>
        <p:spPr>
          <a:xfrm>
            <a:off x="6297202" y="1357201"/>
            <a:ext cx="3256278" cy="2401094"/>
          </a:xfrm>
          <a:prstGeom prst="rect">
            <a:avLst/>
          </a:prstGeom>
        </p:spPr>
      </p:pic>
      <p:sp>
        <p:nvSpPr>
          <p:cNvPr id="9" name="TextBox 8">
            <a:extLst>
              <a:ext uri="{FF2B5EF4-FFF2-40B4-BE49-F238E27FC236}">
                <a16:creationId xmlns:a16="http://schemas.microsoft.com/office/drawing/2014/main" id="{E3901998-C28F-4F3E-9E31-FEB253144C8A}"/>
              </a:ext>
            </a:extLst>
          </p:cNvPr>
          <p:cNvSpPr txBox="1"/>
          <p:nvPr/>
        </p:nvSpPr>
        <p:spPr>
          <a:xfrm>
            <a:off x="3340060" y="4037403"/>
            <a:ext cx="6093500" cy="1846659"/>
          </a:xfrm>
          <a:prstGeom prst="rect">
            <a:avLst/>
          </a:prstGeom>
          <a:noFill/>
        </p:spPr>
        <p:txBody>
          <a:bodyPr wrap="square">
            <a:spAutoFit/>
          </a:bodyPr>
          <a:lstStyle/>
          <a:p>
            <a:r>
              <a:rPr lang="en-US" altLang="zh-CN" sz="2400" dirty="0"/>
              <a:t>n = 131,443 views</a:t>
            </a:r>
            <a:br>
              <a:rPr lang="en-US" altLang="zh-CN" sz="2400" dirty="0"/>
            </a:br>
            <a:endParaRPr lang="en-US" altLang="zh-CN" sz="2400" dirty="0"/>
          </a:p>
          <a:p>
            <a:r>
              <a:rPr lang="en-US" altLang="zh-CN" sz="2400" dirty="0"/>
              <a:t>Threshold</a:t>
            </a:r>
            <a:r>
              <a:rPr lang="zh-CN" altLang="en-US" sz="2400" dirty="0"/>
              <a:t> </a:t>
            </a:r>
            <a:r>
              <a:rPr lang="en-US" altLang="zh-CN" sz="2400" dirty="0"/>
              <a:t>(1.38%)</a:t>
            </a:r>
            <a:r>
              <a:rPr lang="zh-CN" altLang="en-US" sz="2400" dirty="0"/>
              <a:t>  </a:t>
            </a:r>
            <a:r>
              <a:rPr lang="en-US" altLang="zh-CN" sz="2400" dirty="0"/>
              <a:t>&gt;</a:t>
            </a:r>
            <a:r>
              <a:rPr lang="zh-CN" altLang="en-US" sz="2400" dirty="0"/>
              <a:t>  </a:t>
            </a:r>
            <a:r>
              <a:rPr lang="en-US" altLang="zh-CN" sz="2400" dirty="0"/>
              <a:t>Capped</a:t>
            </a:r>
            <a:r>
              <a:rPr lang="zh-CN" altLang="en-US" sz="2400" dirty="0"/>
              <a:t> </a:t>
            </a:r>
            <a:r>
              <a:rPr lang="en-US" altLang="zh-CN" sz="2400" dirty="0"/>
              <a:t>(1.25%),</a:t>
            </a:r>
            <a:r>
              <a:rPr lang="zh-CN" altLang="en-US" sz="2400" dirty="0"/>
              <a:t> </a:t>
            </a:r>
            <a:br>
              <a:rPr lang="en-US" altLang="zh-CN" sz="2400" dirty="0"/>
            </a:br>
            <a:r>
              <a:rPr lang="en-US" altLang="zh-CN" sz="2400" i="1" dirty="0"/>
              <a:t>p</a:t>
            </a:r>
            <a:r>
              <a:rPr lang="zh-CN" altLang="en-US" sz="2400" dirty="0"/>
              <a:t> </a:t>
            </a:r>
            <a:r>
              <a:rPr lang="en-US" altLang="zh-CN" sz="2400" dirty="0"/>
              <a:t>=</a:t>
            </a:r>
            <a:r>
              <a:rPr lang="zh-CN" altLang="en-US" sz="2400" dirty="0"/>
              <a:t> </a:t>
            </a:r>
            <a:r>
              <a:rPr lang="en-US" altLang="zh-CN" sz="2400" dirty="0"/>
              <a:t>.021</a:t>
            </a:r>
            <a:r>
              <a:rPr lang="zh-CN" altLang="en-US" sz="2400" dirty="0"/>
              <a:t>*</a:t>
            </a:r>
            <a:endParaRPr lang="en-US" altLang="zh-CN" sz="2400" dirty="0"/>
          </a:p>
          <a:p>
            <a:endParaRPr lang="en-US" dirty="0"/>
          </a:p>
        </p:txBody>
      </p:sp>
      <p:sp>
        <p:nvSpPr>
          <p:cNvPr id="10" name="TextBox 9">
            <a:extLst>
              <a:ext uri="{FF2B5EF4-FFF2-40B4-BE49-F238E27FC236}">
                <a16:creationId xmlns:a16="http://schemas.microsoft.com/office/drawing/2014/main" id="{30458D50-06AD-4E82-8283-5D5ECAE48C11}"/>
              </a:ext>
            </a:extLst>
          </p:cNvPr>
          <p:cNvSpPr txBox="1"/>
          <p:nvPr/>
        </p:nvSpPr>
        <p:spPr>
          <a:xfrm>
            <a:off x="9753601" y="2480887"/>
            <a:ext cx="2301240" cy="646331"/>
          </a:xfrm>
          <a:prstGeom prst="rect">
            <a:avLst/>
          </a:prstGeom>
          <a:noFill/>
        </p:spPr>
        <p:txBody>
          <a:bodyPr wrap="square" rtlCol="0">
            <a:spAutoFit/>
          </a:bodyPr>
          <a:lstStyle/>
          <a:p>
            <a:r>
              <a:rPr lang="en-US" dirty="0"/>
              <a:t>Warning! This is not a true experiment.</a:t>
            </a:r>
          </a:p>
        </p:txBody>
      </p:sp>
    </p:spTree>
    <p:extLst>
      <p:ext uri="{BB962C8B-B14F-4D97-AF65-F5344CB8AC3E}">
        <p14:creationId xmlns:p14="http://schemas.microsoft.com/office/powerpoint/2010/main" val="1923703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920B9-1FA9-EE4C-AC12-4A16C11A7491}"/>
              </a:ext>
            </a:extLst>
          </p:cNvPr>
          <p:cNvSpPr>
            <a:spLocks noGrp="1"/>
          </p:cNvSpPr>
          <p:nvPr>
            <p:ph type="title"/>
          </p:nvPr>
        </p:nvSpPr>
        <p:spPr>
          <a:xfrm>
            <a:off x="957347" y="61663"/>
            <a:ext cx="10361283" cy="874203"/>
          </a:xfrm>
        </p:spPr>
        <p:txBody>
          <a:bodyPr/>
          <a:lstStyle/>
          <a:p>
            <a:r>
              <a:rPr lang="en-US" altLang="zh-CN" dirty="0"/>
              <a:t>Capped Promotions: Mediation Model</a:t>
            </a:r>
            <a:endParaRPr lang="en-US" dirty="0"/>
          </a:p>
        </p:txBody>
      </p:sp>
      <p:sp>
        <p:nvSpPr>
          <p:cNvPr id="4" name="Slide Number Placeholder 3">
            <a:extLst>
              <a:ext uri="{FF2B5EF4-FFF2-40B4-BE49-F238E27FC236}">
                <a16:creationId xmlns:a16="http://schemas.microsoft.com/office/drawing/2014/main" id="{617D746B-CE38-3442-ADD0-F03FDB6AA407}"/>
              </a:ext>
            </a:extLst>
          </p:cNvPr>
          <p:cNvSpPr>
            <a:spLocks noGrp="1"/>
          </p:cNvSpPr>
          <p:nvPr>
            <p:ph type="sldNum" sz="quarter" idx="12"/>
          </p:nvPr>
        </p:nvSpPr>
        <p:spPr/>
        <p:txBody>
          <a:bodyPr/>
          <a:lstStyle/>
          <a:p>
            <a:fld id="{DEBFFBA1-8694-864C-8E28-713F39F581E8}" type="slidenum">
              <a:rPr lang="en-US" smtClean="0"/>
              <a:t>31</a:t>
            </a:fld>
            <a:endParaRPr lang="en-US" dirty="0"/>
          </a:p>
        </p:txBody>
      </p:sp>
      <p:pic>
        <p:nvPicPr>
          <p:cNvPr id="23" name="Picture 22">
            <a:extLst>
              <a:ext uri="{FF2B5EF4-FFF2-40B4-BE49-F238E27FC236}">
                <a16:creationId xmlns:a16="http://schemas.microsoft.com/office/drawing/2014/main" id="{4EA9085C-913B-6248-9837-9D22D3EAF310}"/>
              </a:ext>
            </a:extLst>
          </p:cNvPr>
          <p:cNvPicPr>
            <a:picLocks noChangeAspect="1"/>
          </p:cNvPicPr>
          <p:nvPr/>
        </p:nvPicPr>
        <p:blipFill>
          <a:blip r:embed="rId3"/>
          <a:stretch>
            <a:fillRect/>
          </a:stretch>
        </p:blipFill>
        <p:spPr>
          <a:xfrm>
            <a:off x="212760" y="2373062"/>
            <a:ext cx="11105870" cy="2279446"/>
          </a:xfrm>
          <a:prstGeom prst="rect">
            <a:avLst/>
          </a:prstGeom>
        </p:spPr>
      </p:pic>
      <p:sp>
        <p:nvSpPr>
          <p:cNvPr id="24" name="Rectangle 23">
            <a:extLst>
              <a:ext uri="{FF2B5EF4-FFF2-40B4-BE49-F238E27FC236}">
                <a16:creationId xmlns:a16="http://schemas.microsoft.com/office/drawing/2014/main" id="{B5348CE3-420D-9A47-862C-5A548E4FEC26}"/>
              </a:ext>
            </a:extLst>
          </p:cNvPr>
          <p:cNvSpPr/>
          <p:nvPr/>
        </p:nvSpPr>
        <p:spPr>
          <a:xfrm>
            <a:off x="1748472" y="4477927"/>
            <a:ext cx="8000460" cy="461665"/>
          </a:xfrm>
          <a:prstGeom prst="rect">
            <a:avLst/>
          </a:prstGeom>
        </p:spPr>
        <p:txBody>
          <a:bodyPr wrap="none">
            <a:spAutoFit/>
          </a:bodyPr>
          <a:lstStyle/>
          <a:p>
            <a:r>
              <a:rPr lang="en-US" altLang="zh-CN" sz="2400" dirty="0"/>
              <a:t>Indirect</a:t>
            </a:r>
            <a:r>
              <a:rPr lang="zh-CN" altLang="en-US" sz="2400" dirty="0"/>
              <a:t> </a:t>
            </a:r>
            <a:r>
              <a:rPr lang="en-US" altLang="zh-CN" sz="2400" dirty="0"/>
              <a:t>Effect:</a:t>
            </a:r>
            <a:r>
              <a:rPr lang="zh-CN" altLang="en-US" sz="2400" dirty="0"/>
              <a:t> </a:t>
            </a:r>
            <a:r>
              <a:rPr lang="en-US" altLang="zh-CN" sz="2400" dirty="0"/>
              <a:t>-.23</a:t>
            </a:r>
            <a:r>
              <a:rPr lang="zh-CN" altLang="en-US" sz="2400" dirty="0"/>
              <a:t> </a:t>
            </a:r>
            <a:r>
              <a:rPr lang="en-US" altLang="zh-CN" sz="2400" dirty="0"/>
              <a:t>(.05),</a:t>
            </a:r>
            <a:r>
              <a:rPr lang="zh-CN" altLang="en-US" sz="2400" dirty="0"/>
              <a:t> </a:t>
            </a:r>
            <a:r>
              <a:rPr lang="en-US" altLang="zh-CN" sz="2400" dirty="0"/>
              <a:t>b</a:t>
            </a:r>
            <a:r>
              <a:rPr lang="en-CA" sz="2400" dirty="0" err="1"/>
              <a:t>ootstrapped</a:t>
            </a:r>
            <a:r>
              <a:rPr lang="en-CA" sz="2400" dirty="0"/>
              <a:t> 95% CI = [</a:t>
            </a:r>
            <a:r>
              <a:rPr lang="en-US" altLang="zh-CN" sz="2400" dirty="0"/>
              <a:t>-</a:t>
            </a:r>
            <a:r>
              <a:rPr lang="en-CA" sz="2400" dirty="0"/>
              <a:t>0.</a:t>
            </a:r>
            <a:r>
              <a:rPr lang="en-US" altLang="zh-CN" sz="2400" dirty="0"/>
              <a:t>34</a:t>
            </a:r>
            <a:r>
              <a:rPr lang="en-CA" sz="2400" dirty="0"/>
              <a:t>, </a:t>
            </a:r>
            <a:r>
              <a:rPr lang="en-US" altLang="zh-CN" sz="2400" dirty="0"/>
              <a:t>-</a:t>
            </a:r>
            <a:r>
              <a:rPr lang="en-CA" sz="2400" dirty="0"/>
              <a:t>0.</a:t>
            </a:r>
            <a:r>
              <a:rPr lang="en-US" altLang="zh-CN" sz="2400" dirty="0"/>
              <a:t>14</a:t>
            </a:r>
            <a:r>
              <a:rPr lang="en-CA" sz="2400" dirty="0"/>
              <a:t>]. </a:t>
            </a:r>
            <a:endParaRPr lang="en-US" sz="2400" dirty="0"/>
          </a:p>
        </p:txBody>
      </p:sp>
      <p:cxnSp>
        <p:nvCxnSpPr>
          <p:cNvPr id="25" name="Straight Arrow Connector 24">
            <a:extLst>
              <a:ext uri="{FF2B5EF4-FFF2-40B4-BE49-F238E27FC236}">
                <a16:creationId xmlns:a16="http://schemas.microsoft.com/office/drawing/2014/main" id="{9C1A0E59-30E9-B543-9CF7-C22407FCE40E}"/>
              </a:ext>
            </a:extLst>
          </p:cNvPr>
          <p:cNvCxnSpPr>
            <a:cxnSpLocks noChangeShapeType="1"/>
            <a:stCxn id="26" idx="3"/>
            <a:endCxn id="28" idx="0"/>
          </p:cNvCxnSpPr>
          <p:nvPr/>
        </p:nvCxnSpPr>
        <p:spPr bwMode="auto">
          <a:xfrm>
            <a:off x="4516523" y="7420814"/>
            <a:ext cx="1393995" cy="7252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6" name="Text Box 14">
            <a:extLst>
              <a:ext uri="{FF2B5EF4-FFF2-40B4-BE49-F238E27FC236}">
                <a16:creationId xmlns:a16="http://schemas.microsoft.com/office/drawing/2014/main" id="{137B037B-8474-B54F-A370-9F7BC775D7CF}"/>
              </a:ext>
            </a:extLst>
          </p:cNvPr>
          <p:cNvSpPr txBox="1">
            <a:spLocks/>
          </p:cNvSpPr>
          <p:nvPr/>
        </p:nvSpPr>
        <p:spPr bwMode="auto">
          <a:xfrm>
            <a:off x="3017923" y="7183482"/>
            <a:ext cx="1498600" cy="4746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zh-CN" sz="1200" dirty="0">
                <a:latin typeface="Arial Nova" panose="020B0504020202020204" pitchFamily="34" charset="0"/>
              </a:rPr>
              <a:t>Applicability</a:t>
            </a:r>
            <a:endParaRPr lang="en-US" altLang="en-US" sz="1200" dirty="0">
              <a:latin typeface="Arial Nova" panose="020B0504020202020204" pitchFamily="34" charset="0"/>
            </a:endParaRPr>
          </a:p>
        </p:txBody>
      </p:sp>
      <p:cxnSp>
        <p:nvCxnSpPr>
          <p:cNvPr id="27" name="Straight Arrow Connector 26">
            <a:extLst>
              <a:ext uri="{FF2B5EF4-FFF2-40B4-BE49-F238E27FC236}">
                <a16:creationId xmlns:a16="http://schemas.microsoft.com/office/drawing/2014/main" id="{C068BAF2-07DE-D940-A867-FA598C0D0A1D}"/>
              </a:ext>
            </a:extLst>
          </p:cNvPr>
          <p:cNvCxnSpPr>
            <a:cxnSpLocks noChangeShapeType="1"/>
            <a:stCxn id="30" idx="0"/>
            <a:endCxn id="26" idx="1"/>
          </p:cNvCxnSpPr>
          <p:nvPr/>
        </p:nvCxnSpPr>
        <p:spPr bwMode="auto">
          <a:xfrm flipV="1">
            <a:off x="1783643" y="7420813"/>
            <a:ext cx="1234281" cy="7252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8" name="Text Box 9">
            <a:extLst>
              <a:ext uri="{FF2B5EF4-FFF2-40B4-BE49-F238E27FC236}">
                <a16:creationId xmlns:a16="http://schemas.microsoft.com/office/drawing/2014/main" id="{87C22A10-E52C-E840-B8A1-99EA1CDAD962}"/>
              </a:ext>
            </a:extLst>
          </p:cNvPr>
          <p:cNvSpPr txBox="1">
            <a:spLocks/>
          </p:cNvSpPr>
          <p:nvPr/>
        </p:nvSpPr>
        <p:spPr bwMode="auto">
          <a:xfrm>
            <a:off x="5136018" y="8146102"/>
            <a:ext cx="1548999" cy="6105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defTabSz="914400" eaLnBrk="0" fontAlgn="base" hangingPunct="0">
              <a:spcBef>
                <a:spcPct val="0"/>
              </a:spcBef>
              <a:spcAft>
                <a:spcPct val="0"/>
              </a:spcAft>
            </a:pPr>
            <a:endParaRPr lang="en-US" altLang="en-US" sz="600" dirty="0">
              <a:solidFill>
                <a:srgbClr val="000000"/>
              </a:solidFill>
              <a:latin typeface="Arial Nova" panose="020B0504020202020204" pitchFamily="34" charset="0"/>
              <a:ea typeface="Calibri" panose="020F0502020204030204" pitchFamily="34" charset="0"/>
              <a:cs typeface="Calibri" panose="020F0502020204030204" pitchFamily="34" charset="0"/>
            </a:endParaRPr>
          </a:p>
          <a:p>
            <a:pPr algn="ctr" defTabSz="914400" eaLnBrk="0" fontAlgn="base" hangingPunct="0">
              <a:spcBef>
                <a:spcPct val="0"/>
              </a:spcBef>
              <a:spcAft>
                <a:spcPct val="0"/>
              </a:spcAft>
            </a:pPr>
            <a:r>
              <a:rPr lang="en-US" altLang="zh-CN" sz="1200" dirty="0">
                <a:solidFill>
                  <a:srgbClr val="000000"/>
                </a:solidFill>
                <a:latin typeface="Arial Nova" panose="020B0504020202020204" pitchFamily="34" charset="0"/>
                <a:cs typeface="Calibri" panose="020F0502020204030204" pitchFamily="34" charset="0"/>
              </a:rPr>
              <a:t>Purchase</a:t>
            </a:r>
            <a:r>
              <a:rPr lang="zh-CN" altLang="en-US" sz="1200" dirty="0">
                <a:solidFill>
                  <a:srgbClr val="000000"/>
                </a:solidFill>
                <a:latin typeface="Arial Nova" panose="020B0504020202020204" pitchFamily="34" charset="0"/>
                <a:cs typeface="Calibri" panose="020F0502020204030204" pitchFamily="34" charset="0"/>
              </a:rPr>
              <a:t> </a:t>
            </a:r>
            <a:r>
              <a:rPr lang="en-US" altLang="zh-CN" sz="1200" dirty="0">
                <a:solidFill>
                  <a:srgbClr val="000000"/>
                </a:solidFill>
                <a:latin typeface="Arial Nova" panose="020B0504020202020204" pitchFamily="34" charset="0"/>
                <a:cs typeface="Calibri" panose="020F0502020204030204" pitchFamily="34" charset="0"/>
              </a:rPr>
              <a:t>Intention</a:t>
            </a:r>
            <a:endParaRPr lang="en-US" altLang="en-US" sz="1200" dirty="0">
              <a:latin typeface="Arial Nova" panose="020B0504020202020204" pitchFamily="34" charset="0"/>
            </a:endParaRPr>
          </a:p>
        </p:txBody>
      </p:sp>
      <p:cxnSp>
        <p:nvCxnSpPr>
          <p:cNvPr id="29" name="Straight Arrow Connector 28">
            <a:extLst>
              <a:ext uri="{FF2B5EF4-FFF2-40B4-BE49-F238E27FC236}">
                <a16:creationId xmlns:a16="http://schemas.microsoft.com/office/drawing/2014/main" id="{69CE29FD-A22A-904B-B451-E4BF060EC5F7}"/>
              </a:ext>
            </a:extLst>
          </p:cNvPr>
          <p:cNvCxnSpPr>
            <a:cxnSpLocks noChangeShapeType="1"/>
            <a:stCxn id="30" idx="3"/>
            <a:endCxn id="28" idx="1"/>
          </p:cNvCxnSpPr>
          <p:nvPr/>
        </p:nvCxnSpPr>
        <p:spPr bwMode="auto">
          <a:xfrm flipV="1">
            <a:off x="2609936" y="8451400"/>
            <a:ext cx="2526082" cy="1"/>
          </a:xfrm>
          <a:prstGeom prst="straightConnector1">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cxnSp>
      <p:sp>
        <p:nvSpPr>
          <p:cNvPr id="30" name="Text Box 19">
            <a:extLst>
              <a:ext uri="{FF2B5EF4-FFF2-40B4-BE49-F238E27FC236}">
                <a16:creationId xmlns:a16="http://schemas.microsoft.com/office/drawing/2014/main" id="{33C03518-BDBB-5A42-951E-D9F74C26793B}"/>
              </a:ext>
            </a:extLst>
          </p:cNvPr>
          <p:cNvSpPr txBox="1">
            <a:spLocks/>
          </p:cNvSpPr>
          <p:nvPr/>
        </p:nvSpPr>
        <p:spPr bwMode="auto">
          <a:xfrm>
            <a:off x="957348" y="8146102"/>
            <a:ext cx="1652588" cy="6105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zh-CN" sz="1200" dirty="0">
                <a:solidFill>
                  <a:srgbClr val="000000"/>
                </a:solidFill>
                <a:latin typeface="Arial Nova" panose="020B0504020202020204" pitchFamily="34" charset="0"/>
                <a:cs typeface="Calibri" panose="020F0502020204030204" pitchFamily="34" charset="0"/>
              </a:rPr>
              <a:t>Capped(1)</a:t>
            </a:r>
            <a:r>
              <a:rPr lang="zh-CN" altLang="en-US" sz="1200" dirty="0">
                <a:solidFill>
                  <a:srgbClr val="000000"/>
                </a:solidFill>
                <a:latin typeface="Arial Nova" panose="020B0504020202020204" pitchFamily="34" charset="0"/>
                <a:cs typeface="Calibri" panose="020F0502020204030204" pitchFamily="34" charset="0"/>
              </a:rPr>
              <a:t> </a:t>
            </a:r>
            <a:r>
              <a:rPr lang="en-US" altLang="zh-CN" sz="1200" dirty="0">
                <a:solidFill>
                  <a:srgbClr val="000000"/>
                </a:solidFill>
                <a:latin typeface="Arial Nova" panose="020B0504020202020204" pitchFamily="34" charset="0"/>
                <a:cs typeface="Calibri" panose="020F0502020204030204" pitchFamily="34" charset="0"/>
              </a:rPr>
              <a:t>vs</a:t>
            </a:r>
            <a:r>
              <a:rPr lang="zh-CN" altLang="en-US" sz="1200" dirty="0">
                <a:solidFill>
                  <a:srgbClr val="000000"/>
                </a:solidFill>
                <a:latin typeface="Arial Nova" panose="020B0504020202020204" pitchFamily="34" charset="0"/>
                <a:cs typeface="Calibri" panose="020F0502020204030204" pitchFamily="34" charset="0"/>
              </a:rPr>
              <a:t> </a:t>
            </a:r>
            <a:r>
              <a:rPr lang="en-US" altLang="zh-CN" sz="1200" dirty="0">
                <a:solidFill>
                  <a:srgbClr val="000000"/>
                </a:solidFill>
                <a:latin typeface="Arial Nova" panose="020B0504020202020204" pitchFamily="34" charset="0"/>
                <a:cs typeface="Calibri" panose="020F0502020204030204" pitchFamily="34" charset="0"/>
              </a:rPr>
              <a:t>Threshold</a:t>
            </a:r>
            <a:r>
              <a:rPr lang="zh-CN" altLang="en-US" sz="1200" dirty="0">
                <a:solidFill>
                  <a:srgbClr val="000000"/>
                </a:solidFill>
                <a:latin typeface="Arial Nova" panose="020B0504020202020204" pitchFamily="34" charset="0"/>
                <a:cs typeface="Calibri" panose="020F0502020204030204" pitchFamily="34" charset="0"/>
              </a:rPr>
              <a:t> </a:t>
            </a:r>
            <a:r>
              <a:rPr lang="en-US" altLang="zh-CN" sz="1200" dirty="0">
                <a:solidFill>
                  <a:srgbClr val="000000"/>
                </a:solidFill>
                <a:latin typeface="Arial Nova" panose="020B0504020202020204" pitchFamily="34" charset="0"/>
                <a:cs typeface="Calibri" panose="020F0502020204030204" pitchFamily="34" charset="0"/>
              </a:rPr>
              <a:t>(0)</a:t>
            </a:r>
            <a:endParaRPr lang="en-US" altLang="en-US" sz="1200" dirty="0">
              <a:latin typeface="Arial Nova" panose="020B0504020202020204" pitchFamily="34" charset="0"/>
            </a:endParaRPr>
          </a:p>
        </p:txBody>
      </p:sp>
      <p:sp>
        <p:nvSpPr>
          <p:cNvPr id="31" name="Text Box 18">
            <a:extLst>
              <a:ext uri="{FF2B5EF4-FFF2-40B4-BE49-F238E27FC236}">
                <a16:creationId xmlns:a16="http://schemas.microsoft.com/office/drawing/2014/main" id="{2BCD22EF-62BA-A84D-900B-38070FCC578A}"/>
              </a:ext>
            </a:extLst>
          </p:cNvPr>
          <p:cNvSpPr txBox="1">
            <a:spLocks/>
          </p:cNvSpPr>
          <p:nvPr/>
        </p:nvSpPr>
        <p:spPr bwMode="auto">
          <a:xfrm>
            <a:off x="5136020" y="7586460"/>
            <a:ext cx="1109345" cy="244475"/>
          </a:xfrm>
          <a:prstGeom prst="rect">
            <a:avLst/>
          </a:prstGeom>
          <a:noFill/>
          <a:ln>
            <a:noFill/>
          </a:ln>
        </p:spPr>
        <p:txBody>
          <a:bodyPr vert="horz" wrap="square" lIns="91440" tIns="45720" rIns="91440" bIns="45720" numCol="1" anchor="t" anchorCtr="0" compatLnSpc="1">
            <a:prstTxWarp prst="textNoShape">
              <a:avLst/>
            </a:prstTxWarp>
          </a:bodyPr>
          <a:lstStyle/>
          <a:p>
            <a:pPr eaLnBrk="0" fontAlgn="base" hangingPunct="0"/>
            <a:r>
              <a:rPr lang="en-US" sz="1200" dirty="0">
                <a:solidFill>
                  <a:srgbClr val="000000"/>
                </a:solidFill>
                <a:latin typeface="Arial Nova" panose="020B0504020202020204" pitchFamily="34" charset="0"/>
                <a:ea typeface="Calibri" panose="020F0502020204030204" pitchFamily="34" charset="0"/>
                <a:cs typeface="Calibri" panose="020F0502020204030204" pitchFamily="34" charset="0"/>
              </a:rPr>
              <a:t>B = .</a:t>
            </a:r>
            <a:r>
              <a:rPr lang="en-US" altLang="zh-CN" sz="1200" dirty="0">
                <a:solidFill>
                  <a:srgbClr val="000000"/>
                </a:solidFill>
                <a:latin typeface="Arial Nova" panose="020B0504020202020204" pitchFamily="34" charset="0"/>
                <a:ea typeface="Calibri" panose="020F0502020204030204" pitchFamily="34" charset="0"/>
                <a:cs typeface="Calibri" panose="020F0502020204030204" pitchFamily="34" charset="0"/>
              </a:rPr>
              <a:t>17</a:t>
            </a:r>
            <a:r>
              <a:rPr lang="en-US" sz="1200" dirty="0">
                <a:solidFill>
                  <a:srgbClr val="000000"/>
                </a:solidFill>
                <a:latin typeface="Arial Nova" panose="020B0504020202020204" pitchFamily="34" charset="0"/>
                <a:ea typeface="Calibri" panose="020F0502020204030204" pitchFamily="34" charset="0"/>
                <a:cs typeface="Calibri" panose="020F0502020204030204" pitchFamily="34" charset="0"/>
              </a:rPr>
              <a:t>*</a:t>
            </a:r>
            <a:r>
              <a:rPr lang="zh-CN" altLang="en-US" sz="1200" dirty="0">
                <a:solidFill>
                  <a:srgbClr val="000000"/>
                </a:solidFill>
                <a:latin typeface="Arial Nova" panose="020B0504020202020204" pitchFamily="34" charset="0"/>
                <a:ea typeface="Calibri" panose="020F0502020204030204" pitchFamily="34" charset="0"/>
                <a:cs typeface="Calibri" panose="020F0502020204030204" pitchFamily="34" charset="0"/>
              </a:rPr>
              <a:t>*</a:t>
            </a:r>
            <a:r>
              <a:rPr lang="en-US" sz="1200" dirty="0">
                <a:solidFill>
                  <a:srgbClr val="000000"/>
                </a:solidFill>
                <a:latin typeface="Arial Nova" panose="020B0504020202020204" pitchFamily="34" charset="0"/>
                <a:ea typeface="Calibri" panose="020F0502020204030204" pitchFamily="34" charset="0"/>
                <a:cs typeface="Calibri" panose="020F0502020204030204" pitchFamily="34" charset="0"/>
              </a:rPr>
              <a:t>*</a:t>
            </a:r>
            <a:endParaRPr lang="en-CA" sz="1200" dirty="0">
              <a:latin typeface="Arial Nova" panose="020B0504020202020204" pitchFamily="34" charset="0"/>
              <a:ea typeface="Times New Roman" panose="02020603050405020304" pitchFamily="18" charset="0"/>
            </a:endParaRPr>
          </a:p>
        </p:txBody>
      </p:sp>
      <p:sp>
        <p:nvSpPr>
          <p:cNvPr id="32" name="Text Box 17">
            <a:extLst>
              <a:ext uri="{FF2B5EF4-FFF2-40B4-BE49-F238E27FC236}">
                <a16:creationId xmlns:a16="http://schemas.microsoft.com/office/drawing/2014/main" id="{FB666244-627C-574A-B1C1-85A923FD7EA4}"/>
              </a:ext>
            </a:extLst>
          </p:cNvPr>
          <p:cNvSpPr txBox="1">
            <a:spLocks/>
          </p:cNvSpPr>
          <p:nvPr/>
        </p:nvSpPr>
        <p:spPr bwMode="auto">
          <a:xfrm>
            <a:off x="1581236" y="7586459"/>
            <a:ext cx="1028700" cy="482600"/>
          </a:xfrm>
          <a:prstGeom prst="rect">
            <a:avLst/>
          </a:prstGeom>
          <a:noFill/>
          <a:ln>
            <a:noFill/>
          </a:ln>
        </p:spPr>
        <p:txBody>
          <a:bodyPr vert="horz" wrap="square" lIns="91440" tIns="45720" rIns="91440" bIns="45720" numCol="1" anchor="t" anchorCtr="0" compatLnSpc="1">
            <a:prstTxWarp prst="textNoShape">
              <a:avLst/>
            </a:prstTxWarp>
          </a:bodyPr>
          <a:lstStyle/>
          <a:p>
            <a:pPr eaLnBrk="0" fontAlgn="base" hangingPunct="0"/>
            <a:r>
              <a:rPr lang="en-US" sz="1200" dirty="0">
                <a:solidFill>
                  <a:srgbClr val="000000"/>
                </a:solidFill>
                <a:latin typeface="Arial Nova" panose="020B0504020202020204" pitchFamily="34" charset="0"/>
                <a:ea typeface="Calibri" panose="020F0502020204030204" pitchFamily="34" charset="0"/>
                <a:cs typeface="Calibri" panose="020F0502020204030204" pitchFamily="34" charset="0"/>
              </a:rPr>
              <a:t>B = </a:t>
            </a:r>
            <a:r>
              <a:rPr lang="en-US" altLang="zh-CN" sz="1200" dirty="0">
                <a:solidFill>
                  <a:srgbClr val="000000"/>
                </a:solidFill>
                <a:latin typeface="Arial Nova" panose="020B0504020202020204" pitchFamily="34" charset="0"/>
                <a:ea typeface="Calibri" panose="020F0502020204030204" pitchFamily="34" charset="0"/>
                <a:cs typeface="Calibri" panose="020F0502020204030204" pitchFamily="34" charset="0"/>
              </a:rPr>
              <a:t>0</a:t>
            </a:r>
            <a:r>
              <a:rPr lang="en-US" sz="1200" dirty="0">
                <a:solidFill>
                  <a:srgbClr val="000000"/>
                </a:solidFill>
                <a:latin typeface="Arial Nova" panose="020B0504020202020204" pitchFamily="34" charset="0"/>
                <a:ea typeface="Calibri" panose="020F0502020204030204" pitchFamily="34" charset="0"/>
                <a:cs typeface="Calibri" panose="020F0502020204030204" pitchFamily="34" charset="0"/>
              </a:rPr>
              <a:t>.</a:t>
            </a:r>
            <a:r>
              <a:rPr lang="en-US" altLang="zh-CN" sz="1200" dirty="0">
                <a:solidFill>
                  <a:srgbClr val="000000"/>
                </a:solidFill>
                <a:latin typeface="Arial Nova" panose="020B0504020202020204" pitchFamily="34" charset="0"/>
                <a:ea typeface="Calibri" panose="020F0502020204030204" pitchFamily="34" charset="0"/>
                <a:cs typeface="Calibri" panose="020F0502020204030204" pitchFamily="34" charset="0"/>
              </a:rPr>
              <a:t>91</a:t>
            </a:r>
            <a:r>
              <a:rPr lang="en-US" sz="1200" dirty="0">
                <a:solidFill>
                  <a:srgbClr val="000000"/>
                </a:solidFill>
                <a:latin typeface="Arial Nova" panose="020B0504020202020204" pitchFamily="34" charset="0"/>
                <a:ea typeface="Calibri" panose="020F0502020204030204" pitchFamily="34" charset="0"/>
                <a:cs typeface="Calibri" panose="020F0502020204030204" pitchFamily="34" charset="0"/>
              </a:rPr>
              <a:t>***</a:t>
            </a:r>
            <a:endParaRPr lang="en-CA" sz="1200" dirty="0">
              <a:latin typeface="Arial Nova" panose="020B0504020202020204" pitchFamily="34" charset="0"/>
              <a:ea typeface="Times New Roman" panose="02020603050405020304" pitchFamily="18" charset="0"/>
            </a:endParaRPr>
          </a:p>
        </p:txBody>
      </p:sp>
      <p:sp>
        <p:nvSpPr>
          <p:cNvPr id="33" name="Text Box 13">
            <a:extLst>
              <a:ext uri="{FF2B5EF4-FFF2-40B4-BE49-F238E27FC236}">
                <a16:creationId xmlns:a16="http://schemas.microsoft.com/office/drawing/2014/main" id="{15D0F87E-1F0A-BC48-9B31-B9F0FDC6DE32}"/>
              </a:ext>
            </a:extLst>
          </p:cNvPr>
          <p:cNvSpPr txBox="1">
            <a:spLocks/>
          </p:cNvSpPr>
          <p:nvPr/>
        </p:nvSpPr>
        <p:spPr bwMode="auto">
          <a:xfrm>
            <a:off x="3229432" y="8472571"/>
            <a:ext cx="1028700" cy="482600"/>
          </a:xfrm>
          <a:prstGeom prst="rect">
            <a:avLst/>
          </a:prstGeom>
          <a:noFill/>
          <a:ln>
            <a:noFill/>
          </a:ln>
        </p:spPr>
        <p:txBody>
          <a:bodyPr vert="horz" wrap="square" lIns="91440" tIns="45720" rIns="91440" bIns="45720" numCol="1" anchor="t" anchorCtr="0" compatLnSpc="1">
            <a:prstTxWarp prst="textNoShape">
              <a:avLst/>
            </a:prstTxWarp>
          </a:bodyPr>
          <a:lstStyle/>
          <a:p>
            <a:pPr eaLnBrk="0" fontAlgn="base" hangingPunct="0"/>
            <a:r>
              <a:rPr lang="en-US" sz="1200" dirty="0">
                <a:solidFill>
                  <a:srgbClr val="000000"/>
                </a:solidFill>
                <a:latin typeface="Arial Nova" panose="020B0504020202020204" pitchFamily="34" charset="0"/>
                <a:ea typeface="Calibri" panose="020F0502020204030204" pitchFamily="34" charset="0"/>
                <a:cs typeface="Calibri" panose="020F0502020204030204" pitchFamily="34" charset="0"/>
              </a:rPr>
              <a:t>B = </a:t>
            </a:r>
            <a:r>
              <a:rPr lang="en-US" altLang="zh-CN" sz="1200" dirty="0">
                <a:solidFill>
                  <a:srgbClr val="000000"/>
                </a:solidFill>
                <a:latin typeface="Arial Nova" panose="020B0504020202020204" pitchFamily="34" charset="0"/>
                <a:ea typeface="Calibri" panose="020F0502020204030204" pitchFamily="34" charset="0"/>
                <a:cs typeface="Calibri" panose="020F0502020204030204" pitchFamily="34" charset="0"/>
              </a:rPr>
              <a:t>-</a:t>
            </a:r>
            <a:r>
              <a:rPr lang="en-US" sz="1200" dirty="0">
                <a:solidFill>
                  <a:srgbClr val="000000"/>
                </a:solidFill>
                <a:latin typeface="Arial Nova" panose="020B0504020202020204" pitchFamily="34" charset="0"/>
                <a:ea typeface="Calibri" panose="020F0502020204030204" pitchFamily="34" charset="0"/>
                <a:cs typeface="Calibri" panose="020F0502020204030204" pitchFamily="34" charset="0"/>
              </a:rPr>
              <a:t>.</a:t>
            </a:r>
            <a:r>
              <a:rPr lang="en-US" altLang="zh-CN" sz="1200" dirty="0">
                <a:solidFill>
                  <a:srgbClr val="000000"/>
                </a:solidFill>
                <a:latin typeface="Arial Nova" panose="020B0504020202020204" pitchFamily="34" charset="0"/>
                <a:ea typeface="Calibri" panose="020F0502020204030204" pitchFamily="34" charset="0"/>
                <a:cs typeface="Calibri" panose="020F0502020204030204" pitchFamily="34" charset="0"/>
              </a:rPr>
              <a:t>06</a:t>
            </a:r>
            <a:endParaRPr lang="en-CA" sz="1200" baseline="30000" dirty="0">
              <a:latin typeface="Arial Nova" panose="020B0504020202020204" pitchFamily="34" charset="0"/>
              <a:ea typeface="Times New Roman" panose="02020603050405020304" pitchFamily="18" charset="0"/>
            </a:endParaRPr>
          </a:p>
        </p:txBody>
      </p:sp>
      <p:sp>
        <p:nvSpPr>
          <p:cNvPr id="59" name="Text Box 9">
            <a:extLst>
              <a:ext uri="{FF2B5EF4-FFF2-40B4-BE49-F238E27FC236}">
                <a16:creationId xmlns:a16="http://schemas.microsoft.com/office/drawing/2014/main" id="{317FD6C2-5049-9A40-A1F5-0A247C8F6A41}"/>
              </a:ext>
            </a:extLst>
          </p:cNvPr>
          <p:cNvSpPr txBox="1">
            <a:spLocks/>
          </p:cNvSpPr>
          <p:nvPr/>
        </p:nvSpPr>
        <p:spPr bwMode="auto">
          <a:xfrm>
            <a:off x="12310732" y="8160527"/>
            <a:ext cx="1548999" cy="6105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defTabSz="914400" eaLnBrk="0" fontAlgn="base" hangingPunct="0">
              <a:spcBef>
                <a:spcPct val="0"/>
              </a:spcBef>
              <a:spcAft>
                <a:spcPct val="0"/>
              </a:spcAft>
            </a:pPr>
            <a:endParaRPr lang="en-US" altLang="en-US" sz="600" dirty="0">
              <a:solidFill>
                <a:srgbClr val="000000"/>
              </a:solidFill>
              <a:latin typeface="Arial Nova" panose="020B0504020202020204" pitchFamily="34" charset="0"/>
              <a:ea typeface="Calibri" panose="020F0502020204030204" pitchFamily="34" charset="0"/>
              <a:cs typeface="Calibri" panose="020F0502020204030204" pitchFamily="34" charset="0"/>
            </a:endParaRPr>
          </a:p>
          <a:p>
            <a:pPr algn="ctr" eaLnBrk="0" fontAlgn="base" hangingPunct="0">
              <a:spcBef>
                <a:spcPct val="0"/>
              </a:spcBef>
              <a:spcAft>
                <a:spcPct val="0"/>
              </a:spcAft>
            </a:pPr>
            <a:r>
              <a:rPr lang="en-US" altLang="zh-CN" sz="1200" dirty="0">
                <a:solidFill>
                  <a:srgbClr val="000000"/>
                </a:solidFill>
                <a:latin typeface="Arial Nova" panose="020B0504020202020204" pitchFamily="34" charset="0"/>
                <a:cs typeface="Calibri" panose="020F0502020204030204" pitchFamily="34" charset="0"/>
              </a:rPr>
              <a:t>Purchase</a:t>
            </a:r>
            <a:r>
              <a:rPr lang="zh-CN" altLang="en-US" sz="1200" dirty="0">
                <a:solidFill>
                  <a:srgbClr val="000000"/>
                </a:solidFill>
                <a:latin typeface="Arial Nova" panose="020B0504020202020204" pitchFamily="34" charset="0"/>
                <a:cs typeface="Calibri" panose="020F0502020204030204" pitchFamily="34" charset="0"/>
              </a:rPr>
              <a:t> </a:t>
            </a:r>
            <a:r>
              <a:rPr lang="en-US" altLang="zh-CN" sz="1200" dirty="0">
                <a:solidFill>
                  <a:srgbClr val="000000"/>
                </a:solidFill>
                <a:latin typeface="Arial Nova" panose="020B0504020202020204" pitchFamily="34" charset="0"/>
                <a:cs typeface="Calibri" panose="020F0502020204030204" pitchFamily="34" charset="0"/>
              </a:rPr>
              <a:t>Intention</a:t>
            </a:r>
            <a:endParaRPr lang="en-US" altLang="en-US" sz="1200" dirty="0">
              <a:latin typeface="Arial Nova" panose="020B0504020202020204" pitchFamily="34" charset="0"/>
            </a:endParaRPr>
          </a:p>
        </p:txBody>
      </p:sp>
      <p:cxnSp>
        <p:nvCxnSpPr>
          <p:cNvPr id="60" name="Straight Arrow Connector 59">
            <a:extLst>
              <a:ext uri="{FF2B5EF4-FFF2-40B4-BE49-F238E27FC236}">
                <a16:creationId xmlns:a16="http://schemas.microsoft.com/office/drawing/2014/main" id="{D97FC7B6-D709-5A42-B2BD-4ED75AEC3139}"/>
              </a:ext>
            </a:extLst>
          </p:cNvPr>
          <p:cNvCxnSpPr>
            <a:cxnSpLocks noChangeShapeType="1"/>
            <a:endCxn id="59" idx="1"/>
          </p:cNvCxnSpPr>
          <p:nvPr/>
        </p:nvCxnSpPr>
        <p:spPr bwMode="auto">
          <a:xfrm>
            <a:off x="10559150" y="8451399"/>
            <a:ext cx="1751582" cy="14426"/>
          </a:xfrm>
          <a:prstGeom prst="straightConnector1">
            <a:avLst/>
          </a:prstGeom>
          <a:noFill/>
          <a:ln w="9525">
            <a:solidFill>
              <a:srgbClr val="000000"/>
            </a:solidFill>
            <a:prstDash val="solid"/>
            <a:round/>
            <a:headEnd/>
            <a:tailEnd type="triangle" w="med" len="med"/>
          </a:ln>
          <a:extLst>
            <a:ext uri="{909E8E84-426E-40DD-AFC4-6F175D3DCCD1}">
              <a14:hiddenFill xmlns:a14="http://schemas.microsoft.com/office/drawing/2010/main">
                <a:noFill/>
              </a14:hiddenFill>
            </a:ext>
          </a:extLst>
        </p:spPr>
      </p:cxnSp>
      <p:cxnSp>
        <p:nvCxnSpPr>
          <p:cNvPr id="66" name="Straight Arrow Connector 65">
            <a:extLst>
              <a:ext uri="{FF2B5EF4-FFF2-40B4-BE49-F238E27FC236}">
                <a16:creationId xmlns:a16="http://schemas.microsoft.com/office/drawing/2014/main" id="{322CC42C-4A34-394F-9A7D-0A4D0F40BEE0}"/>
              </a:ext>
            </a:extLst>
          </p:cNvPr>
          <p:cNvCxnSpPr>
            <a:cxnSpLocks noChangeShapeType="1"/>
          </p:cNvCxnSpPr>
          <p:nvPr/>
        </p:nvCxnSpPr>
        <p:spPr bwMode="auto">
          <a:xfrm flipV="1">
            <a:off x="13251258" y="8771124"/>
            <a:ext cx="0" cy="1476855"/>
          </a:xfrm>
          <a:prstGeom prst="straightConnector1">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cxnSp>
      <p:cxnSp>
        <p:nvCxnSpPr>
          <p:cNvPr id="67" name="Straight Arrow Connector 66">
            <a:extLst>
              <a:ext uri="{FF2B5EF4-FFF2-40B4-BE49-F238E27FC236}">
                <a16:creationId xmlns:a16="http://schemas.microsoft.com/office/drawing/2014/main" id="{2FEAB1BF-591F-C240-BF69-54AF6B72B1B7}"/>
              </a:ext>
            </a:extLst>
          </p:cNvPr>
          <p:cNvCxnSpPr>
            <a:cxnSpLocks noChangeShapeType="1"/>
          </p:cNvCxnSpPr>
          <p:nvPr/>
        </p:nvCxnSpPr>
        <p:spPr bwMode="auto">
          <a:xfrm>
            <a:off x="5455369" y="10247979"/>
            <a:ext cx="7795889" cy="0"/>
          </a:xfrm>
          <a:prstGeom prst="straightConnector1">
            <a:avLst/>
          </a:prstGeom>
          <a:ln w="9525" cmpd="sng">
            <a:prstDash val="dash"/>
            <a:headEnd/>
            <a:tailEnd type="none" w="med" len="me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cxnSp>
      <p:sp>
        <p:nvSpPr>
          <p:cNvPr id="21" name="Content Placeholder 2">
            <a:extLst>
              <a:ext uri="{FF2B5EF4-FFF2-40B4-BE49-F238E27FC236}">
                <a16:creationId xmlns:a16="http://schemas.microsoft.com/office/drawing/2014/main" id="{91D2AEB4-F03E-4AFB-8F88-6351BBE1BAF2}"/>
              </a:ext>
            </a:extLst>
          </p:cNvPr>
          <p:cNvSpPr>
            <a:spLocks noGrp="1"/>
          </p:cNvSpPr>
          <p:nvPr>
            <p:ph idx="1"/>
          </p:nvPr>
        </p:nvSpPr>
        <p:spPr>
          <a:xfrm>
            <a:off x="621475" y="837028"/>
            <a:ext cx="10956967" cy="5704449"/>
          </a:xfrm>
        </p:spPr>
        <p:txBody>
          <a:bodyPr>
            <a:normAutofit/>
          </a:bodyPr>
          <a:lstStyle/>
          <a:p>
            <a:r>
              <a:rPr lang="en-US" b="0" dirty="0">
                <a:solidFill>
                  <a:schemeClr val="tx1"/>
                </a:solidFill>
              </a:rPr>
              <a:t>Capped promotions violate expectations and are seen as unfair, reducing purchase intention</a:t>
            </a:r>
            <a:endParaRPr lang="en-CA" sz="2000" dirty="0">
              <a:solidFill>
                <a:schemeClr val="tx1"/>
              </a:solidFill>
            </a:endParaRPr>
          </a:p>
        </p:txBody>
      </p:sp>
    </p:spTree>
    <p:extLst>
      <p:ext uri="{BB962C8B-B14F-4D97-AF65-F5344CB8AC3E}">
        <p14:creationId xmlns:p14="http://schemas.microsoft.com/office/powerpoint/2010/main" val="3706645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Restricted Promotions Summary</a:t>
            </a:r>
            <a:endParaRPr lang="en-US" dirty="0"/>
          </a:p>
        </p:txBody>
      </p:sp>
      <p:sp>
        <p:nvSpPr>
          <p:cNvPr id="6" name="TextBox 5">
            <a:extLst>
              <a:ext uri="{FF2B5EF4-FFF2-40B4-BE49-F238E27FC236}">
                <a16:creationId xmlns:a16="http://schemas.microsoft.com/office/drawing/2014/main" id="{71188A95-A858-4F36-AA45-735D68C59A8B}"/>
              </a:ext>
            </a:extLst>
          </p:cNvPr>
          <p:cNvSpPr txBox="1"/>
          <p:nvPr/>
        </p:nvSpPr>
        <p:spPr>
          <a:xfrm>
            <a:off x="0" y="6334780"/>
            <a:ext cx="11328400" cy="523220"/>
          </a:xfrm>
          <a:prstGeom prst="rect">
            <a:avLst/>
          </a:prstGeom>
          <a:noFill/>
        </p:spPr>
        <p:txBody>
          <a:bodyPr wrap="square" rtlCol="0">
            <a:spAutoFit/>
          </a:bodyPr>
          <a:lstStyle/>
          <a:p>
            <a:r>
              <a:rPr lang="en-US" sz="1400" dirty="0">
                <a:solidFill>
                  <a:schemeClr val="bg2"/>
                </a:solidFill>
              </a:rPr>
              <a:t>Du, G., &amp; Hardisty, D. J. (Working paper.) When Do Purchase Precondition Promotions Work? The Role of External Reference Points</a:t>
            </a:r>
          </a:p>
          <a:p>
            <a:r>
              <a:rPr lang="en-US" sz="1400" dirty="0">
                <a:solidFill>
                  <a:schemeClr val="bg2"/>
                </a:solidFill>
              </a:rPr>
              <a:t>Yi, S., Hardisty, D. J., Griffin, D. W., &amp; Allard, T. (working). The Price That Binds: Perceived Fairness and the Effectiveness of Restricted Price Promotions. </a:t>
            </a:r>
          </a:p>
        </p:txBody>
      </p:sp>
      <p:sp>
        <p:nvSpPr>
          <p:cNvPr id="15" name="Content Placeholder 2">
            <a:extLst>
              <a:ext uri="{FF2B5EF4-FFF2-40B4-BE49-F238E27FC236}">
                <a16:creationId xmlns:a16="http://schemas.microsoft.com/office/drawing/2014/main" id="{E719B966-465B-4B29-AEA7-6F607C39196C}"/>
              </a:ext>
            </a:extLst>
          </p:cNvPr>
          <p:cNvSpPr>
            <a:spLocks noGrp="1"/>
          </p:cNvSpPr>
          <p:nvPr>
            <p:ph idx="1"/>
          </p:nvPr>
        </p:nvSpPr>
        <p:spPr>
          <a:xfrm>
            <a:off x="621475" y="837028"/>
            <a:ext cx="10956967" cy="5704449"/>
          </a:xfrm>
        </p:spPr>
        <p:txBody>
          <a:bodyPr>
            <a:normAutofit/>
          </a:bodyPr>
          <a:lstStyle/>
          <a:p>
            <a:r>
              <a:rPr lang="en-US" b="0" dirty="0">
                <a:solidFill>
                  <a:schemeClr val="tx1"/>
                </a:solidFill>
              </a:rPr>
              <a:t>Consumers evaluate promotions by comparing them to salient reference points (internal and external). </a:t>
            </a:r>
          </a:p>
          <a:p>
            <a:endParaRPr lang="en-US" b="0" dirty="0">
              <a:solidFill>
                <a:schemeClr val="tx1"/>
              </a:solidFill>
            </a:endParaRPr>
          </a:p>
          <a:p>
            <a:r>
              <a:rPr lang="en-US" b="0" dirty="0">
                <a:solidFill>
                  <a:schemeClr val="tx1"/>
                </a:solidFill>
              </a:rPr>
              <a:t>This can lead to seemingly irrational implied preference rankings:</a:t>
            </a:r>
            <a:br>
              <a:rPr lang="en-US" b="0" dirty="0">
                <a:solidFill>
                  <a:schemeClr val="tx1"/>
                </a:solidFill>
              </a:rPr>
            </a:br>
            <a:r>
              <a:rPr lang="en-US" b="0" dirty="0">
                <a:solidFill>
                  <a:schemeClr val="tx1"/>
                </a:solidFill>
              </a:rPr>
              <a:t> </a:t>
            </a:r>
            <a:br>
              <a:rPr lang="en-US" b="0" dirty="0">
                <a:solidFill>
                  <a:schemeClr val="tx1"/>
                </a:solidFill>
              </a:rPr>
            </a:br>
            <a:r>
              <a:rPr lang="en-US" b="0" dirty="0">
                <a:solidFill>
                  <a:schemeClr val="tx1"/>
                </a:solidFill>
              </a:rPr>
              <a:t>“$5 off on $10 or more”    &gt;    “$5 off”   &gt;    “50% off, max $5”</a:t>
            </a:r>
          </a:p>
          <a:p>
            <a:pPr marL="0" indent="0">
              <a:buNone/>
            </a:pPr>
            <a:endParaRPr lang="de-DE" b="0" dirty="0">
              <a:solidFill>
                <a:schemeClr val="tx1"/>
              </a:solidFill>
            </a:endParaRPr>
          </a:p>
          <a:p>
            <a:pPr lvl="1"/>
            <a:endParaRPr lang="en-CA" sz="2000" dirty="0">
              <a:solidFill>
                <a:schemeClr val="tx1"/>
              </a:solidFill>
            </a:endParaRPr>
          </a:p>
        </p:txBody>
      </p:sp>
    </p:spTree>
    <p:extLst>
      <p:ext uri="{BB962C8B-B14F-4D97-AF65-F5344CB8AC3E}">
        <p14:creationId xmlns:p14="http://schemas.microsoft.com/office/powerpoint/2010/main" val="1972264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fontScale="90000"/>
          </a:bodyPr>
          <a:lstStyle/>
          <a:p>
            <a:r>
              <a:rPr lang="en-US" b="0" dirty="0"/>
              <a:t>How do consumers allocate their charitable contributions? </a:t>
            </a:r>
          </a:p>
        </p:txBody>
      </p:sp>
      <p:pic>
        <p:nvPicPr>
          <p:cNvPr id="5" name="Picture 4">
            <a:extLst>
              <a:ext uri="{FF2B5EF4-FFF2-40B4-BE49-F238E27FC236}">
                <a16:creationId xmlns:a16="http://schemas.microsoft.com/office/drawing/2014/main" id="{FA9BFA6A-7037-C700-BBE5-739935628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4589" y="906483"/>
            <a:ext cx="5122719" cy="5122719"/>
          </a:xfrm>
          <a:prstGeom prst="rect">
            <a:avLst/>
          </a:prstGeom>
        </p:spPr>
      </p:pic>
    </p:spTree>
    <p:extLst>
      <p:ext uri="{BB962C8B-B14F-4D97-AF65-F5344CB8AC3E}">
        <p14:creationId xmlns:p14="http://schemas.microsoft.com/office/powerpoint/2010/main" val="100512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Autofit/>
          </a:bodyPr>
          <a:lstStyle/>
          <a:p>
            <a:r>
              <a:rPr lang="en-US" sz="2800" b="0" dirty="0"/>
              <a:t>“Please create the same image, except the consumer should be a Chinese female”</a:t>
            </a:r>
          </a:p>
        </p:txBody>
      </p:sp>
      <p:pic>
        <p:nvPicPr>
          <p:cNvPr id="5" name="Picture 4">
            <a:extLst>
              <a:ext uri="{FF2B5EF4-FFF2-40B4-BE49-F238E27FC236}">
                <a16:creationId xmlns:a16="http://schemas.microsoft.com/office/drawing/2014/main" id="{FA9BFA6A-7037-C700-BBE5-739935628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207" y="906483"/>
            <a:ext cx="5122719" cy="5122719"/>
          </a:xfrm>
          <a:prstGeom prst="rect">
            <a:avLst/>
          </a:prstGeom>
        </p:spPr>
      </p:pic>
      <p:pic>
        <p:nvPicPr>
          <p:cNvPr id="4" name="Picture 3">
            <a:extLst>
              <a:ext uri="{FF2B5EF4-FFF2-40B4-BE49-F238E27FC236}">
                <a16:creationId xmlns:a16="http://schemas.microsoft.com/office/drawing/2014/main" id="{7AD2F1F7-1976-A1F3-FAAC-18457709BA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906483"/>
            <a:ext cx="5122719" cy="5122719"/>
          </a:xfrm>
          <a:prstGeom prst="rect">
            <a:avLst/>
          </a:prstGeom>
        </p:spPr>
      </p:pic>
    </p:spTree>
    <p:extLst>
      <p:ext uri="{BB962C8B-B14F-4D97-AF65-F5344CB8AC3E}">
        <p14:creationId xmlns:p14="http://schemas.microsoft.com/office/powerpoint/2010/main" val="4190023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Charitable Donation: Closing the Gap</a:t>
            </a:r>
            <a:endParaRPr lang="en-US" dirty="0"/>
          </a:p>
        </p:txBody>
      </p:sp>
      <p:sp>
        <p:nvSpPr>
          <p:cNvPr id="6" name="TextBox 5">
            <a:extLst>
              <a:ext uri="{FF2B5EF4-FFF2-40B4-BE49-F238E27FC236}">
                <a16:creationId xmlns:a16="http://schemas.microsoft.com/office/drawing/2014/main" id="{71188A95-A858-4F36-AA45-735D68C59A8B}"/>
              </a:ext>
            </a:extLst>
          </p:cNvPr>
          <p:cNvSpPr txBox="1"/>
          <p:nvPr/>
        </p:nvSpPr>
        <p:spPr>
          <a:xfrm>
            <a:off x="14866" y="6329807"/>
            <a:ext cx="11328400" cy="523220"/>
          </a:xfrm>
          <a:prstGeom prst="rect">
            <a:avLst/>
          </a:prstGeom>
          <a:noFill/>
        </p:spPr>
        <p:txBody>
          <a:bodyPr wrap="square" rtlCol="0">
            <a:spAutoFit/>
          </a:bodyPr>
          <a:lstStyle/>
          <a:p>
            <a:r>
              <a:rPr lang="en-US" sz="1400" dirty="0">
                <a:solidFill>
                  <a:schemeClr val="bg2"/>
                </a:solidFill>
              </a:rPr>
              <a:t>Habib, R., Hardisty, D. J., Kim, B., &amp; White, K. (conditional accept). Habib, R. The Closing-the-Gap Effect: Joint Evaluation Leads Donors to Help Charities Further from Their Goal. </a:t>
            </a:r>
            <a:r>
              <a:rPr lang="en-US" sz="1400" i="1" dirty="0">
                <a:solidFill>
                  <a:schemeClr val="bg2"/>
                </a:solidFill>
              </a:rPr>
              <a:t>Journal of Marketing Research</a:t>
            </a:r>
            <a:r>
              <a:rPr lang="en-US" sz="1400" dirty="0">
                <a:solidFill>
                  <a:schemeClr val="bg2"/>
                </a:solidFill>
              </a:rPr>
              <a:t>.</a:t>
            </a:r>
          </a:p>
        </p:txBody>
      </p:sp>
      <p:sp>
        <p:nvSpPr>
          <p:cNvPr id="15" name="Content Placeholder 2">
            <a:extLst>
              <a:ext uri="{FF2B5EF4-FFF2-40B4-BE49-F238E27FC236}">
                <a16:creationId xmlns:a16="http://schemas.microsoft.com/office/drawing/2014/main" id="{E719B966-465B-4B29-AEA7-6F607C39196C}"/>
              </a:ext>
            </a:extLst>
          </p:cNvPr>
          <p:cNvSpPr>
            <a:spLocks noGrp="1"/>
          </p:cNvSpPr>
          <p:nvPr>
            <p:ph idx="1"/>
          </p:nvPr>
        </p:nvSpPr>
        <p:spPr>
          <a:xfrm>
            <a:off x="621475" y="837028"/>
            <a:ext cx="10956967" cy="5704449"/>
          </a:xfrm>
        </p:spPr>
        <p:txBody>
          <a:bodyPr>
            <a:normAutofit/>
          </a:bodyPr>
          <a:lstStyle/>
          <a:p>
            <a:endParaRPr lang="en-US" b="0" dirty="0">
              <a:solidFill>
                <a:schemeClr val="tx1"/>
              </a:solidFill>
            </a:endParaRPr>
          </a:p>
          <a:p>
            <a:pPr marL="0" indent="0">
              <a:buNone/>
            </a:pPr>
            <a:endParaRPr lang="de-DE" b="0" dirty="0">
              <a:solidFill>
                <a:schemeClr val="tx1"/>
              </a:solidFill>
            </a:endParaRPr>
          </a:p>
          <a:p>
            <a:pPr lvl="1"/>
            <a:endParaRPr lang="en-CA" sz="2000" dirty="0">
              <a:solidFill>
                <a:schemeClr val="tx1"/>
              </a:solidFill>
            </a:endParaRPr>
          </a:p>
        </p:txBody>
      </p:sp>
      <p:sp>
        <p:nvSpPr>
          <p:cNvPr id="5" name="Content Placeholder 2">
            <a:extLst>
              <a:ext uri="{FF2B5EF4-FFF2-40B4-BE49-F238E27FC236}">
                <a16:creationId xmlns:a16="http://schemas.microsoft.com/office/drawing/2014/main" id="{0CF0EE43-C42D-4580-8F10-ACB3B5C43DDA}"/>
              </a:ext>
            </a:extLst>
          </p:cNvPr>
          <p:cNvSpPr txBox="1">
            <a:spLocks/>
          </p:cNvSpPr>
          <p:nvPr/>
        </p:nvSpPr>
        <p:spPr>
          <a:xfrm>
            <a:off x="773875" y="989428"/>
            <a:ext cx="3676205" cy="570444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rgbClr val="1B365D"/>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rgbClr val="1B365D"/>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rgbClr val="1B365D"/>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rgbClr val="1B365D"/>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rgbClr val="1B365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solidFill>
                  <a:schemeClr val="tx1"/>
                </a:solidFill>
              </a:rPr>
              <a:t>When deciding between two or more charities (“joint evaluation”), consumers give to the charity farther from its goal</a:t>
            </a:r>
          </a:p>
          <a:p>
            <a:endParaRPr lang="en-US" b="0" dirty="0">
              <a:solidFill>
                <a:schemeClr val="tx1"/>
              </a:solidFill>
            </a:endParaRPr>
          </a:p>
          <a:p>
            <a:pPr marL="0" indent="0">
              <a:buFont typeface="Arial" panose="020B0604020202020204" pitchFamily="34" charset="0"/>
              <a:buNone/>
            </a:pPr>
            <a:endParaRPr lang="de-DE" b="0" dirty="0">
              <a:solidFill>
                <a:schemeClr val="tx1"/>
              </a:solidFill>
            </a:endParaRPr>
          </a:p>
          <a:p>
            <a:pPr lvl="1"/>
            <a:endParaRPr lang="en-CA" sz="2000" dirty="0">
              <a:solidFill>
                <a:schemeClr val="tx1"/>
              </a:solidFill>
            </a:endParaRPr>
          </a:p>
        </p:txBody>
      </p:sp>
      <p:pic>
        <p:nvPicPr>
          <p:cNvPr id="4" name="Picture 3">
            <a:extLst>
              <a:ext uri="{FF2B5EF4-FFF2-40B4-BE49-F238E27FC236}">
                <a16:creationId xmlns:a16="http://schemas.microsoft.com/office/drawing/2014/main" id="{5A50516A-1EBF-4B94-885C-1D8230E71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335" y="989428"/>
            <a:ext cx="6024675" cy="4716428"/>
          </a:xfrm>
          <a:prstGeom prst="rect">
            <a:avLst/>
          </a:prstGeom>
        </p:spPr>
      </p:pic>
    </p:spTree>
    <p:extLst>
      <p:ext uri="{BB962C8B-B14F-4D97-AF65-F5344CB8AC3E}">
        <p14:creationId xmlns:p14="http://schemas.microsoft.com/office/powerpoint/2010/main" val="956356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Charitable Donation: the Competence Curse</a:t>
            </a:r>
            <a:endParaRPr lang="en-US" dirty="0"/>
          </a:p>
        </p:txBody>
      </p:sp>
      <p:sp>
        <p:nvSpPr>
          <p:cNvPr id="6" name="TextBox 5">
            <a:extLst>
              <a:ext uri="{FF2B5EF4-FFF2-40B4-BE49-F238E27FC236}">
                <a16:creationId xmlns:a16="http://schemas.microsoft.com/office/drawing/2014/main" id="{71188A95-A858-4F36-AA45-735D68C59A8B}"/>
              </a:ext>
            </a:extLst>
          </p:cNvPr>
          <p:cNvSpPr txBox="1"/>
          <p:nvPr/>
        </p:nvSpPr>
        <p:spPr>
          <a:xfrm>
            <a:off x="0" y="6550223"/>
            <a:ext cx="11328400" cy="307777"/>
          </a:xfrm>
          <a:prstGeom prst="rect">
            <a:avLst/>
          </a:prstGeom>
          <a:noFill/>
        </p:spPr>
        <p:txBody>
          <a:bodyPr wrap="square" rtlCol="0">
            <a:spAutoFit/>
          </a:bodyPr>
          <a:lstStyle/>
          <a:p>
            <a:r>
              <a:rPr lang="en-US" sz="1400" dirty="0">
                <a:solidFill>
                  <a:schemeClr val="bg2"/>
                </a:solidFill>
              </a:rPr>
              <a:t>Zhang, L., Allard, T., Hardisty, D. J., &amp; Wang, S. (working paper). The Charity Competence Curse: When Signals of Managerial Competence Backfire.</a:t>
            </a:r>
          </a:p>
        </p:txBody>
      </p:sp>
      <p:sp>
        <p:nvSpPr>
          <p:cNvPr id="15" name="Content Placeholder 2">
            <a:extLst>
              <a:ext uri="{FF2B5EF4-FFF2-40B4-BE49-F238E27FC236}">
                <a16:creationId xmlns:a16="http://schemas.microsoft.com/office/drawing/2014/main" id="{E719B966-465B-4B29-AEA7-6F607C39196C}"/>
              </a:ext>
            </a:extLst>
          </p:cNvPr>
          <p:cNvSpPr>
            <a:spLocks noGrp="1"/>
          </p:cNvSpPr>
          <p:nvPr>
            <p:ph idx="1"/>
          </p:nvPr>
        </p:nvSpPr>
        <p:spPr>
          <a:xfrm>
            <a:off x="621475" y="837028"/>
            <a:ext cx="10956967" cy="5704449"/>
          </a:xfrm>
        </p:spPr>
        <p:txBody>
          <a:bodyPr>
            <a:normAutofit/>
          </a:bodyPr>
          <a:lstStyle/>
          <a:p>
            <a:endParaRPr lang="en-US" b="0" dirty="0">
              <a:solidFill>
                <a:schemeClr val="tx1"/>
              </a:solidFill>
            </a:endParaRPr>
          </a:p>
          <a:p>
            <a:pPr marL="0" indent="0">
              <a:buNone/>
            </a:pPr>
            <a:endParaRPr lang="de-DE" b="0" dirty="0">
              <a:solidFill>
                <a:schemeClr val="tx1"/>
              </a:solidFill>
            </a:endParaRPr>
          </a:p>
          <a:p>
            <a:pPr lvl="1"/>
            <a:endParaRPr lang="en-CA" sz="2000" dirty="0">
              <a:solidFill>
                <a:schemeClr val="tx1"/>
              </a:solidFill>
            </a:endParaRPr>
          </a:p>
        </p:txBody>
      </p:sp>
      <p:sp>
        <p:nvSpPr>
          <p:cNvPr id="5" name="Content Placeholder 2">
            <a:extLst>
              <a:ext uri="{FF2B5EF4-FFF2-40B4-BE49-F238E27FC236}">
                <a16:creationId xmlns:a16="http://schemas.microsoft.com/office/drawing/2014/main" id="{0CF0EE43-C42D-4580-8F10-ACB3B5C43DDA}"/>
              </a:ext>
            </a:extLst>
          </p:cNvPr>
          <p:cNvSpPr txBox="1">
            <a:spLocks/>
          </p:cNvSpPr>
          <p:nvPr/>
        </p:nvSpPr>
        <p:spPr>
          <a:xfrm>
            <a:off x="773875" y="989428"/>
            <a:ext cx="4663757" cy="570444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rgbClr val="1B365D"/>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rgbClr val="1B365D"/>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rgbClr val="1B365D"/>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rgbClr val="1B365D"/>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rgbClr val="1B365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solidFill>
                  <a:schemeClr val="tx1"/>
                </a:solidFill>
              </a:rPr>
              <a:t>When deciding between two or more charities, consumers use perceived competence as a signal of need, and often donate to the lower competence charity</a:t>
            </a:r>
          </a:p>
          <a:p>
            <a:endParaRPr lang="en-US" b="0" dirty="0">
              <a:solidFill>
                <a:schemeClr val="tx1"/>
              </a:solidFill>
            </a:endParaRPr>
          </a:p>
          <a:p>
            <a:pPr marL="0" indent="0">
              <a:buFont typeface="Arial" panose="020B0604020202020204" pitchFamily="34" charset="0"/>
              <a:buNone/>
            </a:pPr>
            <a:endParaRPr lang="de-DE" b="0" dirty="0">
              <a:solidFill>
                <a:schemeClr val="tx1"/>
              </a:solidFill>
            </a:endParaRPr>
          </a:p>
          <a:p>
            <a:pPr lvl="1"/>
            <a:endParaRPr lang="en-CA" sz="2000" dirty="0">
              <a:solidFill>
                <a:schemeClr val="tx1"/>
              </a:solidFill>
            </a:endParaRPr>
          </a:p>
        </p:txBody>
      </p:sp>
      <p:pic>
        <p:nvPicPr>
          <p:cNvPr id="13" name="Picture 12">
            <a:extLst>
              <a:ext uri="{FF2B5EF4-FFF2-40B4-BE49-F238E27FC236}">
                <a16:creationId xmlns:a16="http://schemas.microsoft.com/office/drawing/2014/main" id="{F508B573-7384-4141-81B1-85F72902A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0321" y="837028"/>
            <a:ext cx="2577349" cy="5655626"/>
          </a:xfrm>
          <a:prstGeom prst="rect">
            <a:avLst/>
          </a:prstGeom>
        </p:spPr>
      </p:pic>
    </p:spTree>
    <p:extLst>
      <p:ext uri="{BB962C8B-B14F-4D97-AF65-F5344CB8AC3E}">
        <p14:creationId xmlns:p14="http://schemas.microsoft.com/office/powerpoint/2010/main" val="3163206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Charity Research Summary</a:t>
            </a:r>
            <a:endParaRPr lang="en-US" dirty="0"/>
          </a:p>
        </p:txBody>
      </p:sp>
      <p:sp>
        <p:nvSpPr>
          <p:cNvPr id="15" name="Content Placeholder 2">
            <a:extLst>
              <a:ext uri="{FF2B5EF4-FFF2-40B4-BE49-F238E27FC236}">
                <a16:creationId xmlns:a16="http://schemas.microsoft.com/office/drawing/2014/main" id="{E719B966-465B-4B29-AEA7-6F607C39196C}"/>
              </a:ext>
            </a:extLst>
          </p:cNvPr>
          <p:cNvSpPr>
            <a:spLocks noGrp="1"/>
          </p:cNvSpPr>
          <p:nvPr>
            <p:ph idx="1"/>
          </p:nvPr>
        </p:nvSpPr>
        <p:spPr>
          <a:xfrm>
            <a:off x="621475" y="837028"/>
            <a:ext cx="10956967" cy="5704449"/>
          </a:xfrm>
        </p:spPr>
        <p:txBody>
          <a:bodyPr>
            <a:normAutofit/>
          </a:bodyPr>
          <a:lstStyle/>
          <a:p>
            <a:r>
              <a:rPr lang="en-US" b="0" dirty="0">
                <a:solidFill>
                  <a:schemeClr val="tx1"/>
                </a:solidFill>
              </a:rPr>
              <a:t>When comparing charities, consumers typically donate to the charity they perceive as needier, even if this is less effective &amp; impactful</a:t>
            </a:r>
          </a:p>
          <a:p>
            <a:pPr marL="0" indent="0">
              <a:buNone/>
            </a:pPr>
            <a:endParaRPr lang="de-DE" b="0" dirty="0">
              <a:solidFill>
                <a:schemeClr val="tx1"/>
              </a:solidFill>
            </a:endParaRPr>
          </a:p>
          <a:p>
            <a:pPr lvl="1"/>
            <a:endParaRPr lang="en-CA" sz="2000" dirty="0">
              <a:solidFill>
                <a:schemeClr val="tx1"/>
              </a:solidFill>
            </a:endParaRPr>
          </a:p>
        </p:txBody>
      </p:sp>
    </p:spTree>
    <p:extLst>
      <p:ext uri="{BB962C8B-B14F-4D97-AF65-F5344CB8AC3E}">
        <p14:creationId xmlns:p14="http://schemas.microsoft.com/office/powerpoint/2010/main" val="35500057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5" y="1056904"/>
            <a:ext cx="5165371" cy="5120059"/>
          </a:xfrm>
        </p:spPr>
        <p:txBody>
          <a:bodyPr>
            <a:normAutofit/>
          </a:bodyPr>
          <a:lstStyle/>
          <a:p>
            <a:r>
              <a:rPr lang="en-CA" b="0" dirty="0">
                <a:solidFill>
                  <a:schemeClr val="tx1"/>
                </a:solidFill>
              </a:rPr>
              <a:t>Thomas Allard</a:t>
            </a:r>
          </a:p>
          <a:p>
            <a:r>
              <a:rPr lang="en-CA" b="0" dirty="0">
                <a:solidFill>
                  <a:schemeClr val="tx1"/>
                </a:solidFill>
              </a:rPr>
              <a:t>Johannes </a:t>
            </a:r>
            <a:r>
              <a:rPr lang="en-CA" b="0" dirty="0" err="1">
                <a:solidFill>
                  <a:schemeClr val="tx1"/>
                </a:solidFill>
              </a:rPr>
              <a:t>Boegershausen</a:t>
            </a:r>
            <a:endParaRPr lang="en-CA" b="0" dirty="0">
              <a:solidFill>
                <a:schemeClr val="tx1"/>
              </a:solidFill>
            </a:endParaRPr>
          </a:p>
          <a:p>
            <a:r>
              <a:rPr lang="en-CA" b="0" dirty="0">
                <a:solidFill>
                  <a:schemeClr val="tx1"/>
                </a:solidFill>
              </a:rPr>
              <a:t>Yann </a:t>
            </a:r>
            <a:r>
              <a:rPr lang="en-CA" b="0" dirty="0" err="1">
                <a:solidFill>
                  <a:schemeClr val="tx1"/>
                </a:solidFill>
              </a:rPr>
              <a:t>Cornil</a:t>
            </a:r>
            <a:endParaRPr lang="en-CA" b="0" dirty="0">
              <a:solidFill>
                <a:schemeClr val="tx1"/>
              </a:solidFill>
            </a:endParaRPr>
          </a:p>
          <a:p>
            <a:r>
              <a:rPr lang="en-CA" b="0" dirty="0" err="1">
                <a:solidFill>
                  <a:schemeClr val="tx1"/>
                </a:solidFill>
              </a:rPr>
              <a:t>Guanzhong</a:t>
            </a:r>
            <a:r>
              <a:rPr lang="en-CA" b="0" dirty="0">
                <a:solidFill>
                  <a:schemeClr val="tx1"/>
                </a:solidFill>
              </a:rPr>
              <a:t> Du</a:t>
            </a:r>
          </a:p>
          <a:p>
            <a:r>
              <a:rPr lang="en-CA" b="0" dirty="0">
                <a:solidFill>
                  <a:schemeClr val="tx1"/>
                </a:solidFill>
              </a:rPr>
              <a:t>Dale Griffin</a:t>
            </a:r>
          </a:p>
          <a:p>
            <a:r>
              <a:rPr lang="en-CA" b="0" dirty="0" err="1">
                <a:solidFill>
                  <a:schemeClr val="tx1"/>
                </a:solidFill>
              </a:rPr>
              <a:t>Rishad</a:t>
            </a:r>
            <a:r>
              <a:rPr lang="en-CA" b="0" dirty="0">
                <a:solidFill>
                  <a:schemeClr val="tx1"/>
                </a:solidFill>
              </a:rPr>
              <a:t> Habib</a:t>
            </a:r>
          </a:p>
          <a:p>
            <a:r>
              <a:rPr lang="en-CA" b="0" dirty="0">
                <a:solidFill>
                  <a:schemeClr val="tx1"/>
                </a:solidFill>
              </a:rPr>
              <a:t>Chuck Howard</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Co-authors of this research</a:t>
            </a:r>
          </a:p>
        </p:txBody>
      </p:sp>
      <p:sp>
        <p:nvSpPr>
          <p:cNvPr id="6" name="Content Placeholder 2">
            <a:extLst>
              <a:ext uri="{FF2B5EF4-FFF2-40B4-BE49-F238E27FC236}">
                <a16:creationId xmlns:a16="http://schemas.microsoft.com/office/drawing/2014/main" id="{38815A72-2231-42E2-87A9-F4BA8859C413}"/>
              </a:ext>
            </a:extLst>
          </p:cNvPr>
          <p:cNvSpPr txBox="1">
            <a:spLocks/>
          </p:cNvSpPr>
          <p:nvPr/>
        </p:nvSpPr>
        <p:spPr>
          <a:xfrm>
            <a:off x="6038219" y="1052548"/>
            <a:ext cx="5165371" cy="512005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rgbClr val="1B365D"/>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rgbClr val="1B365D"/>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rgbClr val="1B365D"/>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rgbClr val="1B365D"/>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rgbClr val="1B365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b="0" dirty="0">
                <a:solidFill>
                  <a:schemeClr val="tx1"/>
                </a:solidFill>
              </a:rPr>
              <a:t>Marcel Lukas</a:t>
            </a:r>
          </a:p>
          <a:p>
            <a:r>
              <a:rPr lang="en-CA" b="0" dirty="0">
                <a:solidFill>
                  <a:schemeClr val="tx1"/>
                </a:solidFill>
              </a:rPr>
              <a:t>Abby Sussman</a:t>
            </a:r>
          </a:p>
          <a:p>
            <a:r>
              <a:rPr lang="en-CA" b="0" dirty="0" err="1">
                <a:solidFill>
                  <a:schemeClr val="tx1"/>
                </a:solidFill>
              </a:rPr>
              <a:t>Yanwen</a:t>
            </a:r>
            <a:r>
              <a:rPr lang="en-CA" b="0" dirty="0">
                <a:solidFill>
                  <a:schemeClr val="tx1"/>
                </a:solidFill>
              </a:rPr>
              <a:t> Wang</a:t>
            </a:r>
          </a:p>
          <a:p>
            <a:r>
              <a:rPr lang="en-CA" b="0" dirty="0">
                <a:solidFill>
                  <a:schemeClr val="tx1"/>
                </a:solidFill>
              </a:rPr>
              <a:t>Shane Wang</a:t>
            </a:r>
          </a:p>
          <a:p>
            <a:r>
              <a:rPr lang="en-CA" b="0" dirty="0">
                <a:solidFill>
                  <a:schemeClr val="tx1"/>
                </a:solidFill>
              </a:rPr>
              <a:t>Kate White</a:t>
            </a:r>
          </a:p>
          <a:p>
            <a:r>
              <a:rPr lang="en-CA" b="0" dirty="0" err="1">
                <a:solidFill>
                  <a:schemeClr val="tx1"/>
                </a:solidFill>
              </a:rPr>
              <a:t>Shangwen</a:t>
            </a:r>
            <a:r>
              <a:rPr lang="en-CA" b="0" dirty="0">
                <a:solidFill>
                  <a:schemeClr val="tx1"/>
                </a:solidFill>
              </a:rPr>
              <a:t> Yi</a:t>
            </a:r>
          </a:p>
          <a:p>
            <a:r>
              <a:rPr lang="en-CA" b="0" dirty="0">
                <a:solidFill>
                  <a:schemeClr val="tx1"/>
                </a:solidFill>
              </a:rPr>
              <a:t>Shirley Zhang</a:t>
            </a:r>
          </a:p>
        </p:txBody>
      </p:sp>
    </p:spTree>
    <p:extLst>
      <p:ext uri="{BB962C8B-B14F-4D97-AF65-F5344CB8AC3E}">
        <p14:creationId xmlns:p14="http://schemas.microsoft.com/office/powerpoint/2010/main" val="3281839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Thank You!</a:t>
            </a:r>
            <a:endParaRPr lang="en-CA" dirty="0"/>
          </a:p>
        </p:txBody>
      </p:sp>
    </p:spTree>
    <p:extLst>
      <p:ext uri="{BB962C8B-B14F-4D97-AF65-F5344CB8AC3E}">
        <p14:creationId xmlns:p14="http://schemas.microsoft.com/office/powerpoint/2010/main" val="1217958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fontScale="90000"/>
          </a:bodyPr>
          <a:lstStyle/>
          <a:p>
            <a:r>
              <a:rPr lang="en-US" b="0" dirty="0"/>
              <a:t>How do consumers predict their future expenses &amp; income?</a:t>
            </a:r>
            <a:endParaRPr lang="en-US" dirty="0"/>
          </a:p>
        </p:txBody>
      </p:sp>
      <p:pic>
        <p:nvPicPr>
          <p:cNvPr id="6" name="Picture 5">
            <a:extLst>
              <a:ext uri="{FF2B5EF4-FFF2-40B4-BE49-F238E27FC236}">
                <a16:creationId xmlns:a16="http://schemas.microsoft.com/office/drawing/2014/main" id="{14A08834-BBD2-52ED-F430-683F6584DB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1964" y="906483"/>
            <a:ext cx="5247409" cy="5247409"/>
          </a:xfrm>
          <a:prstGeom prst="rect">
            <a:avLst/>
          </a:prstGeom>
        </p:spPr>
      </p:pic>
    </p:spTree>
    <p:extLst>
      <p:ext uri="{BB962C8B-B14F-4D97-AF65-F5344CB8AC3E}">
        <p14:creationId xmlns:p14="http://schemas.microsoft.com/office/powerpoint/2010/main" val="7127365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Questions?</a:t>
            </a:r>
            <a:endParaRPr lang="en-CA" dirty="0"/>
          </a:p>
        </p:txBody>
      </p:sp>
    </p:spTree>
    <p:extLst>
      <p:ext uri="{BB962C8B-B14F-4D97-AF65-F5344CB8AC3E}">
        <p14:creationId xmlns:p14="http://schemas.microsoft.com/office/powerpoint/2010/main" val="2762951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5" y="837028"/>
            <a:ext cx="10956967" cy="5704449"/>
          </a:xfrm>
        </p:spPr>
        <p:txBody>
          <a:bodyPr>
            <a:normAutofit/>
          </a:bodyPr>
          <a:lstStyle/>
          <a:p>
            <a:r>
              <a:rPr lang="en-US" b="0" dirty="0">
                <a:solidFill>
                  <a:schemeClr val="tx1"/>
                </a:solidFill>
              </a:rPr>
              <a:t>Early withdrawals from 401(k) retirement savings costs consumers approximately $7 billion a year in penalties, most often to cover unpredicted expenses </a:t>
            </a:r>
            <a:r>
              <a:rPr lang="en-US" sz="2000" b="0" dirty="0">
                <a:solidFill>
                  <a:schemeClr val="tx1"/>
                </a:solidFill>
              </a:rPr>
              <a:t>(Fellowes and </a:t>
            </a:r>
            <a:r>
              <a:rPr lang="en-US" sz="2000" b="0" dirty="0" err="1">
                <a:solidFill>
                  <a:schemeClr val="tx1"/>
                </a:solidFill>
              </a:rPr>
              <a:t>Willemin</a:t>
            </a:r>
            <a:r>
              <a:rPr lang="en-US" sz="2000" b="0" dirty="0">
                <a:solidFill>
                  <a:schemeClr val="tx1"/>
                </a:solidFill>
              </a:rPr>
              <a:t>, 2013)</a:t>
            </a:r>
          </a:p>
          <a:p>
            <a:r>
              <a:rPr lang="en-US" b="0" dirty="0">
                <a:solidFill>
                  <a:schemeClr val="tx1"/>
                </a:solidFill>
              </a:rPr>
              <a:t>2 million Americans per year use a payday loan to cover unpredicted expenses </a:t>
            </a:r>
            <a:r>
              <a:rPr lang="en-US" sz="2000" b="0" dirty="0">
                <a:solidFill>
                  <a:schemeClr val="tx1"/>
                </a:solidFill>
              </a:rPr>
              <a:t>(Pew 2012)</a:t>
            </a:r>
            <a:r>
              <a:rPr lang="en-US" b="0" dirty="0">
                <a:solidFill>
                  <a:schemeClr val="tx1"/>
                </a:solidFill>
              </a:rPr>
              <a:t>, with annual interest rates exceeding 400% </a:t>
            </a:r>
            <a:r>
              <a:rPr lang="en-US" sz="2000" b="0" dirty="0">
                <a:solidFill>
                  <a:schemeClr val="tx1"/>
                </a:solidFill>
              </a:rPr>
              <a:t>(Consumer Federation of America 2018)</a:t>
            </a:r>
          </a:p>
          <a:p>
            <a:r>
              <a:rPr lang="en-US" b="0" dirty="0">
                <a:solidFill>
                  <a:schemeClr val="tx1"/>
                </a:solidFill>
              </a:rPr>
              <a:t>Budgets based on inaccurate income predictions lead to suboptimal spending decisions </a:t>
            </a:r>
            <a:r>
              <a:rPr lang="en-US" sz="2000" b="0" dirty="0">
                <a:solidFill>
                  <a:schemeClr val="tx1"/>
                </a:solidFill>
              </a:rPr>
              <a:t>(Heath and Soll 1996)</a:t>
            </a:r>
            <a:endParaRPr lang="en-US" b="0" dirty="0">
              <a:solidFill>
                <a:schemeClr val="tx1"/>
              </a:solidFill>
            </a:endParaRPr>
          </a:p>
          <a:p>
            <a:endParaRPr lang="de-DE" b="0" dirty="0">
              <a:solidFill>
                <a:schemeClr val="tx1"/>
              </a:solidFill>
            </a:endParaRPr>
          </a:p>
          <a:p>
            <a:pPr lvl="1"/>
            <a:endParaRPr lang="de-DE" b="0" dirty="0">
              <a:solidFill>
                <a:schemeClr val="tx1"/>
              </a:solidFill>
            </a:endParaRPr>
          </a:p>
          <a:p>
            <a:pPr lvl="1"/>
            <a:endParaRPr lang="en-CA" sz="200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Financial mis-prediction can be costly</a:t>
            </a:r>
            <a:endParaRPr lang="en-US" dirty="0"/>
          </a:p>
        </p:txBody>
      </p:sp>
    </p:spTree>
    <p:extLst>
      <p:ext uri="{BB962C8B-B14F-4D97-AF65-F5344CB8AC3E}">
        <p14:creationId xmlns:p14="http://schemas.microsoft.com/office/powerpoint/2010/main" val="4145068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5" y="837029"/>
            <a:ext cx="10956967" cy="1509932"/>
          </a:xfrm>
        </p:spPr>
        <p:txBody>
          <a:bodyPr>
            <a:normAutofit/>
          </a:bodyPr>
          <a:lstStyle/>
          <a:p>
            <a:r>
              <a:rPr lang="en-US" b="0" dirty="0">
                <a:solidFill>
                  <a:schemeClr val="tx1"/>
                </a:solidFill>
              </a:rPr>
              <a:t>“How much will you spend next week?”</a:t>
            </a:r>
          </a:p>
          <a:p>
            <a:r>
              <a:rPr lang="de-DE" b="0" dirty="0">
                <a:solidFill>
                  <a:schemeClr val="tx1"/>
                </a:solidFill>
              </a:rPr>
              <a:t>~83% </a:t>
            </a:r>
            <a:r>
              <a:rPr lang="de-DE" b="0" dirty="0" err="1">
                <a:solidFill>
                  <a:schemeClr val="tx1"/>
                </a:solidFill>
              </a:rPr>
              <a:t>of</a:t>
            </a:r>
            <a:r>
              <a:rPr lang="de-DE" b="0" dirty="0">
                <a:solidFill>
                  <a:schemeClr val="tx1"/>
                </a:solidFill>
              </a:rPr>
              <a:t> </a:t>
            </a:r>
            <a:r>
              <a:rPr lang="de-DE" b="0" dirty="0" err="1">
                <a:solidFill>
                  <a:schemeClr val="tx1"/>
                </a:solidFill>
              </a:rPr>
              <a:t>people</a:t>
            </a:r>
            <a:r>
              <a:rPr lang="de-DE" b="0" dirty="0">
                <a:solidFill>
                  <a:schemeClr val="tx1"/>
                </a:solidFill>
              </a:rPr>
              <a:t> </a:t>
            </a:r>
            <a:r>
              <a:rPr lang="de-DE" b="0" dirty="0" err="1">
                <a:solidFill>
                  <a:schemeClr val="tx1"/>
                </a:solidFill>
              </a:rPr>
              <a:t>predict</a:t>
            </a:r>
            <a:r>
              <a:rPr lang="de-DE" b="0" dirty="0">
                <a:solidFill>
                  <a:schemeClr val="tx1"/>
                </a:solidFill>
              </a:rPr>
              <a:t> </a:t>
            </a:r>
            <a:r>
              <a:rPr lang="de-DE" b="0" dirty="0" err="1">
                <a:solidFill>
                  <a:schemeClr val="tx1"/>
                </a:solidFill>
              </a:rPr>
              <a:t>typical</a:t>
            </a:r>
            <a:r>
              <a:rPr lang="de-DE" b="0" dirty="0">
                <a:solidFill>
                  <a:schemeClr val="tx1"/>
                </a:solidFill>
              </a:rPr>
              <a:t> </a:t>
            </a:r>
            <a:r>
              <a:rPr lang="de-DE" b="0" dirty="0" err="1">
                <a:solidFill>
                  <a:schemeClr val="tx1"/>
                </a:solidFill>
              </a:rPr>
              <a:t>expenses</a:t>
            </a:r>
            <a:r>
              <a:rPr lang="de-DE" b="0" dirty="0">
                <a:solidFill>
                  <a:schemeClr val="tx1"/>
                </a:solidFill>
              </a:rPr>
              <a:t>, </a:t>
            </a:r>
            <a:r>
              <a:rPr lang="de-DE" b="0" dirty="0" err="1">
                <a:solidFill>
                  <a:schemeClr val="tx1"/>
                </a:solidFill>
              </a:rPr>
              <a:t>leading</a:t>
            </a:r>
            <a:r>
              <a:rPr lang="de-DE" b="0" dirty="0">
                <a:solidFill>
                  <a:schemeClr val="tx1"/>
                </a:solidFill>
              </a:rPr>
              <a:t> </a:t>
            </a:r>
            <a:r>
              <a:rPr lang="de-DE" b="0" dirty="0" err="1">
                <a:solidFill>
                  <a:schemeClr val="tx1"/>
                </a:solidFill>
              </a:rPr>
              <a:t>to</a:t>
            </a:r>
            <a:r>
              <a:rPr lang="de-DE" b="0" dirty="0">
                <a:solidFill>
                  <a:schemeClr val="tx1"/>
                </a:solidFill>
              </a:rPr>
              <a:t> </a:t>
            </a:r>
            <a:r>
              <a:rPr lang="de-DE" b="0" dirty="0" err="1">
                <a:solidFill>
                  <a:schemeClr val="tx1"/>
                </a:solidFill>
              </a:rPr>
              <a:t>underprediction</a:t>
            </a:r>
            <a:endParaRPr lang="de-DE" b="0" dirty="0">
              <a:solidFill>
                <a:schemeClr val="tx1"/>
              </a:solidFill>
            </a:endParaRPr>
          </a:p>
          <a:p>
            <a:pPr lvl="1"/>
            <a:endParaRPr lang="de-DE" b="0" dirty="0">
              <a:solidFill>
                <a:schemeClr val="tx1"/>
              </a:solidFill>
            </a:endParaRPr>
          </a:p>
          <a:p>
            <a:pPr lvl="1"/>
            <a:endParaRPr lang="en-CA" sz="200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Expense Prediction: Why?</a:t>
            </a:r>
            <a:endParaRPr lang="en-US" dirty="0"/>
          </a:p>
        </p:txBody>
      </p:sp>
      <p:sp>
        <p:nvSpPr>
          <p:cNvPr id="4" name="TextBox 3">
            <a:extLst>
              <a:ext uri="{FF2B5EF4-FFF2-40B4-BE49-F238E27FC236}">
                <a16:creationId xmlns:a16="http://schemas.microsoft.com/office/drawing/2014/main" id="{E38182BF-9D2D-44E0-866E-C3E057D6AB7C}"/>
              </a:ext>
            </a:extLst>
          </p:cNvPr>
          <p:cNvSpPr txBox="1"/>
          <p:nvPr/>
        </p:nvSpPr>
        <p:spPr>
          <a:xfrm>
            <a:off x="7917" y="6334780"/>
            <a:ext cx="8376744" cy="523220"/>
          </a:xfrm>
          <a:prstGeom prst="rect">
            <a:avLst/>
          </a:prstGeom>
          <a:noFill/>
        </p:spPr>
        <p:txBody>
          <a:bodyPr wrap="square" rtlCol="0">
            <a:spAutoFit/>
          </a:bodyPr>
          <a:lstStyle/>
          <a:p>
            <a:r>
              <a:rPr lang="en-US" sz="1400" dirty="0">
                <a:solidFill>
                  <a:schemeClr val="bg2"/>
                </a:solidFill>
              </a:rPr>
              <a:t>Howard, R. C., Hardisty, D. J., Sussman, A., &amp; Lukas, M. F. (2022). Understanding and Neutralizing the Expense Prediction Bias: the Role of Accessibility, Typicality, and Skewness. </a:t>
            </a:r>
            <a:r>
              <a:rPr lang="en-US" sz="1400" i="1" dirty="0">
                <a:solidFill>
                  <a:schemeClr val="bg2"/>
                </a:solidFill>
              </a:rPr>
              <a:t>Journal of Marketing Research</a:t>
            </a:r>
            <a:r>
              <a:rPr lang="en-US" sz="1400" dirty="0">
                <a:solidFill>
                  <a:schemeClr val="bg2"/>
                </a:solidFill>
              </a:rPr>
              <a:t>, 59(2), 435-452.</a:t>
            </a:r>
          </a:p>
        </p:txBody>
      </p:sp>
      <p:pic>
        <p:nvPicPr>
          <p:cNvPr id="5" name="Picture 4">
            <a:extLst>
              <a:ext uri="{FF2B5EF4-FFF2-40B4-BE49-F238E27FC236}">
                <a16:creationId xmlns:a16="http://schemas.microsoft.com/office/drawing/2014/main" id="{06904580-E376-498B-B844-13A071E326A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606" y="1733710"/>
            <a:ext cx="11852787" cy="4722120"/>
          </a:xfrm>
          <a:prstGeom prst="rect">
            <a:avLst/>
          </a:prstGeom>
          <a:noFill/>
        </p:spPr>
      </p:pic>
    </p:spTree>
    <p:extLst>
      <p:ext uri="{BB962C8B-B14F-4D97-AF65-F5344CB8AC3E}">
        <p14:creationId xmlns:p14="http://schemas.microsoft.com/office/powerpoint/2010/main" val="23172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5" y="837028"/>
            <a:ext cx="10956967" cy="5704449"/>
          </a:xfrm>
        </p:spPr>
        <p:txBody>
          <a:bodyPr>
            <a:normAutofit/>
          </a:bodyPr>
          <a:lstStyle/>
          <a:p>
            <a:r>
              <a:rPr lang="en-US" b="0" dirty="0" err="1">
                <a:solidFill>
                  <a:schemeClr val="tx1"/>
                </a:solidFill>
              </a:rPr>
              <a:t>Vancity</a:t>
            </a:r>
            <a:r>
              <a:rPr lang="en-US" b="0" dirty="0">
                <a:solidFill>
                  <a:schemeClr val="tx1"/>
                </a:solidFill>
              </a:rPr>
              <a:t> members predicted and reported their expenses each week for four weeks</a:t>
            </a:r>
          </a:p>
          <a:p>
            <a:r>
              <a:rPr lang="de-DE" b="0" dirty="0">
                <a:solidFill>
                  <a:schemeClr val="tx1"/>
                </a:solidFill>
              </a:rPr>
              <a:t>In </a:t>
            </a:r>
            <a:r>
              <a:rPr lang="de-DE" b="0" dirty="0" err="1">
                <a:solidFill>
                  <a:schemeClr val="tx1"/>
                </a:solidFill>
              </a:rPr>
              <a:t>the</a:t>
            </a:r>
            <a:r>
              <a:rPr lang="de-DE" b="0" dirty="0">
                <a:solidFill>
                  <a:schemeClr val="tx1"/>
                </a:solidFill>
              </a:rPr>
              <a:t> </a:t>
            </a:r>
            <a:r>
              <a:rPr lang="de-DE" b="0" dirty="0" err="1">
                <a:solidFill>
                  <a:schemeClr val="tx1"/>
                </a:solidFill>
              </a:rPr>
              <a:t>fifth</a:t>
            </a:r>
            <a:r>
              <a:rPr lang="de-DE" b="0" dirty="0">
                <a:solidFill>
                  <a:schemeClr val="tx1"/>
                </a:solidFill>
              </a:rPr>
              <a:t> </a:t>
            </a:r>
            <a:r>
              <a:rPr lang="de-DE" b="0" dirty="0" err="1">
                <a:solidFill>
                  <a:schemeClr val="tx1"/>
                </a:solidFill>
              </a:rPr>
              <a:t>week</a:t>
            </a:r>
            <a:r>
              <a:rPr lang="de-DE" b="0" dirty="0">
                <a:solidFill>
                  <a:schemeClr val="tx1"/>
                </a:solidFill>
              </a:rPr>
              <a:t>, half </a:t>
            </a:r>
            <a:r>
              <a:rPr lang="de-DE" b="0" dirty="0" err="1">
                <a:solidFill>
                  <a:schemeClr val="tx1"/>
                </a:solidFill>
              </a:rPr>
              <a:t>the</a:t>
            </a:r>
            <a:r>
              <a:rPr lang="de-DE" b="0" dirty="0">
                <a:solidFill>
                  <a:schemeClr val="tx1"/>
                </a:solidFill>
              </a:rPr>
              <a:t> </a:t>
            </a:r>
            <a:r>
              <a:rPr lang="de-DE" b="0" dirty="0" err="1">
                <a:solidFill>
                  <a:schemeClr val="tx1"/>
                </a:solidFill>
              </a:rPr>
              <a:t>participants</a:t>
            </a:r>
            <a:r>
              <a:rPr lang="de-DE" b="0" dirty="0">
                <a:solidFill>
                  <a:schemeClr val="tx1"/>
                </a:solidFill>
              </a:rPr>
              <a:t> </a:t>
            </a:r>
            <a:r>
              <a:rPr lang="de-DE" b="0" dirty="0" err="1">
                <a:solidFill>
                  <a:schemeClr val="tx1"/>
                </a:solidFill>
              </a:rPr>
              <a:t>received</a:t>
            </a:r>
            <a:r>
              <a:rPr lang="de-DE" b="0" dirty="0">
                <a:solidFill>
                  <a:schemeClr val="tx1"/>
                </a:solidFill>
              </a:rPr>
              <a:t> </a:t>
            </a:r>
            <a:r>
              <a:rPr lang="de-DE" b="0" dirty="0" err="1">
                <a:solidFill>
                  <a:schemeClr val="tx1"/>
                </a:solidFill>
              </a:rPr>
              <a:t>our</a:t>
            </a:r>
            <a:r>
              <a:rPr lang="de-DE" b="0" dirty="0">
                <a:solidFill>
                  <a:schemeClr val="tx1"/>
                </a:solidFill>
              </a:rPr>
              <a:t> </a:t>
            </a:r>
            <a:r>
              <a:rPr lang="de-DE" b="0" dirty="0" err="1">
                <a:solidFill>
                  <a:schemeClr val="tx1"/>
                </a:solidFill>
              </a:rPr>
              <a:t>atypical</a:t>
            </a:r>
            <a:r>
              <a:rPr lang="de-DE" b="0" dirty="0">
                <a:solidFill>
                  <a:schemeClr val="tx1"/>
                </a:solidFill>
              </a:rPr>
              <a:t> </a:t>
            </a:r>
            <a:r>
              <a:rPr lang="de-DE" b="0" dirty="0" err="1">
                <a:solidFill>
                  <a:schemeClr val="tx1"/>
                </a:solidFill>
              </a:rPr>
              <a:t>intervention</a:t>
            </a:r>
            <a:r>
              <a:rPr lang="de-DE" b="0" dirty="0">
                <a:solidFill>
                  <a:schemeClr val="tx1"/>
                </a:solidFill>
              </a:rPr>
              <a:t>:</a:t>
            </a:r>
          </a:p>
          <a:p>
            <a:pPr marL="0" indent="0">
              <a:buNone/>
            </a:pPr>
            <a:r>
              <a:rPr lang="en-US" b="0" dirty="0">
                <a:solidFill>
                  <a:schemeClr val="tx1"/>
                </a:solidFill>
              </a:rPr>
              <a:t>“Please take some time to consider why your expenses for the next week might be different from a typical week. In the spaces provided below, please type 3 reasons why your expenses for next week might be different from a typical week.”</a:t>
            </a:r>
            <a:endParaRPr lang="de-DE" b="0" dirty="0">
              <a:solidFill>
                <a:schemeClr val="tx1"/>
              </a:solidFill>
            </a:endParaRPr>
          </a:p>
          <a:p>
            <a:pPr lvl="1"/>
            <a:endParaRPr lang="de-DE" b="0" dirty="0">
              <a:solidFill>
                <a:schemeClr val="tx1"/>
              </a:solidFill>
            </a:endParaRPr>
          </a:p>
          <a:p>
            <a:pPr lvl="1"/>
            <a:endParaRPr lang="en-CA" sz="200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Study with </a:t>
            </a:r>
            <a:r>
              <a:rPr lang="en-CA" b="0" dirty="0" err="1">
                <a:solidFill>
                  <a:schemeClr val="tx1"/>
                </a:solidFill>
              </a:rPr>
              <a:t>Vancity</a:t>
            </a:r>
            <a:endParaRPr lang="en-US" dirty="0"/>
          </a:p>
        </p:txBody>
      </p:sp>
      <p:sp>
        <p:nvSpPr>
          <p:cNvPr id="4" name="TextBox 3">
            <a:extLst>
              <a:ext uri="{FF2B5EF4-FFF2-40B4-BE49-F238E27FC236}">
                <a16:creationId xmlns:a16="http://schemas.microsoft.com/office/drawing/2014/main" id="{8A2D0C97-BFA4-4197-8A9C-451EC40DFF2B}"/>
              </a:ext>
            </a:extLst>
          </p:cNvPr>
          <p:cNvSpPr txBox="1"/>
          <p:nvPr/>
        </p:nvSpPr>
        <p:spPr>
          <a:xfrm>
            <a:off x="7917" y="6334780"/>
            <a:ext cx="8376744" cy="523220"/>
          </a:xfrm>
          <a:prstGeom prst="rect">
            <a:avLst/>
          </a:prstGeom>
          <a:noFill/>
        </p:spPr>
        <p:txBody>
          <a:bodyPr wrap="square" rtlCol="0">
            <a:spAutoFit/>
          </a:bodyPr>
          <a:lstStyle/>
          <a:p>
            <a:r>
              <a:rPr lang="en-US" sz="1400" dirty="0">
                <a:solidFill>
                  <a:schemeClr val="bg2"/>
                </a:solidFill>
              </a:rPr>
              <a:t>Howard, R. C., Hardisty, D. J., Sussman, A., &amp; Lukas, M. F. (2022). Understanding and Neutralizing the Expense Prediction Bias: the Role of Accessibility, Typicality, and Skewness. </a:t>
            </a:r>
            <a:r>
              <a:rPr lang="en-US" sz="1400" i="1" dirty="0">
                <a:solidFill>
                  <a:schemeClr val="bg2"/>
                </a:solidFill>
              </a:rPr>
              <a:t>Journal of Marketing Research</a:t>
            </a:r>
            <a:r>
              <a:rPr lang="en-US" sz="1400" dirty="0">
                <a:solidFill>
                  <a:schemeClr val="bg2"/>
                </a:solidFill>
              </a:rPr>
              <a:t>, 59(2), 435-452.</a:t>
            </a:r>
          </a:p>
        </p:txBody>
      </p:sp>
    </p:spTree>
    <p:extLst>
      <p:ext uri="{BB962C8B-B14F-4D97-AF65-F5344CB8AC3E}">
        <p14:creationId xmlns:p14="http://schemas.microsoft.com/office/powerpoint/2010/main" val="1482709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BC1587-E80C-40C8-A32D-4D965D490BA6}"/>
              </a:ext>
            </a:extLst>
          </p:cNvPr>
          <p:cNvSpPr>
            <a:spLocks noGrp="1"/>
          </p:cNvSpPr>
          <p:nvPr>
            <p:ph type="title"/>
          </p:nvPr>
        </p:nvSpPr>
        <p:spPr/>
        <p:txBody>
          <a:bodyPr/>
          <a:lstStyle/>
          <a:p>
            <a:r>
              <a:rPr lang="en-US" dirty="0"/>
              <a:t>Weekly Expense Prediction Accuracy</a:t>
            </a:r>
          </a:p>
        </p:txBody>
      </p:sp>
      <p:graphicFrame>
        <p:nvGraphicFramePr>
          <p:cNvPr id="4" name="Chart 3">
            <a:extLst>
              <a:ext uri="{FF2B5EF4-FFF2-40B4-BE49-F238E27FC236}">
                <a16:creationId xmlns:a16="http://schemas.microsoft.com/office/drawing/2014/main" id="{00000000-0008-0000-0200-000003000000}"/>
              </a:ext>
            </a:extLst>
          </p:cNvPr>
          <p:cNvGraphicFramePr/>
          <p:nvPr>
            <p:extLst>
              <p:ext uri="{D42A27DB-BD31-4B8C-83A1-F6EECF244321}">
                <p14:modId xmlns:p14="http://schemas.microsoft.com/office/powerpoint/2010/main" val="3310642239"/>
              </p:ext>
            </p:extLst>
          </p:nvPr>
        </p:nvGraphicFramePr>
        <p:xfrm>
          <a:off x="751840" y="772160"/>
          <a:ext cx="9987280" cy="544576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B75F3961-EB3A-4786-9B00-3545A0FC5236}"/>
              </a:ext>
            </a:extLst>
          </p:cNvPr>
          <p:cNvSpPr txBox="1"/>
          <p:nvPr/>
        </p:nvSpPr>
        <p:spPr>
          <a:xfrm>
            <a:off x="7917" y="6334780"/>
            <a:ext cx="8376744" cy="523220"/>
          </a:xfrm>
          <a:prstGeom prst="rect">
            <a:avLst/>
          </a:prstGeom>
          <a:noFill/>
        </p:spPr>
        <p:txBody>
          <a:bodyPr wrap="square" rtlCol="0">
            <a:spAutoFit/>
          </a:bodyPr>
          <a:lstStyle/>
          <a:p>
            <a:r>
              <a:rPr lang="en-US" sz="1400" dirty="0">
                <a:solidFill>
                  <a:schemeClr val="bg2"/>
                </a:solidFill>
              </a:rPr>
              <a:t>Howard, R. C., Hardisty, D. J., Sussman, A., &amp; Lukas, M. F. (2022). Understanding and Neutralizing the Expense Prediction Bias: the Role of Accessibility, Typicality, and Skewness. </a:t>
            </a:r>
            <a:r>
              <a:rPr lang="en-US" sz="1400" i="1" dirty="0">
                <a:solidFill>
                  <a:schemeClr val="bg2"/>
                </a:solidFill>
              </a:rPr>
              <a:t>Journal of Marketing Research</a:t>
            </a:r>
            <a:r>
              <a:rPr lang="en-US" sz="1400" dirty="0">
                <a:solidFill>
                  <a:schemeClr val="bg2"/>
                </a:solidFill>
              </a:rPr>
              <a:t>, 59(2), 435-452.</a:t>
            </a:r>
          </a:p>
        </p:txBody>
      </p:sp>
    </p:spTree>
    <p:extLst>
      <p:ext uri="{BB962C8B-B14F-4D97-AF65-F5344CB8AC3E}">
        <p14:creationId xmlns:p14="http://schemas.microsoft.com/office/powerpoint/2010/main" val="3594063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D40951-29A4-4DC7-8F5D-2870138B0082}"/>
              </a:ext>
            </a:extLst>
          </p:cNvPr>
          <p:cNvSpPr>
            <a:spLocks noGrp="1"/>
          </p:cNvSpPr>
          <p:nvPr>
            <p:ph type="title"/>
          </p:nvPr>
        </p:nvSpPr>
        <p:spPr/>
        <p:txBody>
          <a:bodyPr/>
          <a:lstStyle/>
          <a:p>
            <a:r>
              <a:rPr lang="en-US" dirty="0"/>
              <a:t>Money Dashboard Study</a:t>
            </a:r>
          </a:p>
        </p:txBody>
      </p:sp>
      <p:pic>
        <p:nvPicPr>
          <p:cNvPr id="4" name="Picture 3">
            <a:extLst>
              <a:ext uri="{FF2B5EF4-FFF2-40B4-BE49-F238E27FC236}">
                <a16:creationId xmlns:a16="http://schemas.microsoft.com/office/drawing/2014/main" id="{E652609A-C1E9-488C-9CFA-CCD16C0115E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96438" y="2540000"/>
            <a:ext cx="10288122" cy="3480971"/>
          </a:xfrm>
          <a:prstGeom prst="rect">
            <a:avLst/>
          </a:prstGeom>
          <a:noFill/>
        </p:spPr>
      </p:pic>
      <p:sp>
        <p:nvSpPr>
          <p:cNvPr id="5" name="Content Placeholder 2">
            <a:extLst>
              <a:ext uri="{FF2B5EF4-FFF2-40B4-BE49-F238E27FC236}">
                <a16:creationId xmlns:a16="http://schemas.microsoft.com/office/drawing/2014/main" id="{0135E832-9F1E-468F-9958-630ED18810BE}"/>
              </a:ext>
            </a:extLst>
          </p:cNvPr>
          <p:cNvSpPr>
            <a:spLocks noGrp="1"/>
          </p:cNvSpPr>
          <p:nvPr>
            <p:ph idx="1"/>
          </p:nvPr>
        </p:nvSpPr>
        <p:spPr>
          <a:xfrm>
            <a:off x="621475" y="837029"/>
            <a:ext cx="10956967" cy="1509932"/>
          </a:xfrm>
        </p:spPr>
        <p:txBody>
          <a:bodyPr>
            <a:normAutofit/>
          </a:bodyPr>
          <a:lstStyle/>
          <a:p>
            <a:r>
              <a:rPr lang="en-US" b="0" dirty="0">
                <a:solidFill>
                  <a:schemeClr val="tx1"/>
                </a:solidFill>
              </a:rPr>
              <a:t>Objective measure of expenses</a:t>
            </a:r>
          </a:p>
          <a:p>
            <a:r>
              <a:rPr lang="en-US" b="0" dirty="0">
                <a:solidFill>
                  <a:schemeClr val="tx1"/>
                </a:solidFill>
              </a:rPr>
              <a:t>“Online” expenses are highly skewed, “</a:t>
            </a:r>
            <a:r>
              <a:rPr lang="de-DE" b="0" dirty="0" err="1">
                <a:solidFill>
                  <a:schemeClr val="tx1"/>
                </a:solidFill>
              </a:rPr>
              <a:t>Grocery</a:t>
            </a:r>
            <a:r>
              <a:rPr lang="de-DE" b="0" dirty="0">
                <a:solidFill>
                  <a:schemeClr val="tx1"/>
                </a:solidFill>
              </a:rPr>
              <a:t>“ </a:t>
            </a:r>
            <a:r>
              <a:rPr lang="de-DE" b="0" dirty="0" err="1">
                <a:solidFill>
                  <a:schemeClr val="tx1"/>
                </a:solidFill>
              </a:rPr>
              <a:t>expenses</a:t>
            </a:r>
            <a:r>
              <a:rPr lang="de-DE" b="0" dirty="0">
                <a:solidFill>
                  <a:schemeClr val="tx1"/>
                </a:solidFill>
              </a:rPr>
              <a:t> </a:t>
            </a:r>
            <a:r>
              <a:rPr lang="de-DE" b="0" dirty="0" err="1">
                <a:solidFill>
                  <a:schemeClr val="tx1"/>
                </a:solidFill>
              </a:rPr>
              <a:t>are</a:t>
            </a:r>
            <a:r>
              <a:rPr lang="de-DE" b="0" dirty="0">
                <a:solidFill>
                  <a:schemeClr val="tx1"/>
                </a:solidFill>
              </a:rPr>
              <a:t> normal</a:t>
            </a:r>
          </a:p>
        </p:txBody>
      </p:sp>
      <p:sp>
        <p:nvSpPr>
          <p:cNvPr id="6" name="TextBox 5">
            <a:extLst>
              <a:ext uri="{FF2B5EF4-FFF2-40B4-BE49-F238E27FC236}">
                <a16:creationId xmlns:a16="http://schemas.microsoft.com/office/drawing/2014/main" id="{D1037DDD-B871-475F-B71F-845039A4C921}"/>
              </a:ext>
            </a:extLst>
          </p:cNvPr>
          <p:cNvSpPr txBox="1"/>
          <p:nvPr/>
        </p:nvSpPr>
        <p:spPr>
          <a:xfrm>
            <a:off x="7917" y="6334780"/>
            <a:ext cx="8376744" cy="523220"/>
          </a:xfrm>
          <a:prstGeom prst="rect">
            <a:avLst/>
          </a:prstGeom>
          <a:noFill/>
        </p:spPr>
        <p:txBody>
          <a:bodyPr wrap="square" rtlCol="0">
            <a:spAutoFit/>
          </a:bodyPr>
          <a:lstStyle/>
          <a:p>
            <a:r>
              <a:rPr lang="en-US" sz="1400" dirty="0">
                <a:solidFill>
                  <a:schemeClr val="bg2"/>
                </a:solidFill>
              </a:rPr>
              <a:t>Howard, R. C., Hardisty, D. J., Sussman, A., &amp; Lukas, M. F. (2022). Understanding and Neutralizing the Expense Prediction Bias: the Role of Accessibility, Typicality, and Skewness. </a:t>
            </a:r>
            <a:r>
              <a:rPr lang="en-US" sz="1400" i="1" dirty="0">
                <a:solidFill>
                  <a:schemeClr val="bg2"/>
                </a:solidFill>
              </a:rPr>
              <a:t>Journal of Marketing Research</a:t>
            </a:r>
            <a:r>
              <a:rPr lang="en-US" sz="1400" dirty="0">
                <a:solidFill>
                  <a:schemeClr val="bg2"/>
                </a:solidFill>
              </a:rPr>
              <a:t>, 59(2), 435-452.</a:t>
            </a:r>
          </a:p>
        </p:txBody>
      </p:sp>
    </p:spTree>
    <p:extLst>
      <p:ext uri="{BB962C8B-B14F-4D97-AF65-F5344CB8AC3E}">
        <p14:creationId xmlns:p14="http://schemas.microsoft.com/office/powerpoint/2010/main" val="2861093292"/>
      </p:ext>
    </p:extLst>
  </p:cSld>
  <p:clrMapOvr>
    <a:masterClrMapping/>
  </p:clrMapOvr>
</p:sld>
</file>

<file path=ppt/theme/theme1.xml><?xml version="1.0" encoding="utf-8"?>
<a:theme xmlns:a="http://schemas.openxmlformats.org/drawingml/2006/main" name="Office Theme">
  <a:themeElements>
    <a:clrScheme name="DIBS">
      <a:dk1>
        <a:srgbClr val="1B365D"/>
      </a:dk1>
      <a:lt1>
        <a:sysClr val="window" lastClr="FFFFFF"/>
      </a:lt1>
      <a:dk2>
        <a:srgbClr val="5B6770"/>
      </a:dk2>
      <a:lt2>
        <a:srgbClr val="C1C6C8"/>
      </a:lt2>
      <a:accent1>
        <a:srgbClr val="81BD20"/>
      </a:accent1>
      <a:accent2>
        <a:srgbClr val="FEDD00"/>
      </a:accent2>
      <a:accent3>
        <a:srgbClr val="00B5E2"/>
      </a:accent3>
      <a:accent4>
        <a:srgbClr val="319B42"/>
      </a:accent4>
      <a:accent5>
        <a:srgbClr val="0C2344"/>
      </a:accent5>
      <a:accent6>
        <a:srgbClr val="000000"/>
      </a:accent6>
      <a:hlink>
        <a:srgbClr val="00B5E2"/>
      </a:hlink>
      <a:folHlink>
        <a:srgbClr val="C1C6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BI ppt deck" id="{A12BBEB4-CA90-4A8A-BD52-9F231E581CC3}" vid="{05B33C5F-87A5-4C78-B895-001CE47BF2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CBI ppt template</Template>
  <TotalTime>2463</TotalTime>
  <Words>2887</Words>
  <Application>Microsoft Office PowerPoint</Application>
  <PresentationFormat>Widescreen</PresentationFormat>
  <Paragraphs>288</Paragraphs>
  <Slides>40</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等线</vt:lpstr>
      <vt:lpstr>等线 Light</vt:lpstr>
      <vt:lpstr>Arial</vt:lpstr>
      <vt:lpstr>Arial Nova</vt:lpstr>
      <vt:lpstr>Calibri</vt:lpstr>
      <vt:lpstr>Segoe UI</vt:lpstr>
      <vt:lpstr>Tahoma</vt:lpstr>
      <vt:lpstr>Times New Roman</vt:lpstr>
      <vt:lpstr>Office Theme</vt:lpstr>
      <vt:lpstr>PowerPoint Presentation</vt:lpstr>
      <vt:lpstr>My Research</vt:lpstr>
      <vt:lpstr>Researching Green</vt:lpstr>
      <vt:lpstr>How do consumers predict their future expenses &amp; income?</vt:lpstr>
      <vt:lpstr>Financial mis-prediction can be costly</vt:lpstr>
      <vt:lpstr>Expense Prediction: Why?</vt:lpstr>
      <vt:lpstr>Study with Vancity</vt:lpstr>
      <vt:lpstr>Weekly Expense Prediction Accuracy</vt:lpstr>
      <vt:lpstr>Money Dashboard Study</vt:lpstr>
      <vt:lpstr>Expense Prediction Summary</vt:lpstr>
      <vt:lpstr>Gig income is on the rise</vt:lpstr>
      <vt:lpstr>Income Prediction in the Gig Economy</vt:lpstr>
      <vt:lpstr>Income Prediction in the Gig Economy</vt:lpstr>
      <vt:lpstr>Field Study with KABU</vt:lpstr>
      <vt:lpstr>Field Study with KABU</vt:lpstr>
      <vt:lpstr>Online surveys of income across different gigs</vt:lpstr>
      <vt:lpstr>Hourly wage prediction accuracy</vt:lpstr>
      <vt:lpstr>Hours worked prediction accuracy</vt:lpstr>
      <vt:lpstr>Intervention: Outside View</vt:lpstr>
      <vt:lpstr>Gig Income Summary</vt:lpstr>
      <vt:lpstr>How do consumers evaluate restricted promotions? </vt:lpstr>
      <vt:lpstr>Restricted Promotions</vt:lpstr>
      <vt:lpstr>Threshold Promotions</vt:lpstr>
      <vt:lpstr>Facebook Ads Study: Click Rate</vt:lpstr>
      <vt:lpstr>Threshold Promotions: Purchase Intention</vt:lpstr>
      <vt:lpstr>Threshold Promotions: Purchase Intention</vt:lpstr>
      <vt:lpstr>Capped Promotions: Fairness</vt:lpstr>
      <vt:lpstr>Capped Promotions: Fairness</vt:lpstr>
      <vt:lpstr>Capped Promotions</vt:lpstr>
      <vt:lpstr>Capped Promotions: TikTok Study</vt:lpstr>
      <vt:lpstr>Capped Promotions: Mediation Model</vt:lpstr>
      <vt:lpstr>Restricted Promotions Summary</vt:lpstr>
      <vt:lpstr>How do consumers allocate their charitable contributions? </vt:lpstr>
      <vt:lpstr>“Please create the same image, except the consumer should be a Chinese female”</vt:lpstr>
      <vt:lpstr>Charitable Donation: Closing the Gap</vt:lpstr>
      <vt:lpstr>Charitable Donation: the Competence Curse</vt:lpstr>
      <vt:lpstr>Charity Research Summary</vt:lpstr>
      <vt:lpstr>Co-authors of this research</vt:lpstr>
      <vt:lpstr>Thank You!</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Professional Certificate in Behavioural Insights</dc:title>
  <dc:creator>Kirstin Appelt</dc:creator>
  <cp:lastModifiedBy>Hardisty, David</cp:lastModifiedBy>
  <cp:revision>380</cp:revision>
  <dcterms:created xsi:type="dcterms:W3CDTF">2021-09-14T22:43:29Z</dcterms:created>
  <dcterms:modified xsi:type="dcterms:W3CDTF">2024-04-05T20:16:39Z</dcterms:modified>
</cp:coreProperties>
</file>