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00000000000000000" pitchFamily="2" charset="0"/>
      <p:regular r:id="rId8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NY2a5nzZk2QPgTyiODiuYXCy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834D66-DEB2-4B2A-B32E-A3301DB06BCC}">
  <a:tblStyle styleId="{5A834D66-DEB2-4B2A-B32E-A3301DB06BC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A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6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4678"/>
  </p:normalViewPr>
  <p:slideViewPr>
    <p:cSldViewPr snapToGrid="0" snapToObjects="1">
      <p:cViewPr>
        <p:scale>
          <a:sx n="25" d="100"/>
          <a:sy n="25" d="100"/>
        </p:scale>
        <p:origin x="624" y="-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lzha_leeds_ac_uk/Documents/Research/Charity/ACR/Graph_20231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Low competence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Sheet1!$D$19:$F$19</c:f>
              <c:strCache>
                <c:ptCount val="3"/>
                <c:pt idx="0">
                  <c:v>S1A</c:v>
                </c:pt>
                <c:pt idx="1">
                  <c:v>S1B</c:v>
                </c:pt>
                <c:pt idx="2">
                  <c:v>S1C</c:v>
                </c:pt>
              </c:strCache>
            </c:strRef>
          </c:cat>
          <c:val>
            <c:numRef>
              <c:f>Sheet1!$D$20:$F$20</c:f>
              <c:numCache>
                <c:formatCode>0%</c:formatCode>
                <c:ptCount val="3"/>
                <c:pt idx="0">
                  <c:v>0.58699999999999997</c:v>
                </c:pt>
                <c:pt idx="1">
                  <c:v>0.73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C-DB43-8B35-7E8B626B9D85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High competence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Sheet1!$D$19:$F$19</c:f>
              <c:strCache>
                <c:ptCount val="3"/>
                <c:pt idx="0">
                  <c:v>S1A</c:v>
                </c:pt>
                <c:pt idx="1">
                  <c:v>S1B</c:v>
                </c:pt>
                <c:pt idx="2">
                  <c:v>S1C</c:v>
                </c:pt>
              </c:strCache>
            </c:strRef>
          </c:cat>
          <c:val>
            <c:numRef>
              <c:f>Sheet1!$D$21:$F$21</c:f>
              <c:numCache>
                <c:formatCode>0%</c:formatCode>
                <c:ptCount val="3"/>
                <c:pt idx="0">
                  <c:v>0.41299999999999998</c:v>
                </c:pt>
                <c:pt idx="1">
                  <c:v>0.27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C-DB43-8B35-7E8B626B9D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0512831"/>
        <c:axId val="316933008"/>
      </c:barChart>
      <c:catAx>
        <c:axId val="149051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933008"/>
        <c:crosses val="autoZero"/>
        <c:auto val="1"/>
        <c:lblAlgn val="ctr"/>
        <c:lblOffset val="100"/>
        <c:noMultiLvlLbl val="0"/>
      </c:catAx>
      <c:valAx>
        <c:axId val="316933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512831"/>
        <c:crosses val="autoZero"/>
        <c:crossBetween val="between"/>
        <c:majorUnit val="0.5"/>
        <c:minorUnit val="0.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1214079" y="29634180"/>
            <a:ext cx="1024128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79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94560" y="7680962"/>
            <a:ext cx="39502079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467101" y="21153127"/>
            <a:ext cx="37307523" cy="653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Calibri"/>
              <a:buNone/>
              <a:defRPr sz="165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467101" y="13952224"/>
            <a:ext cx="37307523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8200"/>
              <a:buFont typeface="Calibri"/>
              <a:buNone/>
              <a:defRPr sz="8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8200"/>
              <a:buFont typeface="Calibri"/>
              <a:buNone/>
              <a:defRPr sz="8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8200"/>
              <a:buFont typeface="Calibri"/>
              <a:buNone/>
              <a:defRPr sz="8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8200"/>
              <a:buFont typeface="Calibri"/>
              <a:buNone/>
              <a:defRPr sz="8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8200"/>
              <a:buFont typeface="Calibri"/>
              <a:buNone/>
              <a:defRPr sz="82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79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194560" y="7680962"/>
            <a:ext cx="19385281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marL="457200" lvl="0" indent="-9588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Char char="•"/>
              <a:defRPr sz="11500"/>
            </a:lvl1pPr>
            <a:lvl2pPr marL="914400" lvl="1" indent="-9588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Char char="–"/>
              <a:defRPr sz="11500"/>
            </a:lvl2pPr>
            <a:lvl3pPr marL="1371600" lvl="2" indent="-9588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Char char="•"/>
              <a:defRPr sz="11500"/>
            </a:lvl3pPr>
            <a:lvl4pPr marL="1828800" lvl="3" indent="-9588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Char char="–"/>
              <a:defRPr sz="11500"/>
            </a:lvl4pPr>
            <a:lvl5pPr marL="2286000" lvl="4" indent="-9588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1500"/>
              <a:buChar char="»"/>
              <a:defRPr sz="11500"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79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Calibri"/>
              <a:buNone/>
              <a:defRPr sz="9900"/>
            </a:lvl1pPr>
            <a:lvl2pPr marL="914400" lvl="1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Calibri"/>
              <a:buNone/>
              <a:defRPr sz="9900"/>
            </a:lvl2pPr>
            <a:lvl3pPr marL="1371600" lvl="2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Calibri"/>
              <a:buNone/>
              <a:defRPr sz="9900"/>
            </a:lvl3pPr>
            <a:lvl4pPr marL="1828800" lvl="3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Calibri"/>
              <a:buNone/>
              <a:defRPr sz="9900"/>
            </a:lvl4pPr>
            <a:lvl5pPr marL="2286000" lvl="4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Calibri"/>
              <a:buNone/>
              <a:defRPr sz="9900"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22296121" y="7368543"/>
            <a:ext cx="19400521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194560" y="1318263"/>
            <a:ext cx="39502079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194567" y="1310639"/>
            <a:ext cx="14439902" cy="557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Calibri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7160239" y="1310641"/>
            <a:ext cx="24536401" cy="2809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194567" y="6888482"/>
            <a:ext cx="14439902" cy="225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 descr="New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 descr="New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602981" y="23042880"/>
            <a:ext cx="26334723" cy="272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Calibri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8602981" y="2941320"/>
            <a:ext cx="26334723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602981" y="25763222"/>
            <a:ext cx="26334723" cy="386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Calibri"/>
              <a:buNone/>
              <a:defRPr sz="5800"/>
            </a:lvl1pPr>
            <a:lvl2pPr marL="914400" lvl="1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Calibri"/>
              <a:buNone/>
              <a:defRPr sz="5800"/>
            </a:lvl2pPr>
            <a:lvl3pPr marL="1371600" lvl="2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Calibri"/>
              <a:buNone/>
              <a:defRPr sz="5800"/>
            </a:lvl3pPr>
            <a:lvl4pPr marL="1828800" lvl="3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Calibri"/>
              <a:buNone/>
              <a:defRPr sz="5800"/>
            </a:lvl4pPr>
            <a:lvl5pPr marL="2286000" lvl="4" indent="-228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Calibri"/>
              <a:buNone/>
              <a:defRPr sz="5800"/>
            </a:lvl5pPr>
            <a:lvl6pPr marL="2743200" lvl="5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0677020" y="30817732"/>
            <a:ext cx="1019621" cy="113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New pic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>
            <a:off x="-115062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" descr="New pictur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 descr="New pictu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59600" y="33426400"/>
            <a:ext cx="29972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/>
        </p:nvSpPr>
        <p:spPr>
          <a:xfrm>
            <a:off x="7005319" y="34212529"/>
            <a:ext cx="21854162" cy="84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hypotheticalocean  Size: 48x36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94560" y="441959"/>
            <a:ext cx="39502080" cy="723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00"/>
              <a:buFont typeface="Calibri"/>
              <a:buNone/>
              <a:defRPr sz="18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4560" y="7680959"/>
            <a:ext cx="39502080" cy="2523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t" anchorCtr="0">
            <a:normAutofit/>
          </a:bodyPr>
          <a:lstStyle>
            <a:lvl1pPr marL="457200" marR="0" lvl="0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•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•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»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•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•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•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0668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3200"/>
              <a:buFont typeface="Arial"/>
              <a:buChar char="•"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1214079" y="29634180"/>
            <a:ext cx="1024128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8050" tIns="188050" rIns="188050" bIns="18805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900"/>
              <a:buFont typeface="Calibri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osf.io/kt7vq/?view_only=566628bda84e497e882b7f9eed3967ea" TargetMode="Externa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"/>
          <p:cNvGrpSpPr/>
          <p:nvPr/>
        </p:nvGrpSpPr>
        <p:grpSpPr>
          <a:xfrm>
            <a:off x="5111" y="5759868"/>
            <a:ext cx="43891207" cy="26715599"/>
            <a:chOff x="-2" y="-2"/>
            <a:chExt cx="43891207" cy="26716270"/>
          </a:xfrm>
        </p:grpSpPr>
        <p:grpSp>
          <p:nvGrpSpPr>
            <p:cNvPr id="84" name="Google Shape;84;p1"/>
            <p:cNvGrpSpPr/>
            <p:nvPr/>
          </p:nvGrpSpPr>
          <p:grpSpPr>
            <a:xfrm>
              <a:off x="-2" y="-2"/>
              <a:ext cx="43891207" cy="25954272"/>
              <a:chOff x="-1" y="-1"/>
              <a:chExt cx="43891205" cy="25954270"/>
            </a:xfrm>
          </p:grpSpPr>
          <p:sp>
            <p:nvSpPr>
              <p:cNvPr id="85" name="Google Shape;85;p1"/>
              <p:cNvSpPr/>
              <p:nvPr/>
            </p:nvSpPr>
            <p:spPr>
              <a:xfrm rot="10800000">
                <a:off x="5" y="45516"/>
                <a:ext cx="43891194" cy="1699299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9255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8CD23C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400"/>
                  <a:buFont typeface="Calibri"/>
                  <a:buNone/>
                </a:pPr>
                <a:endParaRPr sz="7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 rot="10800000">
                <a:off x="0" y="307868"/>
                <a:ext cx="43891201" cy="16730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9255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5641"/>
                    </a:lnTo>
                    <a:cubicBezTo>
                      <a:pt x="10800" y="15641"/>
                      <a:pt x="10800" y="21600"/>
                      <a:pt x="0" y="18214"/>
                    </a:cubicBez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400"/>
                  <a:buFont typeface="Calibri"/>
                  <a:buNone/>
                </a:pPr>
                <a:endParaRPr sz="7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" name="Google Shape;87;p1"/>
              <p:cNvGrpSpPr/>
              <p:nvPr/>
            </p:nvGrpSpPr>
            <p:grpSpPr>
              <a:xfrm>
                <a:off x="-1" y="-1"/>
                <a:ext cx="43891204" cy="17049887"/>
                <a:chOff x="0" y="0"/>
                <a:chExt cx="43891202" cy="17049886"/>
              </a:xfrm>
            </p:grpSpPr>
            <p:sp>
              <p:nvSpPr>
                <p:cNvPr id="88" name="Google Shape;88;p1"/>
                <p:cNvSpPr/>
                <p:nvPr/>
              </p:nvSpPr>
              <p:spPr>
                <a:xfrm rot="10800000" flipH="1">
                  <a:off x="0" y="0"/>
                  <a:ext cx="43891202" cy="1704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035" extrusionOk="0">
                      <a:moveTo>
                        <a:pt x="0" y="27"/>
                      </a:moveTo>
                      <a:lnTo>
                        <a:pt x="21586" y="0"/>
                      </a:lnTo>
                      <a:cubicBezTo>
                        <a:pt x="21586" y="5418"/>
                        <a:pt x="21600" y="12636"/>
                        <a:pt x="21600" y="18054"/>
                      </a:cubicBezTo>
                      <a:cubicBezTo>
                        <a:pt x="14729" y="18136"/>
                        <a:pt x="10525" y="21600"/>
                        <a:pt x="0" y="19174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235078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400"/>
                    <a:buFont typeface="Calibri"/>
                    <a:buNone/>
                  </a:pPr>
                  <a:endParaRPr sz="74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9;p1"/>
                <p:cNvSpPr txBox="1"/>
                <p:nvPr/>
              </p:nvSpPr>
              <p:spPr>
                <a:xfrm rot="10800000">
                  <a:off x="45780" y="7907914"/>
                  <a:ext cx="43799700" cy="1234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00" tIns="45700" rIns="45700" bIns="45700" anchor="ctr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400"/>
                    <a:buFont typeface="Calibri"/>
                    <a:buNone/>
                  </a:pPr>
                  <a:r>
                    <a:rPr lang="en-US" sz="7400" b="0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</p:grpSp>
          <p:sp>
            <p:nvSpPr>
              <p:cNvPr id="91" name="Google Shape;91;p1"/>
              <p:cNvSpPr/>
              <p:nvPr/>
            </p:nvSpPr>
            <p:spPr>
              <a:xfrm rot="10800000" flipH="1">
                <a:off x="0" y="140236"/>
                <a:ext cx="43891204" cy="2581403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035" extrusionOk="0">
                    <a:moveTo>
                      <a:pt x="0" y="27"/>
                    </a:moveTo>
                    <a:lnTo>
                      <a:pt x="21586" y="0"/>
                    </a:lnTo>
                    <a:cubicBezTo>
                      <a:pt x="21586" y="5418"/>
                      <a:pt x="21600" y="12636"/>
                      <a:pt x="21600" y="18054"/>
                    </a:cubicBezTo>
                    <a:cubicBezTo>
                      <a:pt x="14729" y="18136"/>
                      <a:pt x="10525" y="21600"/>
                      <a:pt x="0" y="19174"/>
                    </a:cubicBezTo>
                    <a:lnTo>
                      <a:pt x="0" y="27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1F2F7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400"/>
                  <a:buFont typeface="Calibri"/>
                  <a:buNone/>
                </a:pPr>
                <a:endParaRPr sz="7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Google Shape;93;p1"/>
            <p:cNvSpPr/>
            <p:nvPr/>
          </p:nvSpPr>
          <p:spPr>
            <a:xfrm>
              <a:off x="0" y="25954267"/>
              <a:ext cx="43891201" cy="762001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400"/>
                <a:buFont typeface="Calibri"/>
                <a:buNone/>
              </a:pPr>
              <a:endParaRPr sz="7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94;p1"/>
            <p:cNvCxnSpPr/>
            <p:nvPr/>
          </p:nvCxnSpPr>
          <p:spPr>
            <a:xfrm>
              <a:off x="0" y="25877810"/>
              <a:ext cx="43891202" cy="1"/>
            </a:xfrm>
            <a:prstGeom prst="straightConnector1">
              <a:avLst/>
            </a:prstGeom>
            <a:noFill/>
            <a:ln w="254000" cap="flat" cmpd="sng">
              <a:solidFill>
                <a:srgbClr val="8CD23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6" name="Google Shape;96;p1"/>
          <p:cNvGrpSpPr/>
          <p:nvPr/>
        </p:nvGrpSpPr>
        <p:grpSpPr>
          <a:xfrm>
            <a:off x="539041" y="8022984"/>
            <a:ext cx="10873403" cy="1327208"/>
            <a:chOff x="-232345" y="0"/>
            <a:chExt cx="9833546" cy="799223"/>
          </a:xfrm>
        </p:grpSpPr>
        <p:sp>
          <p:nvSpPr>
            <p:cNvPr id="97" name="Google Shape;97;p1"/>
            <p:cNvSpPr/>
            <p:nvPr/>
          </p:nvSpPr>
          <p:spPr>
            <a:xfrm>
              <a:off x="-232340" y="0"/>
              <a:ext cx="9833541" cy="799223"/>
            </a:xfrm>
            <a:prstGeom prst="rect">
              <a:avLst/>
            </a:prstGeom>
            <a:solidFill>
              <a:srgbClr val="1482A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Calibri"/>
                <a:buNone/>
              </a:pPr>
              <a:endParaRPr sz="7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-232345" y="53341"/>
              <a:ext cx="9833542" cy="63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Libre Baskerville"/>
                <a:buNone/>
              </a:pPr>
              <a:r>
                <a:rPr lang="en-US" altLang="zh-CN" sz="6000" b="1" i="0" u="none" strike="noStrike" cap="none" dirty="0">
                  <a:solidFill>
                    <a:srgbClr val="FFFFFF"/>
                  </a:solidFill>
                  <a:latin typeface="Times New Roman" panose="02020603050405020304" pitchFamily="18" charset="0"/>
                  <a:ea typeface="Libre Baskerville"/>
                  <a:cs typeface="Times New Roman" panose="02020603050405020304" pitchFamily="18" charset="0"/>
                  <a:sym typeface="Libre Baskerville"/>
                </a:rPr>
                <a:t>Introduction</a:t>
              </a:r>
              <a:endParaRPr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7173455" y="608889"/>
            <a:ext cx="31031701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235078"/>
              </a:buClr>
              <a:buSzPts val="8500"/>
            </a:pPr>
            <a:r>
              <a:rPr lang="en-US" sz="8500" b="1" i="0" u="none" strike="noStrike" cap="none" dirty="0">
                <a:solidFill>
                  <a:srgbClr val="2350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Charity Competence Curse: When Signals of Managerial Competence Backfire </a:t>
            </a:r>
          </a:p>
          <a:p>
            <a:pPr algn="ctr">
              <a:buClr>
                <a:srgbClr val="235078"/>
              </a:buClr>
              <a:buSzPts val="8500"/>
            </a:pPr>
            <a:endParaRPr lang="en-US" sz="8500" b="1" i="0" u="none" strike="noStrike" cap="none" dirty="0">
              <a:solidFill>
                <a:srgbClr val="2350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657600" y="3921087"/>
            <a:ext cx="36576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078"/>
              </a:buClr>
              <a:buSzPts val="5600"/>
              <a:buFont typeface="Times New Roman"/>
              <a:buNone/>
            </a:pPr>
            <a:r>
              <a:rPr lang="en-US" sz="5600" b="0" i="0" u="none" strike="noStrike" cap="none" dirty="0">
                <a:solidFill>
                  <a:srgbClr val="2350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Lijun (Shirley) Zhang, Thomas Allard, David Hardisty, Xin (Shane) Wang</a:t>
            </a:r>
            <a:endParaRPr dirty="0"/>
          </a:p>
        </p:txBody>
      </p:sp>
      <p:sp>
        <p:nvSpPr>
          <p:cNvPr id="113" name="Google Shape;113;p1"/>
          <p:cNvSpPr txBox="1"/>
          <p:nvPr/>
        </p:nvSpPr>
        <p:spPr>
          <a:xfrm>
            <a:off x="539045" y="9464551"/>
            <a:ext cx="10820350" cy="1471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indent="457200">
              <a:lnSpc>
                <a:spcPct val="120000"/>
              </a:lnSpc>
              <a:buSzPts val="3200"/>
            </a:pPr>
            <a:r>
              <a:rPr 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Although the effective altruism movement recommends donating to charities that maximize impact per dollar, people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prioritize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other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factors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(e.g.,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subjective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preferences,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personal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impact)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over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effectiveness</a:t>
            </a:r>
            <a:r>
              <a:rPr 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However,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it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clear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whether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SG" altLang="zh-CN" sz="4400" b="0" i="1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displays</a:t>
            </a:r>
            <a:r>
              <a:rPr lang="en-SG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of managerial competence by charities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help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</a:t>
            </a:r>
            <a:r>
              <a:rPr lang="en-SG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harm fundraising efforts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when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controlling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for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other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factors</a:t>
            </a:r>
            <a:r>
              <a:rPr lang="en-SG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 </a:t>
            </a:r>
          </a:p>
          <a:p>
            <a:pPr indent="457200">
              <a:lnSpc>
                <a:spcPct val="120000"/>
              </a:lnSpc>
              <a:buSzPts val="3200"/>
            </a:pPr>
            <a:r>
              <a:rPr 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This research documents a </a:t>
            </a:r>
            <a:r>
              <a:rPr lang="en-SG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charity competence curse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bias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where </a:t>
            </a:r>
            <a:r>
              <a:rPr lang="en-SG" altLang="zh-CN" sz="4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donors may penalize charities for displaying competence cues</a:t>
            </a:r>
            <a:r>
              <a:rPr lang="zh-CN" altLang="en-US" sz="4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and thus, ironically, provide more support to charities less effective at helping. </a:t>
            </a:r>
          </a:p>
          <a:p>
            <a:pPr indent="457200">
              <a:lnSpc>
                <a:spcPct val="120000"/>
              </a:lnSpc>
              <a:buSzPts val="3200"/>
            </a:pPr>
            <a:r>
              <a:rPr lang="en-SG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This research contributes to the literatures on effective altruism and offers managerial recommendations for charities seeking to optimize their fundraising communications.</a:t>
            </a:r>
          </a:p>
        </p:txBody>
      </p:sp>
      <p:sp>
        <p:nvSpPr>
          <p:cNvPr id="115" name="Google Shape;115;p1"/>
          <p:cNvSpPr txBox="1"/>
          <p:nvPr/>
        </p:nvSpPr>
        <p:spPr>
          <a:xfrm>
            <a:off x="12025644" y="9571380"/>
            <a:ext cx="10554324" cy="907931"/>
          </a:xfrm>
          <a:prstGeom prst="rect">
            <a:avLst/>
          </a:prstGeom>
          <a:gradFill>
            <a:gsLst>
              <a:gs pos="0">
                <a:srgbClr val="A2FFD5"/>
              </a:gs>
              <a:gs pos="35000">
                <a:srgbClr val="BEFFE2"/>
              </a:gs>
              <a:gs pos="100000">
                <a:srgbClr val="E5FFF3"/>
              </a:gs>
            </a:gsLst>
            <a:lin ang="16200000" scaled="0"/>
          </a:gradFill>
          <a:ln w="9525" cap="flat" cmpd="sng">
            <a:solidFill>
              <a:srgbClr val="0BCF9A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Pilot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tudy: field data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3698200" y="9608069"/>
            <a:ext cx="19653955" cy="907931"/>
          </a:xfrm>
          <a:prstGeom prst="rect">
            <a:avLst/>
          </a:prstGeom>
          <a:gradFill>
            <a:gsLst>
              <a:gs pos="0">
                <a:srgbClr val="A2FFD5"/>
              </a:gs>
              <a:gs pos="35000">
                <a:srgbClr val="BEFFE2"/>
              </a:gs>
              <a:gs pos="100000">
                <a:srgbClr val="E5FFF3"/>
              </a:gs>
            </a:gsLst>
            <a:lin ang="16200000" scaled="0"/>
          </a:gradFill>
          <a:ln w="9525" cap="flat" cmpd="sng">
            <a:solidFill>
              <a:srgbClr val="0BCF9A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Study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1C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main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effect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12163016" y="28969165"/>
            <a:ext cx="1055432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The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higher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the</a:t>
            </a:r>
            <a:r>
              <a:rPr lang="zh-CN" alt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working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capital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ratio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(i.e.,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the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more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competent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a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charity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is),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the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lower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donation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the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charity</a:t>
            </a:r>
            <a:r>
              <a:rPr lang="zh-CN" altLang="en-US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Montserrat Light"/>
                <a:cs typeface="Times New Roman" panose="02020603050405020304" pitchFamily="18" charset="0"/>
                <a:sym typeface="Montserrat Light"/>
              </a:rPr>
              <a:t>receives.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Google Shape;121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709" y="3236586"/>
            <a:ext cx="5793781" cy="18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 txBox="1"/>
          <p:nvPr/>
        </p:nvSpPr>
        <p:spPr>
          <a:xfrm>
            <a:off x="11903553" y="10699512"/>
            <a:ext cx="11073251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7121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Examines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our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hypothesis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using real-world data—</a:t>
            </a:r>
            <a:r>
              <a:rPr lang="en-US" sz="4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CharityNavigator.org</a:t>
            </a:r>
            <a:endParaRPr lang="en-US" sz="4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7515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endParaRPr lang="en-US" sz="1200" b="1" i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97121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400" b="0" i="1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Working Capital Ratio 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(WCR) as a proxy measure for </a:t>
            </a:r>
            <a:r>
              <a:rPr lang="en-US" altLang="zh-CN" sz="4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financial</a:t>
            </a:r>
            <a:r>
              <a:rPr lang="zh-CN" altLang="en-US" sz="4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competence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SG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charities' ability to manage financial resources and obligations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SG" altLang="zh-CN" sz="4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7515" indent="-177800">
              <a:buSzPts val="2800"/>
              <a:buFont typeface="Times New Roman"/>
              <a:buChar char="•"/>
            </a:pPr>
            <a:endParaRPr sz="1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97121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Donation: total donations received by a charity during one fiscal year of operation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Google Shape;116;p1">
            <a:extLst>
              <a:ext uri="{FF2B5EF4-FFF2-40B4-BE49-F238E27FC236}">
                <a16:creationId xmlns:a16="http://schemas.microsoft.com/office/drawing/2014/main" id="{1FEF71F4-DF79-824E-9C58-F75AA9FACC63}"/>
              </a:ext>
            </a:extLst>
          </p:cNvPr>
          <p:cNvSpPr txBox="1"/>
          <p:nvPr/>
        </p:nvSpPr>
        <p:spPr>
          <a:xfrm>
            <a:off x="33622726" y="11266374"/>
            <a:ext cx="9729429" cy="907931"/>
          </a:xfrm>
          <a:prstGeom prst="rect">
            <a:avLst/>
          </a:prstGeom>
          <a:gradFill>
            <a:gsLst>
              <a:gs pos="0">
                <a:srgbClr val="A2FFD5"/>
              </a:gs>
              <a:gs pos="35000">
                <a:srgbClr val="BEFFE2"/>
              </a:gs>
              <a:gs pos="100000">
                <a:srgbClr val="E5FFF3"/>
              </a:gs>
            </a:gsLst>
            <a:lin ang="16200000" scaled="0"/>
          </a:gradFill>
          <a:ln w="9525" cap="flat" cmpd="sng">
            <a:solidFill>
              <a:srgbClr val="0BCF9A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altLang="zh-CN" sz="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Results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Google Shape;123;p1"/>
          <p:cNvGraphicFramePr/>
          <p:nvPr>
            <p:extLst>
              <p:ext uri="{D42A27DB-BD31-4B8C-83A1-F6EECF244321}">
                <p14:modId xmlns:p14="http://schemas.microsoft.com/office/powerpoint/2010/main" val="946256089"/>
              </p:ext>
            </p:extLst>
          </p:nvPr>
        </p:nvGraphicFramePr>
        <p:xfrm>
          <a:off x="12472493" y="16964189"/>
          <a:ext cx="10476700" cy="11379200"/>
        </p:xfrm>
        <a:graphic>
          <a:graphicData uri="http://schemas.openxmlformats.org/drawingml/2006/table">
            <a:tbl>
              <a:tblPr bandRow="1">
                <a:noFill/>
                <a:tableStyleId>{5A834D66-DEB2-4B2A-B32E-A3301DB06BCC}</a:tableStyleId>
              </a:tblPr>
              <a:tblGrid>
                <a:gridCol w="204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2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1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300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i="1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Dependent variable: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endParaRPr sz="30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Contributions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endParaRPr sz="30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(1)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(2)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(3)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Working Capital Ratio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-382,621.100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zh-CN" alt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***</a:t>
                      </a:r>
                      <a:endParaRPr lang="en-SG" altLang="zh-CN" sz="30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(248,268.000)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-2,583,032.000</a:t>
                      </a:r>
                      <a:r>
                        <a:rPr lang="zh-CN" alt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br>
                        <a:rPr lang="en-US" altLang="zh-CN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</a:b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***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(224,597.600)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-873,043,900</a:t>
                      </a:r>
                      <a:r>
                        <a:rPr lang="zh-CN" alt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***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(183,209.200)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Total Net Assets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endParaRPr sz="30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0.153***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(0.003)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0.043***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(0.003)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Fundraising Expenses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endParaRPr sz="30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endParaRPr sz="30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7.127***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(0.104)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Constant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13,657,677.000***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(894,136.500)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13,372,212.000***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(792,722.400)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6,105,967.000***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(649,315.500)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1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Observations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8,902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8,902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8,902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9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r>
                        <a:rPr lang="en-US" sz="3000" u="none" strike="noStrike" cap="none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0.002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0.216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0.488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Adjusted R</a:t>
                      </a:r>
                      <a:r>
                        <a:rPr lang="en-US" sz="3000" u="none" strike="noStrike" cap="none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0.001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0.215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0.487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5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Residual Std. Error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60,712,223.000 (df=8893)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53,824,724.000 (df=8892)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43,499,235.000 (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df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=8891)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8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F Statistic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2.123**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(df=8; 8893)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271.572***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(df=9; 8892)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846.566***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(df=10; 8891)</a:t>
                      </a:r>
                      <a:endParaRPr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9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i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Note: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*p&lt;0.1; **p&lt;0.05; ***p&lt;0.01</a:t>
                      </a:r>
                      <a:endParaRPr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8" name="Google Shape;131;p1">
            <a:extLst>
              <a:ext uri="{FF2B5EF4-FFF2-40B4-BE49-F238E27FC236}">
                <a16:creationId xmlns:a16="http://schemas.microsoft.com/office/drawing/2014/main" id="{446CFE19-4378-F844-B4FE-E411C6C72D5E}"/>
              </a:ext>
            </a:extLst>
          </p:cNvPr>
          <p:cNvSpPr txBox="1"/>
          <p:nvPr/>
        </p:nvSpPr>
        <p:spPr>
          <a:xfrm>
            <a:off x="34046531" y="19484403"/>
            <a:ext cx="902779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71215" indent="-571500">
              <a:buSzPts val="2800"/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likely to donate to a charity with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financial,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organizational,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signals.</a:t>
            </a:r>
            <a:endParaRPr lang="en-S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Google Shape;131;p1">
            <a:extLst>
              <a:ext uri="{FF2B5EF4-FFF2-40B4-BE49-F238E27FC236}">
                <a16:creationId xmlns:a16="http://schemas.microsoft.com/office/drawing/2014/main" id="{55BF7534-CDD6-F946-A689-CC576E8E171C}"/>
              </a:ext>
            </a:extLst>
          </p:cNvPr>
          <p:cNvSpPr txBox="1"/>
          <p:nvPr/>
        </p:nvSpPr>
        <p:spPr>
          <a:xfrm>
            <a:off x="33092470" y="24537835"/>
            <a:ext cx="10567113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99715">
              <a:buSzPts val="2800"/>
            </a:pP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show that competent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charities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negatively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preferences,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needs.</a:t>
            </a:r>
            <a:r>
              <a:rPr lang="zh-CN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This bias is mitigated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(1)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when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high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competence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charity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explicitly of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higher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need</a:t>
            </a:r>
            <a:r>
              <a:rPr lang="en-US" altLang="zh-CN" sz="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(2)</a:t>
            </a:r>
            <a:r>
              <a:rPr lang="zh-CN" alt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when</a:t>
            </a:r>
            <a:r>
              <a:rPr lang="en-US" sz="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donors are</a:t>
            </a: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prompted to reflect on the impact of their donation</a:t>
            </a:r>
            <a:r>
              <a:rPr lang="en-US" altLang="zh-CN" sz="5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SG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irginia Tech Hokies - Wikipedia">
            <a:extLst>
              <a:ext uri="{FF2B5EF4-FFF2-40B4-BE49-F238E27FC236}">
                <a16:creationId xmlns:a16="http://schemas.microsoft.com/office/drawing/2014/main" id="{6928A81F-61AD-36D1-3225-9AB81C9B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661" y="884523"/>
            <a:ext cx="4140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eds University Business School - EFMD Global">
            <a:extLst>
              <a:ext uri="{FF2B5EF4-FFF2-40B4-BE49-F238E27FC236}">
                <a16:creationId xmlns:a16="http://schemas.microsoft.com/office/drawing/2014/main" id="{7F75155A-81E3-4575-AF5E-186EAF413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7287" r="3525" b="11253"/>
          <a:stretch/>
        </p:blipFill>
        <p:spPr bwMode="auto">
          <a:xfrm>
            <a:off x="609504" y="257013"/>
            <a:ext cx="6149446" cy="27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out | Singapore Management University (SMU)">
            <a:extLst>
              <a:ext uri="{FF2B5EF4-FFF2-40B4-BE49-F238E27FC236}">
                <a16:creationId xmlns:a16="http://schemas.microsoft.com/office/drawing/2014/main" id="{D0AE38EE-06ED-857A-E1EB-E3A39645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55" y="2034684"/>
            <a:ext cx="3062991" cy="34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96;p1">
            <a:extLst>
              <a:ext uri="{FF2B5EF4-FFF2-40B4-BE49-F238E27FC236}">
                <a16:creationId xmlns:a16="http://schemas.microsoft.com/office/drawing/2014/main" id="{C2E46980-D6ED-8AD0-092E-069766249C71}"/>
              </a:ext>
            </a:extLst>
          </p:cNvPr>
          <p:cNvGrpSpPr/>
          <p:nvPr/>
        </p:nvGrpSpPr>
        <p:grpSpPr>
          <a:xfrm>
            <a:off x="12025644" y="8024219"/>
            <a:ext cx="31257469" cy="1327208"/>
            <a:chOff x="-232345" y="0"/>
            <a:chExt cx="9833546" cy="799223"/>
          </a:xfrm>
        </p:grpSpPr>
        <p:sp>
          <p:nvSpPr>
            <p:cNvPr id="4" name="Google Shape;97;p1">
              <a:extLst>
                <a:ext uri="{FF2B5EF4-FFF2-40B4-BE49-F238E27FC236}">
                  <a16:creationId xmlns:a16="http://schemas.microsoft.com/office/drawing/2014/main" id="{EAF06E33-691E-4642-AF7B-6CEBDF4916C8}"/>
                </a:ext>
              </a:extLst>
            </p:cNvPr>
            <p:cNvSpPr/>
            <p:nvPr/>
          </p:nvSpPr>
          <p:spPr>
            <a:xfrm>
              <a:off x="-232340" y="0"/>
              <a:ext cx="9833541" cy="799223"/>
            </a:xfrm>
            <a:prstGeom prst="rect">
              <a:avLst/>
            </a:prstGeom>
            <a:solidFill>
              <a:srgbClr val="1482A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Calibri"/>
                <a:buNone/>
              </a:pPr>
              <a:endParaRPr sz="7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" name="Google Shape;98;p1">
              <a:extLst>
                <a:ext uri="{FF2B5EF4-FFF2-40B4-BE49-F238E27FC236}">
                  <a16:creationId xmlns:a16="http://schemas.microsoft.com/office/drawing/2014/main" id="{391CDD53-437E-5E41-C4B0-CFB9DE23CCDB}"/>
                </a:ext>
              </a:extLst>
            </p:cNvPr>
            <p:cNvSpPr txBox="1"/>
            <p:nvPr/>
          </p:nvSpPr>
          <p:spPr>
            <a:xfrm>
              <a:off x="-232345" y="53341"/>
              <a:ext cx="9833542" cy="63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Libre Baskerville"/>
                <a:buNone/>
              </a:pPr>
              <a:r>
                <a:rPr lang="en-US" sz="6000" b="1" i="0" u="none" strike="noStrike" cap="none" dirty="0">
                  <a:solidFill>
                    <a:srgbClr val="FFFFFF"/>
                  </a:solidFill>
                  <a:latin typeface="Times New Roman" panose="02020603050405020304" pitchFamily="18" charset="0"/>
                  <a:ea typeface="Libre Baskerville"/>
                  <a:cs typeface="Times New Roman" panose="02020603050405020304" pitchFamily="18" charset="0"/>
                  <a:sym typeface="Libre Baskerville"/>
                </a:rPr>
                <a:t>Methodology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oogle Shape;96;p1">
            <a:extLst>
              <a:ext uri="{FF2B5EF4-FFF2-40B4-BE49-F238E27FC236}">
                <a16:creationId xmlns:a16="http://schemas.microsoft.com/office/drawing/2014/main" id="{20F2C39A-2AFB-E0B8-A265-22721332F4DB}"/>
              </a:ext>
            </a:extLst>
          </p:cNvPr>
          <p:cNvGrpSpPr/>
          <p:nvPr/>
        </p:nvGrpSpPr>
        <p:grpSpPr>
          <a:xfrm>
            <a:off x="33381451" y="23151080"/>
            <a:ext cx="9989156" cy="1327208"/>
            <a:chOff x="-232345" y="0"/>
            <a:chExt cx="9833546" cy="799223"/>
          </a:xfrm>
        </p:grpSpPr>
        <p:sp>
          <p:nvSpPr>
            <p:cNvPr id="10" name="Google Shape;97;p1">
              <a:extLst>
                <a:ext uri="{FF2B5EF4-FFF2-40B4-BE49-F238E27FC236}">
                  <a16:creationId xmlns:a16="http://schemas.microsoft.com/office/drawing/2014/main" id="{D1EAEACE-DFD2-DD50-D456-617F281D5C44}"/>
                </a:ext>
              </a:extLst>
            </p:cNvPr>
            <p:cNvSpPr/>
            <p:nvPr/>
          </p:nvSpPr>
          <p:spPr>
            <a:xfrm>
              <a:off x="-232340" y="0"/>
              <a:ext cx="9833541" cy="799223"/>
            </a:xfrm>
            <a:prstGeom prst="rect">
              <a:avLst/>
            </a:prstGeom>
            <a:solidFill>
              <a:srgbClr val="1482A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Calibri"/>
                <a:buNone/>
              </a:pPr>
              <a:endParaRPr sz="7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1" name="Google Shape;98;p1">
              <a:extLst>
                <a:ext uri="{FF2B5EF4-FFF2-40B4-BE49-F238E27FC236}">
                  <a16:creationId xmlns:a16="http://schemas.microsoft.com/office/drawing/2014/main" id="{F34FEF20-B8AB-AE9D-2B8E-203639030BDF}"/>
                </a:ext>
              </a:extLst>
            </p:cNvPr>
            <p:cNvSpPr txBox="1"/>
            <p:nvPr/>
          </p:nvSpPr>
          <p:spPr>
            <a:xfrm>
              <a:off x="-232345" y="53341"/>
              <a:ext cx="9833542" cy="63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Libre Baskerville"/>
                <a:buNone/>
              </a:pPr>
              <a:r>
                <a:rPr lang="en-US" altLang="zh-CN" sz="6000" b="1" i="0" u="none" strike="noStrike" cap="none" dirty="0">
                  <a:solidFill>
                    <a:srgbClr val="FFFFFF"/>
                  </a:solidFill>
                  <a:latin typeface="Times New Roman" panose="02020603050405020304" pitchFamily="18" charset="0"/>
                  <a:ea typeface="Libre Baskerville"/>
                  <a:cs typeface="Times New Roman" panose="02020603050405020304" pitchFamily="18" charset="0"/>
                  <a:sym typeface="Libre Baskerville"/>
                </a:rPr>
                <a:t>Conclusion</a:t>
              </a:r>
              <a:endParaRPr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567D83-A842-EF89-9A47-8C91E98BD6E4}"/>
              </a:ext>
            </a:extLst>
          </p:cNvPr>
          <p:cNvGrpSpPr/>
          <p:nvPr/>
        </p:nvGrpSpPr>
        <p:grpSpPr>
          <a:xfrm>
            <a:off x="520593" y="26172022"/>
            <a:ext cx="11131886" cy="4549915"/>
            <a:chOff x="315598" y="1160276"/>
            <a:chExt cx="12017170" cy="454991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5F0D60F-AB15-7443-7382-A1BA00E979BD}"/>
                </a:ext>
              </a:extLst>
            </p:cNvPr>
            <p:cNvSpPr/>
            <p:nvPr/>
          </p:nvSpPr>
          <p:spPr>
            <a:xfrm>
              <a:off x="315598" y="1163879"/>
              <a:ext cx="3632425" cy="23041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Charity’s competence </a:t>
              </a:r>
              <a:endParaRPr lang="en-SG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(High vs. low)</a:t>
              </a:r>
              <a:endParaRPr lang="en-SG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AE57050-5815-8B40-75E6-9B04BC17E7AB}"/>
                </a:ext>
              </a:extLst>
            </p:cNvPr>
            <p:cNvSpPr/>
            <p:nvPr/>
          </p:nvSpPr>
          <p:spPr>
            <a:xfrm>
              <a:off x="4507965" y="1163879"/>
              <a:ext cx="3963312" cy="230779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Perceived</a:t>
              </a:r>
              <a:r>
                <a: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need</a:t>
              </a:r>
              <a:r>
                <a: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charity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F6F8BDD-2033-5E1D-85CD-59C9511F887C}"/>
                </a:ext>
              </a:extLst>
            </p:cNvPr>
            <p:cNvSpPr/>
            <p:nvPr/>
          </p:nvSpPr>
          <p:spPr>
            <a:xfrm>
              <a:off x="8700343" y="1160276"/>
              <a:ext cx="3632425" cy="230779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Donation</a:t>
              </a:r>
              <a:r>
                <a: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preferences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ED58D0-B42B-2801-BB18-9FF13AB0B64D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>
              <a:off x="3948023" y="2315975"/>
              <a:ext cx="559942" cy="1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8F62DB-D459-5329-9D1F-EFDB56DAAF01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 flipV="1">
              <a:off x="8471278" y="2314173"/>
              <a:ext cx="229065" cy="3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1132768-5E4E-52F5-6338-A4EF87B04DAD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4177086" y="2366344"/>
              <a:ext cx="0" cy="1716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2D27502-E85D-973D-DD06-6DB88B7AC31F}"/>
                </a:ext>
              </a:extLst>
            </p:cNvPr>
            <p:cNvSpPr/>
            <p:nvPr/>
          </p:nvSpPr>
          <p:spPr>
            <a:xfrm>
              <a:off x="1161680" y="4082606"/>
              <a:ext cx="6030810" cy="162758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>
                <a:spcAft>
                  <a:spcPts val="300"/>
                </a:spcAft>
                <a:buFont typeface="Symbol" pitchFamily="2" charset="2"/>
                <a:buChar char=""/>
              </a:pPr>
              <a:r>
                <a:rPr lang="en-US" altLang="zh-CN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Salience</a:t>
              </a:r>
              <a:r>
                <a:rPr lang="zh-CN" altLang="en-US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of</a:t>
              </a:r>
              <a:r>
                <a:rPr lang="zh-CN" altLang="en-US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need</a:t>
              </a:r>
              <a:endParaRPr lang="en-SG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300"/>
                </a:spcAft>
                <a:buFont typeface="Symbol" pitchFamily="2" charset="2"/>
                <a:buChar char=""/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Salience of impacts</a:t>
              </a:r>
              <a:endParaRPr lang="en-SG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0C4B5AF7-72B5-E1EF-77D5-3180AB026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010849"/>
              </p:ext>
            </p:extLst>
          </p:nvPr>
        </p:nvGraphicFramePr>
        <p:xfrm>
          <a:off x="33958523" y="12689853"/>
          <a:ext cx="9393631" cy="64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6" name="Google Shape;96;p1">
            <a:extLst>
              <a:ext uri="{FF2B5EF4-FFF2-40B4-BE49-F238E27FC236}">
                <a16:creationId xmlns:a16="http://schemas.microsoft.com/office/drawing/2014/main" id="{65061BC0-E7FF-366F-AE27-20A681DDC80A}"/>
              </a:ext>
            </a:extLst>
          </p:cNvPr>
          <p:cNvGrpSpPr/>
          <p:nvPr/>
        </p:nvGrpSpPr>
        <p:grpSpPr>
          <a:xfrm>
            <a:off x="539041" y="24292787"/>
            <a:ext cx="10873403" cy="1327208"/>
            <a:chOff x="-232345" y="0"/>
            <a:chExt cx="9833546" cy="799223"/>
          </a:xfrm>
        </p:grpSpPr>
        <p:sp>
          <p:nvSpPr>
            <p:cNvPr id="57" name="Google Shape;97;p1">
              <a:extLst>
                <a:ext uri="{FF2B5EF4-FFF2-40B4-BE49-F238E27FC236}">
                  <a16:creationId xmlns:a16="http://schemas.microsoft.com/office/drawing/2014/main" id="{AA757CCC-FB9F-5974-4175-D2D0198B4278}"/>
                </a:ext>
              </a:extLst>
            </p:cNvPr>
            <p:cNvSpPr/>
            <p:nvPr/>
          </p:nvSpPr>
          <p:spPr>
            <a:xfrm>
              <a:off x="-232340" y="0"/>
              <a:ext cx="9833541" cy="799223"/>
            </a:xfrm>
            <a:prstGeom prst="rect">
              <a:avLst/>
            </a:prstGeom>
            <a:solidFill>
              <a:srgbClr val="1482A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Calibri"/>
                <a:buNone/>
              </a:pPr>
              <a:endParaRPr sz="74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8" name="Google Shape;98;p1">
              <a:extLst>
                <a:ext uri="{FF2B5EF4-FFF2-40B4-BE49-F238E27FC236}">
                  <a16:creationId xmlns:a16="http://schemas.microsoft.com/office/drawing/2014/main" id="{EED45D9A-9470-B1DB-5168-FE1B58143A03}"/>
                </a:ext>
              </a:extLst>
            </p:cNvPr>
            <p:cNvSpPr txBox="1"/>
            <p:nvPr/>
          </p:nvSpPr>
          <p:spPr>
            <a:xfrm>
              <a:off x="-232345" y="53341"/>
              <a:ext cx="9833542" cy="63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Libre Baskerville"/>
                <a:buNone/>
              </a:pPr>
              <a:r>
                <a:rPr lang="en-US" altLang="zh-C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Libre Baskerville"/>
                </a:rPr>
                <a:t>Conceptual</a:t>
              </a:r>
              <a:r>
                <a:rPr lang="zh-CN" altLang="en-US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Libre Baskerville"/>
                </a:rPr>
                <a:t> </a:t>
              </a:r>
              <a:r>
                <a:rPr lang="en-US" altLang="zh-CN" sz="6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Libre Baskerville"/>
                </a:rPr>
                <a:t>Model</a:t>
              </a:r>
              <a:endParaRPr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Google Shape;142;p1">
            <a:extLst>
              <a:ext uri="{FF2B5EF4-FFF2-40B4-BE49-F238E27FC236}">
                <a16:creationId xmlns:a16="http://schemas.microsoft.com/office/drawing/2014/main" id="{221B15C4-F701-96A4-4B7C-F21B7B6CDFF7}"/>
              </a:ext>
            </a:extLst>
          </p:cNvPr>
          <p:cNvSpPr txBox="1"/>
          <p:nvPr/>
        </p:nvSpPr>
        <p:spPr>
          <a:xfrm>
            <a:off x="23698200" y="10865201"/>
            <a:ext cx="904022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Study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1A: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financial</a:t>
            </a:r>
            <a:r>
              <a:rPr lang="zh-C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competence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4A5C0A1-5F8B-4AE5-50C8-B77C889D7F5D}"/>
              </a:ext>
            </a:extLst>
          </p:cNvPr>
          <p:cNvGrpSpPr/>
          <p:nvPr/>
        </p:nvGrpSpPr>
        <p:grpSpPr>
          <a:xfrm>
            <a:off x="24009015" y="12958079"/>
            <a:ext cx="8729407" cy="3768292"/>
            <a:chOff x="24220029" y="12653279"/>
            <a:chExt cx="8729407" cy="3768292"/>
          </a:xfrm>
        </p:grpSpPr>
        <p:sp>
          <p:nvSpPr>
            <p:cNvPr id="61" name="Google Shape;139;p1">
              <a:extLst>
                <a:ext uri="{FF2B5EF4-FFF2-40B4-BE49-F238E27FC236}">
                  <a16:creationId xmlns:a16="http://schemas.microsoft.com/office/drawing/2014/main" id="{9623324D-B6EB-EE82-B15E-41789BCB3B0C}"/>
                </a:ext>
              </a:extLst>
            </p:cNvPr>
            <p:cNvSpPr txBox="1"/>
            <p:nvPr/>
          </p:nvSpPr>
          <p:spPr>
            <a:xfrm>
              <a:off x="27814910" y="13131644"/>
              <a:ext cx="1305507" cy="1231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Times New Roman"/>
                <a:buNone/>
              </a:pPr>
              <a:r>
                <a:rPr lang="en-US" sz="7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VS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40;p1">
              <a:extLst>
                <a:ext uri="{FF2B5EF4-FFF2-40B4-BE49-F238E27FC236}">
                  <a16:creationId xmlns:a16="http://schemas.microsoft.com/office/drawing/2014/main" id="{55B7DA65-37D5-A556-2ED6-799C70E7D21D}"/>
                </a:ext>
              </a:extLst>
            </p:cNvPr>
            <p:cNvSpPr txBox="1"/>
            <p:nvPr/>
          </p:nvSpPr>
          <p:spPr>
            <a:xfrm>
              <a:off x="29338538" y="15590615"/>
              <a:ext cx="361089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High</a:t>
              </a:r>
              <a:r>
                <a:rPr lang="zh-CN" altLang="en-US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WCR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41;p1">
              <a:extLst>
                <a:ext uri="{FF2B5EF4-FFF2-40B4-BE49-F238E27FC236}">
                  <a16:creationId xmlns:a16="http://schemas.microsoft.com/office/drawing/2014/main" id="{D2603159-02C6-7B86-50B2-0159F05F28A8}"/>
                </a:ext>
              </a:extLst>
            </p:cNvPr>
            <p:cNvSpPr txBox="1"/>
            <p:nvPr/>
          </p:nvSpPr>
          <p:spPr>
            <a:xfrm>
              <a:off x="24220029" y="15582417"/>
              <a:ext cx="311789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Low</a:t>
              </a:r>
              <a:r>
                <a:rPr lang="zh-CN" altLang="en-US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WCR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Picture 8" descr="piggy bank crying in the rain">
              <a:extLst>
                <a:ext uri="{FF2B5EF4-FFF2-40B4-BE49-F238E27FC236}">
                  <a16:creationId xmlns:a16="http://schemas.microsoft.com/office/drawing/2014/main" id="{96D8AE37-8336-B3D2-525C-38160FA97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971537" y="12653279"/>
              <a:ext cx="2260551" cy="226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Save for a rainy day, even when the sun is shining | Hedge School of  Applied Economics">
              <a:extLst>
                <a:ext uri="{FF2B5EF4-FFF2-40B4-BE49-F238E27FC236}">
                  <a16:creationId xmlns:a16="http://schemas.microsoft.com/office/drawing/2014/main" id="{336449E6-EE64-8828-F272-0F74807594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5" t="1450" r="22857" b="1979"/>
            <a:stretch/>
          </p:blipFill>
          <p:spPr bwMode="auto">
            <a:xfrm>
              <a:off x="24683818" y="12661022"/>
              <a:ext cx="2396685" cy="2198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Google Shape;142;p1">
            <a:extLst>
              <a:ext uri="{FF2B5EF4-FFF2-40B4-BE49-F238E27FC236}">
                <a16:creationId xmlns:a16="http://schemas.microsoft.com/office/drawing/2014/main" id="{F53C7ACC-AF27-6C3F-5EC9-D06262B6BE25}"/>
              </a:ext>
            </a:extLst>
          </p:cNvPr>
          <p:cNvSpPr txBox="1"/>
          <p:nvPr/>
        </p:nvSpPr>
        <p:spPr>
          <a:xfrm>
            <a:off x="23698201" y="17483954"/>
            <a:ext cx="90402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Study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1B: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organizational</a:t>
            </a:r>
            <a:r>
              <a:rPr lang="zh-C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competence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42;p1">
            <a:extLst>
              <a:ext uri="{FF2B5EF4-FFF2-40B4-BE49-F238E27FC236}">
                <a16:creationId xmlns:a16="http://schemas.microsoft.com/office/drawing/2014/main" id="{CEEC0DED-7699-B90B-088D-97E446F2D20B}"/>
              </a:ext>
            </a:extLst>
          </p:cNvPr>
          <p:cNvSpPr txBox="1"/>
          <p:nvPr/>
        </p:nvSpPr>
        <p:spPr>
          <a:xfrm>
            <a:off x="23698200" y="24270259"/>
            <a:ext cx="904022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Study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1C: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personnel</a:t>
            </a:r>
            <a:r>
              <a:rPr lang="zh-C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competence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70989EC-7A62-8C28-F32E-277A2E7FA734}"/>
              </a:ext>
            </a:extLst>
          </p:cNvPr>
          <p:cNvGrpSpPr/>
          <p:nvPr/>
        </p:nvGrpSpPr>
        <p:grpSpPr>
          <a:xfrm>
            <a:off x="24284070" y="26102174"/>
            <a:ext cx="8496525" cy="5067449"/>
            <a:chOff x="24495084" y="25225874"/>
            <a:chExt cx="8496525" cy="5067449"/>
          </a:xfrm>
        </p:grpSpPr>
        <p:pic>
          <p:nvPicPr>
            <p:cNvPr id="137" name="Google Shape;137;p1" descr="Image"/>
            <p:cNvPicPr preferRelativeResize="0"/>
            <p:nvPr/>
          </p:nvPicPr>
          <p:blipFill rotWithShape="1">
            <a:blip r:embed="rId10">
              <a:alphaModFix/>
            </a:blip>
            <a:srcRect r="79423"/>
            <a:stretch/>
          </p:blipFill>
          <p:spPr>
            <a:xfrm>
              <a:off x="30154585" y="25225993"/>
              <a:ext cx="1982577" cy="2780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" descr="Image"/>
            <p:cNvPicPr preferRelativeResize="0"/>
            <p:nvPr/>
          </p:nvPicPr>
          <p:blipFill rotWithShape="1">
            <a:blip r:embed="rId10">
              <a:alphaModFix/>
            </a:blip>
            <a:srcRect l="79428"/>
            <a:stretch/>
          </p:blipFill>
          <p:spPr>
            <a:xfrm>
              <a:off x="24951655" y="25225874"/>
              <a:ext cx="1981201" cy="2780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"/>
            <p:cNvSpPr txBox="1"/>
            <p:nvPr/>
          </p:nvSpPr>
          <p:spPr>
            <a:xfrm>
              <a:off x="27945928" y="26005190"/>
              <a:ext cx="1305507" cy="1231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Times New Roman"/>
                <a:buNone/>
              </a:pPr>
              <a:r>
                <a:rPr lang="en-US" sz="7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VS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40;p1">
              <a:extLst>
                <a:ext uri="{FF2B5EF4-FFF2-40B4-BE49-F238E27FC236}">
                  <a16:creationId xmlns:a16="http://schemas.microsoft.com/office/drawing/2014/main" id="{9C14EA59-42C3-AD45-E98F-990163FDFCA6}"/>
                </a:ext>
              </a:extLst>
            </p:cNvPr>
            <p:cNvSpPr txBox="1"/>
            <p:nvPr/>
          </p:nvSpPr>
          <p:spPr>
            <a:xfrm>
              <a:off x="29296365" y="29007015"/>
              <a:ext cx="369524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altLang="zh-CN" sz="48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/>
                </a:rPr>
                <a:t>Professional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41;p1">
              <a:extLst>
                <a:ext uri="{FF2B5EF4-FFF2-40B4-BE49-F238E27FC236}">
                  <a16:creationId xmlns:a16="http://schemas.microsoft.com/office/drawing/2014/main" id="{F4A5750A-B99F-A581-F31B-D75B7D86795D}"/>
                </a:ext>
              </a:extLst>
            </p:cNvPr>
            <p:cNvSpPr txBox="1"/>
            <p:nvPr/>
          </p:nvSpPr>
          <p:spPr>
            <a:xfrm>
              <a:off x="24495084" y="28723703"/>
              <a:ext cx="3304723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Entry-level</a:t>
              </a:r>
              <a:r>
                <a:rPr lang="zh-CN" altLang="en-US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worker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5BB86C3-FA44-0234-6D94-46C7FE0AD87F}"/>
              </a:ext>
            </a:extLst>
          </p:cNvPr>
          <p:cNvGrpSpPr/>
          <p:nvPr/>
        </p:nvGrpSpPr>
        <p:grpSpPr>
          <a:xfrm>
            <a:off x="23750316" y="19567904"/>
            <a:ext cx="9430974" cy="4652779"/>
            <a:chOff x="23961330" y="18920204"/>
            <a:chExt cx="9430974" cy="4652779"/>
          </a:xfrm>
        </p:grpSpPr>
        <p:sp>
          <p:nvSpPr>
            <p:cNvPr id="73" name="Google Shape;139;p1">
              <a:extLst>
                <a:ext uri="{FF2B5EF4-FFF2-40B4-BE49-F238E27FC236}">
                  <a16:creationId xmlns:a16="http://schemas.microsoft.com/office/drawing/2014/main" id="{3C0B19FB-CCF8-FFD0-1C2B-A4363779D8AF}"/>
                </a:ext>
              </a:extLst>
            </p:cNvPr>
            <p:cNvSpPr txBox="1"/>
            <p:nvPr/>
          </p:nvSpPr>
          <p:spPr>
            <a:xfrm>
              <a:off x="27814910" y="19248449"/>
              <a:ext cx="1305507" cy="1231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00"/>
                <a:buFont typeface="Times New Roman"/>
                <a:buNone/>
              </a:pPr>
              <a:r>
                <a:rPr lang="en-US" sz="7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VS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40;p1">
              <a:extLst>
                <a:ext uri="{FF2B5EF4-FFF2-40B4-BE49-F238E27FC236}">
                  <a16:creationId xmlns:a16="http://schemas.microsoft.com/office/drawing/2014/main" id="{7C381349-8674-A64B-5527-E9600A4321C6}"/>
                </a:ext>
              </a:extLst>
            </p:cNvPr>
            <p:cNvSpPr txBox="1"/>
            <p:nvPr/>
          </p:nvSpPr>
          <p:spPr>
            <a:xfrm>
              <a:off x="29096097" y="21264699"/>
              <a:ext cx="4296207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Medium-sized well-established charity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41;p1">
              <a:extLst>
                <a:ext uri="{FF2B5EF4-FFF2-40B4-BE49-F238E27FC236}">
                  <a16:creationId xmlns:a16="http://schemas.microsoft.com/office/drawing/2014/main" id="{80ACDF81-B5A0-1B00-33F0-A9C671199C5D}"/>
                </a:ext>
              </a:extLst>
            </p:cNvPr>
            <p:cNvSpPr txBox="1"/>
            <p:nvPr/>
          </p:nvSpPr>
          <p:spPr>
            <a:xfrm>
              <a:off x="23961330" y="21434493"/>
              <a:ext cx="3695245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altLang="zh-CN" sz="48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Small-sized young charity</a:t>
              </a:r>
            </a:p>
          </p:txBody>
        </p:sp>
        <p:pic>
          <p:nvPicPr>
            <p:cNvPr id="157" name="Picture 4" descr="Here's How Startups Actually Start Up | Time">
              <a:extLst>
                <a:ext uri="{FF2B5EF4-FFF2-40B4-BE49-F238E27FC236}">
                  <a16:creationId xmlns:a16="http://schemas.microsoft.com/office/drawing/2014/main" id="{8D5C86FF-ADF5-04C2-FEA5-72DC9B9DF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084" y="18920204"/>
              <a:ext cx="2775938" cy="185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6" descr="American Red Cross Los Angeles Region | LinkedIn">
              <a:extLst>
                <a:ext uri="{FF2B5EF4-FFF2-40B4-BE49-F238E27FC236}">
                  <a16:creationId xmlns:a16="http://schemas.microsoft.com/office/drawing/2014/main" id="{1D88955A-E799-4B5D-6929-B3F1E2405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1690" y="18991080"/>
              <a:ext cx="3610899" cy="172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9EE43370-4DF5-A70C-E379-9DB65A6334B7}"/>
              </a:ext>
            </a:extLst>
          </p:cNvPr>
          <p:cNvSpPr/>
          <p:nvPr/>
        </p:nvSpPr>
        <p:spPr>
          <a:xfrm>
            <a:off x="14524019" y="18695789"/>
            <a:ext cx="2465826" cy="131634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DE7D35FE-4E3B-1740-9B25-DBFD92AEA372}"/>
              </a:ext>
            </a:extLst>
          </p:cNvPr>
          <p:cNvSpPr/>
          <p:nvPr/>
        </p:nvSpPr>
        <p:spPr>
          <a:xfrm>
            <a:off x="16989846" y="18674454"/>
            <a:ext cx="3305460" cy="131634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91815B3F-F258-C134-C7C0-2C1A15BBBD54}"/>
              </a:ext>
            </a:extLst>
          </p:cNvPr>
          <p:cNvSpPr/>
          <p:nvPr/>
        </p:nvSpPr>
        <p:spPr>
          <a:xfrm>
            <a:off x="20295309" y="18701442"/>
            <a:ext cx="2653883" cy="128935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EFCC2-B34E-433C-1409-A4166350113F}"/>
              </a:ext>
            </a:extLst>
          </p:cNvPr>
          <p:cNvSpPr txBox="1"/>
          <p:nvPr/>
        </p:nvSpPr>
        <p:spPr>
          <a:xfrm>
            <a:off x="608087" y="7150995"/>
            <a:ext cx="20949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Preregistrations, study materials, and data available 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https://osf.io/kt7vq/?view_only=566628bda84e497e882b7f9eed3967ea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24C5C-F66A-A5B6-8D62-B4010F21F0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08889" y="6453607"/>
            <a:ext cx="1779711" cy="1442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23CB1-EB84-C821-712D-A5C20B8E88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47892" y="3529589"/>
            <a:ext cx="7135221" cy="1705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535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Symbol</vt:lpstr>
      <vt:lpstr>Libre Baskerville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Hardisty</dc:creator>
  <cp:lastModifiedBy>David Hardisty</cp:lastModifiedBy>
  <cp:revision>13</cp:revision>
  <dcterms:modified xsi:type="dcterms:W3CDTF">2023-11-10T06:28:56Z</dcterms:modified>
</cp:coreProperties>
</file>