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40"/>
  </p:notesMasterIdLst>
  <p:sldIdLst>
    <p:sldId id="256" r:id="rId2"/>
    <p:sldId id="835" r:id="rId3"/>
    <p:sldId id="837" r:id="rId4"/>
    <p:sldId id="881" r:id="rId5"/>
    <p:sldId id="838" r:id="rId6"/>
    <p:sldId id="882" r:id="rId7"/>
    <p:sldId id="883" r:id="rId8"/>
    <p:sldId id="841" r:id="rId9"/>
    <p:sldId id="842" r:id="rId10"/>
    <p:sldId id="865" r:id="rId11"/>
    <p:sldId id="289" r:id="rId12"/>
    <p:sldId id="290" r:id="rId13"/>
    <p:sldId id="291" r:id="rId14"/>
    <p:sldId id="292" r:id="rId15"/>
    <p:sldId id="293" r:id="rId16"/>
    <p:sldId id="294" r:id="rId17"/>
    <p:sldId id="895" r:id="rId18"/>
    <p:sldId id="287" r:id="rId19"/>
    <p:sldId id="909" r:id="rId20"/>
    <p:sldId id="845" r:id="rId21"/>
    <p:sldId id="918" r:id="rId22"/>
    <p:sldId id="916" r:id="rId23"/>
    <p:sldId id="847" r:id="rId24"/>
    <p:sldId id="912" r:id="rId25"/>
    <p:sldId id="915" r:id="rId26"/>
    <p:sldId id="913" r:id="rId27"/>
    <p:sldId id="914" r:id="rId28"/>
    <p:sldId id="911" r:id="rId29"/>
    <p:sldId id="849" r:id="rId30"/>
    <p:sldId id="917" r:id="rId31"/>
    <p:sldId id="873" r:id="rId32"/>
    <p:sldId id="919" r:id="rId33"/>
    <p:sldId id="851" r:id="rId34"/>
    <p:sldId id="852" r:id="rId35"/>
    <p:sldId id="906" r:id="rId36"/>
    <p:sldId id="834" r:id="rId37"/>
    <p:sldId id="887" r:id="rId38"/>
    <p:sldId id="908"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vine, Heather PSA:EX" initials="DHP" lastIdx="5" clrIdx="0">
    <p:extLst>
      <p:ext uri="{19B8F6BF-5375-455C-9EA6-DF929625EA0E}">
        <p15:presenceInfo xmlns:p15="http://schemas.microsoft.com/office/powerpoint/2012/main" userId="S::Heather.Devine@gov.bc.ca::a8ce5386-40a8-4f11-abca-a70149bc9075" providerId="AD"/>
      </p:ext>
    </p:extLst>
  </p:cmAuthor>
  <p:cmAuthor id="2" name="David Hardisty" initials="DH" lastIdx="2" clrIdx="1">
    <p:extLst>
      <p:ext uri="{19B8F6BF-5375-455C-9EA6-DF929625EA0E}">
        <p15:presenceInfo xmlns:p15="http://schemas.microsoft.com/office/powerpoint/2012/main" userId="a70d67316e4fe1d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EFDA"/>
    <a:srgbClr val="E7E6E6"/>
    <a:srgbClr val="A9D08E"/>
    <a:srgbClr val="FF4747"/>
    <a:srgbClr val="FFC1C1"/>
    <a:srgbClr val="C1C6C8"/>
    <a:srgbClr val="1B365D"/>
    <a:srgbClr val="0C2344"/>
    <a:srgbClr val="78BE20"/>
    <a:srgbClr val="00B5E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526" autoAdjust="0"/>
    <p:restoredTop sz="88621" autoAdjust="0"/>
  </p:normalViewPr>
  <p:slideViewPr>
    <p:cSldViewPr snapToGrid="0">
      <p:cViewPr varScale="1">
        <p:scale>
          <a:sx n="85" d="100"/>
          <a:sy n="85" d="100"/>
        </p:scale>
        <p:origin x="603" y="51"/>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C:\Users\manik\Documents\graphs%20bc%20hydro_june2024.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1"/>
          <c:order val="0"/>
          <c:tx>
            <c:strRef>
              <c:f>Sheet1!$C$2</c:f>
              <c:strCache>
                <c:ptCount val="1"/>
                <c:pt idx="0">
                  <c:v>QR Scan Only Control</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Sheet1!$A$3:$A$7</c:f>
              <c:strCache>
                <c:ptCount val="5"/>
                <c:pt idx="0">
                  <c:v>S1</c:v>
                </c:pt>
                <c:pt idx="1">
                  <c:v>S2</c:v>
                </c:pt>
                <c:pt idx="2">
                  <c:v>S3</c:v>
                </c:pt>
                <c:pt idx="3">
                  <c:v>S4</c:v>
                </c:pt>
                <c:pt idx="4">
                  <c:v>S5</c:v>
                </c:pt>
              </c:strCache>
            </c:strRef>
          </c:cat>
          <c:val>
            <c:numRef>
              <c:f>Sheet1!$C$3:$C$7</c:f>
              <c:numCache>
                <c:formatCode>General</c:formatCode>
                <c:ptCount val="5"/>
                <c:pt idx="0">
                  <c:v>62.875</c:v>
                </c:pt>
                <c:pt idx="1">
                  <c:v>64.547349999999994</c:v>
                </c:pt>
                <c:pt idx="2">
                  <c:v>60.583979999999997</c:v>
                </c:pt>
                <c:pt idx="3">
                  <c:v>62.724409999999999</c:v>
                </c:pt>
                <c:pt idx="4">
                  <c:v>63.36983</c:v>
                </c:pt>
              </c:numCache>
            </c:numRef>
          </c:val>
          <c:smooth val="0"/>
          <c:extLst>
            <c:ext xmlns:c16="http://schemas.microsoft.com/office/drawing/2014/chart" uri="{C3380CC4-5D6E-409C-BE32-E72D297353CC}">
              <c16:uniqueId val="{00000001-AAB6-43FE-8124-F8AEF501D12E}"/>
            </c:ext>
          </c:extLst>
        </c:ser>
        <c:ser>
          <c:idx val="2"/>
          <c:order val="1"/>
          <c:tx>
            <c:strRef>
              <c:f>Sheet1!$D$2</c:f>
              <c:strCache>
                <c:ptCount val="1"/>
                <c:pt idx="0">
                  <c:v>Sea turtle + bundled message</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Sheet1!$A$3:$A$7</c:f>
              <c:strCache>
                <c:ptCount val="5"/>
                <c:pt idx="0">
                  <c:v>S1</c:v>
                </c:pt>
                <c:pt idx="1">
                  <c:v>S2</c:v>
                </c:pt>
                <c:pt idx="2">
                  <c:v>S3</c:v>
                </c:pt>
                <c:pt idx="3">
                  <c:v>S4</c:v>
                </c:pt>
                <c:pt idx="4">
                  <c:v>S5</c:v>
                </c:pt>
              </c:strCache>
            </c:strRef>
          </c:cat>
          <c:val>
            <c:numRef>
              <c:f>Sheet1!$D$3:$D$7</c:f>
              <c:numCache>
                <c:formatCode>General</c:formatCode>
                <c:ptCount val="5"/>
                <c:pt idx="0">
                  <c:v>61.195360000000001</c:v>
                </c:pt>
                <c:pt idx="1">
                  <c:v>69.819149999999993</c:v>
                </c:pt>
                <c:pt idx="2">
                  <c:v>66.788889999999995</c:v>
                </c:pt>
                <c:pt idx="3">
                  <c:v>67.559520000000006</c:v>
                </c:pt>
                <c:pt idx="4">
                  <c:v>68.882350000000002</c:v>
                </c:pt>
              </c:numCache>
            </c:numRef>
          </c:val>
          <c:smooth val="0"/>
          <c:extLst>
            <c:ext xmlns:c16="http://schemas.microsoft.com/office/drawing/2014/chart" uri="{C3380CC4-5D6E-409C-BE32-E72D297353CC}">
              <c16:uniqueId val="{00000002-AAB6-43FE-8124-F8AEF501D12E}"/>
            </c:ext>
          </c:extLst>
        </c:ser>
        <c:ser>
          <c:idx val="3"/>
          <c:order val="2"/>
          <c:tx>
            <c:strRef>
              <c:f>Sheet1!$E$2</c:f>
              <c:strCache>
                <c:ptCount val="1"/>
                <c:pt idx="0">
                  <c:v>Fleece + bundled message</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strRef>
              <c:f>Sheet1!$A$3:$A$7</c:f>
              <c:strCache>
                <c:ptCount val="5"/>
                <c:pt idx="0">
                  <c:v>S1</c:v>
                </c:pt>
                <c:pt idx="1">
                  <c:v>S2</c:v>
                </c:pt>
                <c:pt idx="2">
                  <c:v>S3</c:v>
                </c:pt>
                <c:pt idx="3">
                  <c:v>S4</c:v>
                </c:pt>
                <c:pt idx="4">
                  <c:v>S5</c:v>
                </c:pt>
              </c:strCache>
            </c:strRef>
          </c:cat>
          <c:val>
            <c:numRef>
              <c:f>Sheet1!$E$3:$E$7</c:f>
              <c:numCache>
                <c:formatCode>General</c:formatCode>
                <c:ptCount val="5"/>
                <c:pt idx="0">
                  <c:v>58.53866</c:v>
                </c:pt>
                <c:pt idx="1">
                  <c:v>65.196299999999994</c:v>
                </c:pt>
                <c:pt idx="2">
                  <c:v>63.79927</c:v>
                </c:pt>
                <c:pt idx="3">
                  <c:v>65.701849999999993</c:v>
                </c:pt>
                <c:pt idx="4">
                  <c:v>66.281949999999995</c:v>
                </c:pt>
              </c:numCache>
            </c:numRef>
          </c:val>
          <c:smooth val="0"/>
          <c:extLst>
            <c:ext xmlns:c16="http://schemas.microsoft.com/office/drawing/2014/chart" uri="{C3380CC4-5D6E-409C-BE32-E72D297353CC}">
              <c16:uniqueId val="{00000003-AAB6-43FE-8124-F8AEF501D12E}"/>
            </c:ext>
          </c:extLst>
        </c:ser>
        <c:ser>
          <c:idx val="4"/>
          <c:order val="3"/>
          <c:tx>
            <c:strRef>
              <c:f>Sheet1!$F$2</c:f>
              <c:strCache>
                <c:ptCount val="1"/>
                <c:pt idx="0">
                  <c:v>Sea turtle+fleece+bundled message</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strRef>
              <c:f>Sheet1!$A$3:$A$7</c:f>
              <c:strCache>
                <c:ptCount val="5"/>
                <c:pt idx="0">
                  <c:v>S1</c:v>
                </c:pt>
                <c:pt idx="1">
                  <c:v>S2</c:v>
                </c:pt>
                <c:pt idx="2">
                  <c:v>S3</c:v>
                </c:pt>
                <c:pt idx="3">
                  <c:v>S4</c:v>
                </c:pt>
                <c:pt idx="4">
                  <c:v>S5</c:v>
                </c:pt>
              </c:strCache>
            </c:strRef>
          </c:cat>
          <c:val>
            <c:numRef>
              <c:f>Sheet1!$F$3:$F$7</c:f>
              <c:numCache>
                <c:formatCode>General</c:formatCode>
                <c:ptCount val="5"/>
                <c:pt idx="0">
                  <c:v>59.425980000000003</c:v>
                </c:pt>
                <c:pt idx="1">
                  <c:v>66.634</c:v>
                </c:pt>
                <c:pt idx="2">
                  <c:v>63.548830000000002</c:v>
                </c:pt>
                <c:pt idx="3">
                  <c:v>66.213980000000006</c:v>
                </c:pt>
                <c:pt idx="4">
                  <c:v>65.854510000000005</c:v>
                </c:pt>
              </c:numCache>
            </c:numRef>
          </c:val>
          <c:smooth val="0"/>
          <c:extLst>
            <c:ext xmlns:c16="http://schemas.microsoft.com/office/drawing/2014/chart" uri="{C3380CC4-5D6E-409C-BE32-E72D297353CC}">
              <c16:uniqueId val="{00000004-AAB6-43FE-8124-F8AEF501D12E}"/>
            </c:ext>
          </c:extLst>
        </c:ser>
        <c:ser>
          <c:idx val="5"/>
          <c:order val="4"/>
          <c:tx>
            <c:strRef>
              <c:f>Sheet1!$G$2</c:f>
              <c:strCache>
                <c:ptCount val="1"/>
                <c:pt idx="0">
                  <c:v>Sea turtle+fleece+hang dry message</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cat>
            <c:strRef>
              <c:f>Sheet1!$A$3:$A$7</c:f>
              <c:strCache>
                <c:ptCount val="5"/>
                <c:pt idx="0">
                  <c:v>S1</c:v>
                </c:pt>
                <c:pt idx="1">
                  <c:v>S2</c:v>
                </c:pt>
                <c:pt idx="2">
                  <c:v>S3</c:v>
                </c:pt>
                <c:pt idx="3">
                  <c:v>S4</c:v>
                </c:pt>
                <c:pt idx="4">
                  <c:v>S5</c:v>
                </c:pt>
              </c:strCache>
            </c:strRef>
          </c:cat>
          <c:val>
            <c:numRef>
              <c:f>Sheet1!$G$3:$G$7</c:f>
              <c:numCache>
                <c:formatCode>General</c:formatCode>
                <c:ptCount val="5"/>
                <c:pt idx="0">
                  <c:v>60.616219999999998</c:v>
                </c:pt>
                <c:pt idx="1">
                  <c:v>67.13</c:v>
                </c:pt>
                <c:pt idx="2">
                  <c:v>64.73227</c:v>
                </c:pt>
                <c:pt idx="3">
                  <c:v>65.913600000000002</c:v>
                </c:pt>
                <c:pt idx="4">
                  <c:v>66.70438</c:v>
                </c:pt>
              </c:numCache>
            </c:numRef>
          </c:val>
          <c:smooth val="0"/>
          <c:extLst>
            <c:ext xmlns:c16="http://schemas.microsoft.com/office/drawing/2014/chart" uri="{C3380CC4-5D6E-409C-BE32-E72D297353CC}">
              <c16:uniqueId val="{00000005-AAB6-43FE-8124-F8AEF501D12E}"/>
            </c:ext>
          </c:extLst>
        </c:ser>
        <c:dLbls>
          <c:showLegendKey val="0"/>
          <c:showVal val="0"/>
          <c:showCatName val="0"/>
          <c:showSerName val="0"/>
          <c:showPercent val="0"/>
          <c:showBubbleSize val="0"/>
        </c:dLbls>
        <c:marker val="1"/>
        <c:smooth val="0"/>
        <c:axId val="1615845791"/>
        <c:axId val="1615839551"/>
      </c:lineChart>
      <c:catAx>
        <c:axId val="16158457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615839551"/>
        <c:crosses val="autoZero"/>
        <c:auto val="1"/>
        <c:lblAlgn val="ctr"/>
        <c:lblOffset val="100"/>
        <c:noMultiLvlLbl val="0"/>
      </c:catAx>
      <c:valAx>
        <c:axId val="1615839551"/>
        <c:scaling>
          <c:orientation val="minMax"/>
          <c:max val="70"/>
          <c:min val="55"/>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CA" sz="1800" dirty="0"/>
                  <a:t>%</a:t>
                </a:r>
                <a:r>
                  <a:rPr lang="en-CA" sz="1800" baseline="0" dirty="0"/>
                  <a:t> Engagement in Target Energy Behaviours</a:t>
                </a:r>
                <a:endParaRPr lang="en-CA" sz="1800" dirty="0"/>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615845791"/>
        <c:crosses val="autoZero"/>
        <c:crossBetween val="between"/>
        <c:majorUnit val="5"/>
      </c:valAx>
      <c:spPr>
        <a:noFill/>
        <a:ln>
          <a:noFill/>
        </a:ln>
        <a:effectLst/>
      </c:spPr>
    </c:plotArea>
    <c:legend>
      <c:legendPos val="r"/>
      <c:layout>
        <c:manualLayout>
          <c:xMode val="edge"/>
          <c:yMode val="edge"/>
          <c:x val="0.66349555120692461"/>
          <c:y val="0.15940091862065944"/>
          <c:w val="0.29687130221409069"/>
          <c:h val="0.55250264255078363"/>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FDD62C-3E42-437C-A1B9-155D5249F2E3}" type="datetimeFigureOut">
              <a:rPr lang="en-CA" smtClean="0"/>
              <a:t>2024-07-10</a:t>
            </a:fld>
            <a:endParaRPr lang="en-C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7A1E72-E56A-407F-BEC9-F36B8759878C}" type="slidenum">
              <a:rPr lang="en-CA" smtClean="0"/>
              <a:t>‹#›</a:t>
            </a:fld>
            <a:endParaRPr lang="en-CA" dirty="0"/>
          </a:p>
        </p:txBody>
      </p:sp>
    </p:spTree>
    <p:extLst>
      <p:ext uri="{BB962C8B-B14F-4D97-AF65-F5344CB8AC3E}">
        <p14:creationId xmlns:p14="http://schemas.microsoft.com/office/powerpoint/2010/main" val="7549573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7A1E72-E56A-407F-BEC9-F36B8759878C}" type="slidenum">
              <a:rPr lang="en-CA" smtClean="0"/>
              <a:t>1</a:t>
            </a:fld>
            <a:endParaRPr lang="en-CA" dirty="0"/>
          </a:p>
        </p:txBody>
      </p:sp>
    </p:spTree>
    <p:extLst>
      <p:ext uri="{BB962C8B-B14F-4D97-AF65-F5344CB8AC3E}">
        <p14:creationId xmlns:p14="http://schemas.microsoft.com/office/powerpoint/2010/main" val="16832455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F77A1E72-E56A-407F-BEC9-F36B8759878C}" type="slidenum">
              <a:rPr lang="en-CA" smtClean="0"/>
              <a:t>12</a:t>
            </a:fld>
            <a:endParaRPr lang="en-CA" dirty="0"/>
          </a:p>
        </p:txBody>
      </p:sp>
    </p:spTree>
    <p:extLst>
      <p:ext uri="{BB962C8B-B14F-4D97-AF65-F5344CB8AC3E}">
        <p14:creationId xmlns:p14="http://schemas.microsoft.com/office/powerpoint/2010/main" val="27806892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1154113"/>
            <a:ext cx="1822450" cy="1025525"/>
          </a:xfrm>
        </p:spPr>
      </p:sp>
      <p:sp>
        <p:nvSpPr>
          <p:cNvPr id="3" name="Notes Placeholder 2"/>
          <p:cNvSpPr>
            <a:spLocks noGrp="1"/>
          </p:cNvSpPr>
          <p:nvPr>
            <p:ph type="body" idx="1"/>
          </p:nvPr>
        </p:nvSpPr>
        <p:spPr/>
        <p:txBody>
          <a:bodyPr/>
          <a:lstStyle/>
          <a:p>
            <a:pPr marL="0" indent="0">
              <a:spcBef>
                <a:spcPts val="1000"/>
              </a:spcBef>
              <a:buFont typeface="+mj-lt"/>
              <a:buNone/>
            </a:pPr>
            <a:endParaRPr lang="en-CA" sz="1200" i="1"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9CAD0B9E-614A-403F-B386-35A7EB4E3A1F}" type="slidenum">
              <a:rPr lang="en-US" smtClean="0"/>
              <a:t>24</a:t>
            </a:fld>
            <a:endParaRPr lang="en-US" dirty="0"/>
          </a:p>
        </p:txBody>
      </p:sp>
    </p:spTree>
    <p:extLst>
      <p:ext uri="{BB962C8B-B14F-4D97-AF65-F5344CB8AC3E}">
        <p14:creationId xmlns:p14="http://schemas.microsoft.com/office/powerpoint/2010/main" val="39215805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1154113"/>
            <a:ext cx="1822450" cy="1025525"/>
          </a:xfrm>
        </p:spPr>
      </p:sp>
      <p:sp>
        <p:nvSpPr>
          <p:cNvPr id="3" name="Notes Placeholder 2"/>
          <p:cNvSpPr>
            <a:spLocks noGrp="1"/>
          </p:cNvSpPr>
          <p:nvPr>
            <p:ph type="body" idx="1"/>
          </p:nvPr>
        </p:nvSpPr>
        <p:spPr/>
        <p:txBody>
          <a:bodyPr/>
          <a:lstStyle/>
          <a:p>
            <a:pPr marL="0" indent="0">
              <a:spcBef>
                <a:spcPts val="1000"/>
              </a:spcBef>
              <a:buFont typeface="+mj-lt"/>
              <a:buNone/>
            </a:pPr>
            <a:endParaRPr lang="en-CA" sz="1200" i="1"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9CAD0B9E-614A-403F-B386-35A7EB4E3A1F}" type="slidenum">
              <a:rPr lang="en-US" smtClean="0"/>
              <a:t>25</a:t>
            </a:fld>
            <a:endParaRPr lang="en-US" dirty="0"/>
          </a:p>
        </p:txBody>
      </p:sp>
    </p:spTree>
    <p:extLst>
      <p:ext uri="{BB962C8B-B14F-4D97-AF65-F5344CB8AC3E}">
        <p14:creationId xmlns:p14="http://schemas.microsoft.com/office/powerpoint/2010/main" val="42666659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1154113"/>
            <a:ext cx="1822450" cy="1025525"/>
          </a:xfrm>
        </p:spPr>
      </p:sp>
      <p:sp>
        <p:nvSpPr>
          <p:cNvPr id="3" name="Notes Placeholder 2"/>
          <p:cNvSpPr>
            <a:spLocks noGrp="1"/>
          </p:cNvSpPr>
          <p:nvPr>
            <p:ph type="body" idx="1"/>
          </p:nvPr>
        </p:nvSpPr>
        <p:spPr/>
        <p:txBody>
          <a:bodyPr/>
          <a:lstStyle/>
          <a:p>
            <a:pPr marL="0" indent="0">
              <a:spcBef>
                <a:spcPts val="1000"/>
              </a:spcBef>
              <a:buFont typeface="+mj-lt"/>
              <a:buNone/>
            </a:pPr>
            <a:endParaRPr lang="en-CA" sz="1200" i="1"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9CAD0B9E-614A-403F-B386-35A7EB4E3A1F}" type="slidenum">
              <a:rPr lang="en-US" smtClean="0"/>
              <a:t>26</a:t>
            </a:fld>
            <a:endParaRPr lang="en-US" dirty="0"/>
          </a:p>
        </p:txBody>
      </p:sp>
    </p:spTree>
    <p:extLst>
      <p:ext uri="{BB962C8B-B14F-4D97-AF65-F5344CB8AC3E}">
        <p14:creationId xmlns:p14="http://schemas.microsoft.com/office/powerpoint/2010/main" val="37326502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1154113"/>
            <a:ext cx="1822450" cy="1025525"/>
          </a:xfrm>
        </p:spPr>
      </p:sp>
      <p:sp>
        <p:nvSpPr>
          <p:cNvPr id="3" name="Notes Placeholder 2"/>
          <p:cNvSpPr>
            <a:spLocks noGrp="1"/>
          </p:cNvSpPr>
          <p:nvPr>
            <p:ph type="body" idx="1"/>
          </p:nvPr>
        </p:nvSpPr>
        <p:spPr/>
        <p:txBody>
          <a:bodyPr/>
          <a:lstStyle/>
          <a:p>
            <a:pPr marL="0" indent="0">
              <a:spcBef>
                <a:spcPts val="1000"/>
              </a:spcBef>
              <a:buFont typeface="+mj-lt"/>
              <a:buNone/>
            </a:pPr>
            <a:endParaRPr lang="en-CA" sz="1200" i="1"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9CAD0B9E-614A-403F-B386-35A7EB4E3A1F}" type="slidenum">
              <a:rPr lang="en-US" smtClean="0"/>
              <a:t>27</a:t>
            </a:fld>
            <a:endParaRPr lang="en-US" dirty="0"/>
          </a:p>
        </p:txBody>
      </p:sp>
    </p:spTree>
    <p:extLst>
      <p:ext uri="{BB962C8B-B14F-4D97-AF65-F5344CB8AC3E}">
        <p14:creationId xmlns:p14="http://schemas.microsoft.com/office/powerpoint/2010/main" val="18075195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1154113"/>
            <a:ext cx="1822450" cy="1025525"/>
          </a:xfrm>
        </p:spPr>
      </p:sp>
      <p:sp>
        <p:nvSpPr>
          <p:cNvPr id="3" name="Notes Placeholder 2"/>
          <p:cNvSpPr>
            <a:spLocks noGrp="1"/>
          </p:cNvSpPr>
          <p:nvPr>
            <p:ph type="body" idx="1"/>
          </p:nvPr>
        </p:nvSpPr>
        <p:spPr/>
        <p:txBody>
          <a:bodyPr/>
          <a:lstStyle/>
          <a:p>
            <a:pPr marL="0" indent="0">
              <a:spcBef>
                <a:spcPts val="1000"/>
              </a:spcBef>
              <a:buFont typeface="+mj-lt"/>
              <a:buNone/>
            </a:pPr>
            <a:endParaRPr lang="en-CA" sz="1200" i="1"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9CAD0B9E-614A-403F-B386-35A7EB4E3A1F}" type="slidenum">
              <a:rPr lang="en-US" smtClean="0"/>
              <a:t>30</a:t>
            </a:fld>
            <a:endParaRPr lang="en-US" dirty="0"/>
          </a:p>
        </p:txBody>
      </p:sp>
    </p:spTree>
    <p:extLst>
      <p:ext uri="{BB962C8B-B14F-4D97-AF65-F5344CB8AC3E}">
        <p14:creationId xmlns:p14="http://schemas.microsoft.com/office/powerpoint/2010/main" val="13906123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1154113"/>
            <a:ext cx="1822450" cy="1025525"/>
          </a:xfrm>
        </p:spPr>
      </p:sp>
      <p:sp>
        <p:nvSpPr>
          <p:cNvPr id="3" name="Notes Placeholder 2"/>
          <p:cNvSpPr>
            <a:spLocks noGrp="1"/>
          </p:cNvSpPr>
          <p:nvPr>
            <p:ph type="body" idx="1"/>
          </p:nvPr>
        </p:nvSpPr>
        <p:spPr/>
        <p:txBody>
          <a:bodyPr/>
          <a:lstStyle/>
          <a:p>
            <a:pPr marL="0" indent="0">
              <a:spcBef>
                <a:spcPts val="1000"/>
              </a:spcBef>
              <a:buFont typeface="+mj-lt"/>
              <a:buNone/>
            </a:pPr>
            <a:endParaRPr lang="en-CA" sz="1200" i="0"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9CAD0B9E-614A-403F-B386-35A7EB4E3A1F}" type="slidenum">
              <a:rPr lang="en-US" smtClean="0"/>
              <a:t>31</a:t>
            </a:fld>
            <a:endParaRPr lang="en-US" dirty="0"/>
          </a:p>
        </p:txBody>
      </p:sp>
    </p:spTree>
    <p:extLst>
      <p:ext uri="{BB962C8B-B14F-4D97-AF65-F5344CB8AC3E}">
        <p14:creationId xmlns:p14="http://schemas.microsoft.com/office/powerpoint/2010/main" val="14507050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1154113"/>
            <a:ext cx="1822450" cy="1025525"/>
          </a:xfrm>
        </p:spPr>
      </p:sp>
      <p:sp>
        <p:nvSpPr>
          <p:cNvPr id="3" name="Notes Placeholder 2"/>
          <p:cNvSpPr>
            <a:spLocks noGrp="1"/>
          </p:cNvSpPr>
          <p:nvPr>
            <p:ph type="body" idx="1"/>
          </p:nvPr>
        </p:nvSpPr>
        <p:spPr/>
        <p:txBody>
          <a:bodyPr/>
          <a:lstStyle/>
          <a:p>
            <a:pPr marL="0" indent="0">
              <a:spcBef>
                <a:spcPts val="1000"/>
              </a:spcBef>
              <a:buFont typeface="+mj-lt"/>
              <a:buNone/>
            </a:pPr>
            <a:endParaRPr lang="en-CA" sz="1200" i="1"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9CAD0B9E-614A-403F-B386-35A7EB4E3A1F}" type="slidenum">
              <a:rPr lang="en-US" smtClean="0"/>
              <a:t>34</a:t>
            </a:fld>
            <a:endParaRPr lang="en-US" dirty="0"/>
          </a:p>
        </p:txBody>
      </p:sp>
    </p:spTree>
    <p:extLst>
      <p:ext uri="{BB962C8B-B14F-4D97-AF65-F5344CB8AC3E}">
        <p14:creationId xmlns:p14="http://schemas.microsoft.com/office/powerpoint/2010/main" val="10460813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1154113"/>
            <a:ext cx="1822450" cy="1025525"/>
          </a:xfrm>
        </p:spPr>
      </p:sp>
      <p:sp>
        <p:nvSpPr>
          <p:cNvPr id="3" name="Notes Placeholder 2"/>
          <p:cNvSpPr>
            <a:spLocks noGrp="1"/>
          </p:cNvSpPr>
          <p:nvPr>
            <p:ph type="body" idx="1"/>
          </p:nvPr>
        </p:nvSpPr>
        <p:spPr/>
        <p:txBody>
          <a:bodyPr/>
          <a:lstStyle/>
          <a:p>
            <a:pPr marL="0" indent="0">
              <a:spcBef>
                <a:spcPts val="1000"/>
              </a:spcBef>
              <a:buFont typeface="+mj-lt"/>
              <a:buNone/>
            </a:pPr>
            <a:endParaRPr lang="en-CA" sz="1200" i="0"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9CAD0B9E-614A-403F-B386-35A7EB4E3A1F}" type="slidenum">
              <a:rPr lang="en-US" smtClean="0"/>
              <a:t>38</a:t>
            </a:fld>
            <a:endParaRPr lang="en-US" dirty="0"/>
          </a:p>
        </p:txBody>
      </p:sp>
    </p:spTree>
    <p:extLst>
      <p:ext uri="{BB962C8B-B14F-4D97-AF65-F5344CB8AC3E}">
        <p14:creationId xmlns:p14="http://schemas.microsoft.com/office/powerpoint/2010/main" val="27126275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1154113"/>
            <a:ext cx="1822450" cy="1025525"/>
          </a:xfrm>
        </p:spPr>
      </p:sp>
      <p:sp>
        <p:nvSpPr>
          <p:cNvPr id="3" name="Notes Placeholder 2"/>
          <p:cNvSpPr>
            <a:spLocks noGrp="1"/>
          </p:cNvSpPr>
          <p:nvPr>
            <p:ph type="body" idx="1"/>
          </p:nvPr>
        </p:nvSpPr>
        <p:spPr/>
        <p:txBody>
          <a:bodyPr/>
          <a:lstStyle/>
          <a:p>
            <a:pPr marL="0" indent="0">
              <a:spcBef>
                <a:spcPts val="1000"/>
              </a:spcBef>
              <a:buFont typeface="+mj-lt"/>
              <a:buNone/>
            </a:pPr>
            <a:endParaRPr lang="en-CA" sz="1200" i="1"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9CAD0B9E-614A-403F-B386-35A7EB4E3A1F}" type="slidenum">
              <a:rPr lang="en-US" smtClean="0"/>
              <a:t>2</a:t>
            </a:fld>
            <a:endParaRPr lang="en-US" dirty="0"/>
          </a:p>
        </p:txBody>
      </p:sp>
    </p:spTree>
    <p:extLst>
      <p:ext uri="{BB962C8B-B14F-4D97-AF65-F5344CB8AC3E}">
        <p14:creationId xmlns:p14="http://schemas.microsoft.com/office/powerpoint/2010/main" val="6891923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1154113"/>
            <a:ext cx="1822450" cy="1025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1000"/>
              </a:spcBef>
              <a:spcAft>
                <a:spcPts val="0"/>
              </a:spcAft>
              <a:buClrTx/>
              <a:buSzTx/>
              <a:buFont typeface="+mj-lt"/>
              <a:buNone/>
              <a:tabLst/>
              <a:defRPr/>
            </a:pPr>
            <a:br>
              <a:rPr lang="en-CA" sz="1200" b="0" dirty="0">
                <a:solidFill>
                  <a:schemeClr val="tx1"/>
                </a:solidFill>
              </a:rPr>
            </a:br>
            <a:r>
              <a:rPr lang="en-CA" sz="1200" i="0" dirty="0">
                <a:latin typeface="Calibri" panose="020F0502020204030204" pitchFamily="34" charset="0"/>
                <a:cs typeface="Calibri" panose="020F0502020204030204" pitchFamily="34" charset="0"/>
              </a:rPr>
              <a:t>Image source: https://www.freeimages.com/photo/washing-machine-1418432</a:t>
            </a:r>
          </a:p>
          <a:p>
            <a:pPr marL="0" indent="0">
              <a:spcBef>
                <a:spcPts val="1000"/>
              </a:spcBef>
              <a:buFont typeface="+mj-lt"/>
              <a:buNone/>
            </a:pPr>
            <a:endParaRPr lang="en-CA" sz="1200" i="0"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9CAD0B9E-614A-403F-B386-35A7EB4E3A1F}" type="slidenum">
              <a:rPr lang="en-US" smtClean="0"/>
              <a:t>3</a:t>
            </a:fld>
            <a:endParaRPr lang="en-US" dirty="0"/>
          </a:p>
        </p:txBody>
      </p:sp>
    </p:spTree>
    <p:extLst>
      <p:ext uri="{BB962C8B-B14F-4D97-AF65-F5344CB8AC3E}">
        <p14:creationId xmlns:p14="http://schemas.microsoft.com/office/powerpoint/2010/main" val="22849114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1154113"/>
            <a:ext cx="1822450" cy="1025525"/>
          </a:xfrm>
        </p:spPr>
      </p:sp>
      <p:sp>
        <p:nvSpPr>
          <p:cNvPr id="3" name="Notes Placeholder 2"/>
          <p:cNvSpPr>
            <a:spLocks noGrp="1"/>
          </p:cNvSpPr>
          <p:nvPr>
            <p:ph type="body" idx="1"/>
          </p:nvPr>
        </p:nvSpPr>
        <p:spPr/>
        <p:txBody>
          <a:bodyPr/>
          <a:lstStyle/>
          <a:p>
            <a:pPr marL="0" indent="0">
              <a:spcBef>
                <a:spcPts val="1000"/>
              </a:spcBef>
              <a:buFont typeface="+mj-lt"/>
              <a:buNone/>
            </a:pPr>
            <a:endParaRPr lang="en-CA" sz="1200" i="1"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9CAD0B9E-614A-403F-B386-35A7EB4E3A1F}" type="slidenum">
              <a:rPr lang="en-US" smtClean="0"/>
              <a:t>4</a:t>
            </a:fld>
            <a:endParaRPr lang="en-US" dirty="0"/>
          </a:p>
        </p:txBody>
      </p:sp>
    </p:spTree>
    <p:extLst>
      <p:ext uri="{BB962C8B-B14F-4D97-AF65-F5344CB8AC3E}">
        <p14:creationId xmlns:p14="http://schemas.microsoft.com/office/powerpoint/2010/main" val="17835826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1154113"/>
            <a:ext cx="1822450" cy="1025525"/>
          </a:xfrm>
        </p:spPr>
      </p:sp>
      <p:sp>
        <p:nvSpPr>
          <p:cNvPr id="3" name="Notes Placeholder 2"/>
          <p:cNvSpPr>
            <a:spLocks noGrp="1"/>
          </p:cNvSpPr>
          <p:nvPr>
            <p:ph type="body" idx="1"/>
          </p:nvPr>
        </p:nvSpPr>
        <p:spPr/>
        <p:txBody>
          <a:bodyPr/>
          <a:lstStyle/>
          <a:p>
            <a:pPr marL="0" indent="0">
              <a:spcBef>
                <a:spcPts val="1000"/>
              </a:spcBef>
              <a:buFont typeface="+mj-lt"/>
              <a:buNone/>
            </a:pPr>
            <a:endParaRPr lang="en-CA" sz="1200" i="0"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9CAD0B9E-614A-403F-B386-35A7EB4E3A1F}" type="slidenum">
              <a:rPr lang="en-US" smtClean="0"/>
              <a:t>6</a:t>
            </a:fld>
            <a:endParaRPr lang="en-US" dirty="0"/>
          </a:p>
        </p:txBody>
      </p:sp>
    </p:spTree>
    <p:extLst>
      <p:ext uri="{BB962C8B-B14F-4D97-AF65-F5344CB8AC3E}">
        <p14:creationId xmlns:p14="http://schemas.microsoft.com/office/powerpoint/2010/main" val="40943549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1154113"/>
            <a:ext cx="1822450" cy="1025525"/>
          </a:xfrm>
        </p:spPr>
      </p:sp>
      <p:sp>
        <p:nvSpPr>
          <p:cNvPr id="3" name="Notes Placeholder 2"/>
          <p:cNvSpPr>
            <a:spLocks noGrp="1"/>
          </p:cNvSpPr>
          <p:nvPr>
            <p:ph type="body" idx="1"/>
          </p:nvPr>
        </p:nvSpPr>
        <p:spPr/>
        <p:txBody>
          <a:bodyPr/>
          <a:lstStyle/>
          <a:p>
            <a:pPr marL="0" indent="0">
              <a:spcBef>
                <a:spcPts val="1000"/>
              </a:spcBef>
              <a:buFont typeface="+mj-lt"/>
              <a:buNone/>
            </a:pPr>
            <a:endParaRPr lang="en-CA" sz="1200" i="0"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9CAD0B9E-614A-403F-B386-35A7EB4E3A1F}" type="slidenum">
              <a:rPr lang="en-US" smtClean="0"/>
              <a:t>7</a:t>
            </a:fld>
            <a:endParaRPr lang="en-US" dirty="0"/>
          </a:p>
        </p:txBody>
      </p:sp>
    </p:spTree>
    <p:extLst>
      <p:ext uri="{BB962C8B-B14F-4D97-AF65-F5344CB8AC3E}">
        <p14:creationId xmlns:p14="http://schemas.microsoft.com/office/powerpoint/2010/main" val="23463320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1154113"/>
            <a:ext cx="1822450" cy="1025525"/>
          </a:xfrm>
        </p:spPr>
      </p:sp>
      <p:sp>
        <p:nvSpPr>
          <p:cNvPr id="3" name="Notes Placeholder 2"/>
          <p:cNvSpPr>
            <a:spLocks noGrp="1"/>
          </p:cNvSpPr>
          <p:nvPr>
            <p:ph type="body" idx="1"/>
          </p:nvPr>
        </p:nvSpPr>
        <p:spPr/>
        <p:txBody>
          <a:bodyPr/>
          <a:lstStyle/>
          <a:p>
            <a:pPr marL="0" indent="0">
              <a:spcBef>
                <a:spcPts val="1000"/>
              </a:spcBef>
              <a:buFont typeface="+mj-lt"/>
              <a:buNone/>
            </a:pPr>
            <a:r>
              <a:rPr lang="en-CA" sz="1200" i="1" dirty="0">
                <a:latin typeface="Calibri" panose="020F0502020204030204" pitchFamily="34" charset="0"/>
                <a:cs typeface="Calibri" panose="020F0502020204030204" pitchFamily="34" charset="0"/>
              </a:rPr>
              <a:t>Note: 1,647 agreed to participate in advance, but only 1,158 completed the time 1 survey, mostly due to blocked emails from Microsoft-related email addresses (such as @hotmail, @outlook, @msn, and @live email addresses) blocking our emails. </a:t>
            </a:r>
          </a:p>
        </p:txBody>
      </p:sp>
      <p:sp>
        <p:nvSpPr>
          <p:cNvPr id="4" name="Slide Number Placeholder 3"/>
          <p:cNvSpPr>
            <a:spLocks noGrp="1"/>
          </p:cNvSpPr>
          <p:nvPr>
            <p:ph type="sldNum" sz="quarter" idx="5"/>
          </p:nvPr>
        </p:nvSpPr>
        <p:spPr/>
        <p:txBody>
          <a:bodyPr/>
          <a:lstStyle/>
          <a:p>
            <a:fld id="{9CAD0B9E-614A-403F-B386-35A7EB4E3A1F}" type="slidenum">
              <a:rPr lang="en-US" smtClean="0"/>
              <a:t>9</a:t>
            </a:fld>
            <a:endParaRPr lang="en-US" dirty="0"/>
          </a:p>
        </p:txBody>
      </p:sp>
    </p:spTree>
    <p:extLst>
      <p:ext uri="{BB962C8B-B14F-4D97-AF65-F5344CB8AC3E}">
        <p14:creationId xmlns:p14="http://schemas.microsoft.com/office/powerpoint/2010/main" val="287646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1154113"/>
            <a:ext cx="1822450" cy="1025525"/>
          </a:xfrm>
        </p:spPr>
      </p:sp>
      <p:sp>
        <p:nvSpPr>
          <p:cNvPr id="3" name="Notes Placeholder 2"/>
          <p:cNvSpPr>
            <a:spLocks noGrp="1"/>
          </p:cNvSpPr>
          <p:nvPr>
            <p:ph type="body" idx="1"/>
          </p:nvPr>
        </p:nvSpPr>
        <p:spPr/>
        <p:txBody>
          <a:bodyPr/>
          <a:lstStyle/>
          <a:p>
            <a:pPr marL="0" indent="0">
              <a:spcBef>
                <a:spcPts val="1000"/>
              </a:spcBef>
              <a:buFont typeface="+mj-lt"/>
              <a:buNone/>
            </a:pPr>
            <a:endParaRPr lang="en-CA" sz="1200" i="1"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9CAD0B9E-614A-403F-B386-35A7EB4E3A1F}" type="slidenum">
              <a:rPr lang="en-US" smtClean="0"/>
              <a:t>10</a:t>
            </a:fld>
            <a:endParaRPr lang="en-US" dirty="0"/>
          </a:p>
        </p:txBody>
      </p:sp>
    </p:spTree>
    <p:extLst>
      <p:ext uri="{BB962C8B-B14F-4D97-AF65-F5344CB8AC3E}">
        <p14:creationId xmlns:p14="http://schemas.microsoft.com/office/powerpoint/2010/main" val="9340602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results from this condition were fairly similar to the Control Decal, so I won’t discuss it further, to simplify this short presentation</a:t>
            </a:r>
            <a:endParaRPr lang="en-CA" dirty="0"/>
          </a:p>
        </p:txBody>
      </p:sp>
      <p:sp>
        <p:nvSpPr>
          <p:cNvPr id="4" name="Slide Number Placeholder 3"/>
          <p:cNvSpPr>
            <a:spLocks noGrp="1"/>
          </p:cNvSpPr>
          <p:nvPr>
            <p:ph type="sldNum" sz="quarter" idx="5"/>
          </p:nvPr>
        </p:nvSpPr>
        <p:spPr/>
        <p:txBody>
          <a:bodyPr/>
          <a:lstStyle/>
          <a:p>
            <a:fld id="{F77A1E72-E56A-407F-BEC9-F36B8759878C}" type="slidenum">
              <a:rPr lang="en-CA" smtClean="0"/>
              <a:t>11</a:t>
            </a:fld>
            <a:endParaRPr lang="en-CA" dirty="0"/>
          </a:p>
        </p:txBody>
      </p:sp>
    </p:spTree>
    <p:extLst>
      <p:ext uri="{BB962C8B-B14F-4D97-AF65-F5344CB8AC3E}">
        <p14:creationId xmlns:p14="http://schemas.microsoft.com/office/powerpoint/2010/main" val="23292585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6" name="Right Triangle 15">
            <a:extLst>
              <a:ext uri="{FF2B5EF4-FFF2-40B4-BE49-F238E27FC236}">
                <a16:creationId xmlns:a16="http://schemas.microsoft.com/office/drawing/2014/main" id="{FD565631-32BF-4F39-BF34-CBD7814311BC}"/>
              </a:ext>
            </a:extLst>
          </p:cNvPr>
          <p:cNvSpPr/>
          <p:nvPr userDrawn="1"/>
        </p:nvSpPr>
        <p:spPr>
          <a:xfrm>
            <a:off x="0" y="0"/>
            <a:ext cx="12192000" cy="2500604"/>
          </a:xfrm>
          <a:prstGeom prst="rtTriangle">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8" name="Rectangle 17">
            <a:extLst>
              <a:ext uri="{FF2B5EF4-FFF2-40B4-BE49-F238E27FC236}">
                <a16:creationId xmlns:a16="http://schemas.microsoft.com/office/drawing/2014/main" id="{34C2D9FA-8DBC-48C0-A256-699664D6F0EC}"/>
              </a:ext>
            </a:extLst>
          </p:cNvPr>
          <p:cNvSpPr/>
          <p:nvPr userDrawn="1"/>
        </p:nvSpPr>
        <p:spPr>
          <a:xfrm>
            <a:off x="0" y="2500606"/>
            <a:ext cx="12191998" cy="2047080"/>
          </a:xfrm>
          <a:prstGeom prst="rect">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 name="Subtitle 2">
            <a:extLst>
              <a:ext uri="{FF2B5EF4-FFF2-40B4-BE49-F238E27FC236}">
                <a16:creationId xmlns:a16="http://schemas.microsoft.com/office/drawing/2014/main" id="{CA41367A-8A02-4FE3-9FD5-8F262AF699DB}"/>
              </a:ext>
            </a:extLst>
          </p:cNvPr>
          <p:cNvSpPr>
            <a:spLocks noGrp="1"/>
          </p:cNvSpPr>
          <p:nvPr>
            <p:ph type="subTitle" idx="1"/>
          </p:nvPr>
        </p:nvSpPr>
        <p:spPr>
          <a:xfrm>
            <a:off x="249962" y="2298246"/>
            <a:ext cx="10918369" cy="939245"/>
          </a:xfrm>
        </p:spPr>
        <p:txBody>
          <a:bodyPr anchor="ctr">
            <a:normAutofit/>
          </a:bodyPr>
          <a:lstStyle>
            <a:lvl1pPr marL="0" indent="0" algn="l">
              <a:buNone/>
              <a:defRPr sz="48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dirty="0"/>
          </a:p>
        </p:txBody>
      </p:sp>
      <p:sp>
        <p:nvSpPr>
          <p:cNvPr id="17" name="Right Triangle 16">
            <a:extLst>
              <a:ext uri="{FF2B5EF4-FFF2-40B4-BE49-F238E27FC236}">
                <a16:creationId xmlns:a16="http://schemas.microsoft.com/office/drawing/2014/main" id="{22775B3F-31D0-479A-AC9B-F9100391FD54}"/>
              </a:ext>
            </a:extLst>
          </p:cNvPr>
          <p:cNvSpPr/>
          <p:nvPr userDrawn="1"/>
        </p:nvSpPr>
        <p:spPr>
          <a:xfrm rot="10800000">
            <a:off x="3293705" y="0"/>
            <a:ext cx="8898293" cy="2500604"/>
          </a:xfrm>
          <a:prstGeom prst="rtTriangle">
            <a:avLst/>
          </a:prstGeom>
          <a:solidFill>
            <a:srgbClr val="78BE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4" name="Text Placeholder 13">
            <a:extLst>
              <a:ext uri="{FF2B5EF4-FFF2-40B4-BE49-F238E27FC236}">
                <a16:creationId xmlns:a16="http://schemas.microsoft.com/office/drawing/2014/main" id="{27BB4656-CE2B-477E-9160-4482FF405C44}"/>
              </a:ext>
            </a:extLst>
          </p:cNvPr>
          <p:cNvSpPr>
            <a:spLocks noGrp="1"/>
          </p:cNvSpPr>
          <p:nvPr>
            <p:ph type="body" sz="quarter" idx="10"/>
          </p:nvPr>
        </p:nvSpPr>
        <p:spPr>
          <a:xfrm>
            <a:off x="250274" y="3465262"/>
            <a:ext cx="10917789" cy="635000"/>
          </a:xfrm>
        </p:spPr>
        <p:txBody>
          <a:bodyPr anchor="ctr">
            <a:normAutofit/>
          </a:bodyPr>
          <a:lstStyle>
            <a:lvl1pPr marL="0" indent="0">
              <a:buNone/>
              <a:defRPr sz="32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p:txBody>
      </p:sp>
      <p:sp>
        <p:nvSpPr>
          <p:cNvPr id="21" name="Text Placeholder 20">
            <a:extLst>
              <a:ext uri="{FF2B5EF4-FFF2-40B4-BE49-F238E27FC236}">
                <a16:creationId xmlns:a16="http://schemas.microsoft.com/office/drawing/2014/main" id="{7286B253-CD91-42BA-B233-5EF0D659B7AA}"/>
              </a:ext>
            </a:extLst>
          </p:cNvPr>
          <p:cNvSpPr>
            <a:spLocks noGrp="1"/>
          </p:cNvSpPr>
          <p:nvPr>
            <p:ph type="body" sz="quarter" idx="11"/>
          </p:nvPr>
        </p:nvSpPr>
        <p:spPr>
          <a:xfrm>
            <a:off x="250274" y="3898389"/>
            <a:ext cx="10917789" cy="588962"/>
          </a:xfrm>
        </p:spPr>
        <p:txBody>
          <a:bodyPr anchor="ctr">
            <a:noAutofit/>
          </a:bodyPr>
          <a:lstStyle>
            <a:lvl1pPr marL="0" indent="0">
              <a:buNone/>
              <a:defRPr sz="1800">
                <a:solidFill>
                  <a:schemeClr val="bg2"/>
                </a:solidFill>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a:t>Click to edit Master text styles</a:t>
            </a:r>
          </a:p>
        </p:txBody>
      </p:sp>
      <p:pic>
        <p:nvPicPr>
          <p:cNvPr id="4" name="Picture 3">
            <a:extLst>
              <a:ext uri="{FF2B5EF4-FFF2-40B4-BE49-F238E27FC236}">
                <a16:creationId xmlns:a16="http://schemas.microsoft.com/office/drawing/2014/main" id="{A21747D3-005A-4234-8ADB-D0B5326F69D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61368" y="4839094"/>
            <a:ext cx="3642250" cy="1618000"/>
          </a:xfrm>
          <a:prstGeom prst="rect">
            <a:avLst/>
          </a:prstGeom>
        </p:spPr>
      </p:pic>
    </p:spTree>
    <p:extLst>
      <p:ext uri="{BB962C8B-B14F-4D97-AF65-F5344CB8AC3E}">
        <p14:creationId xmlns:p14="http://schemas.microsoft.com/office/powerpoint/2010/main" val="19950233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ight Triangle 2">
            <a:extLst>
              <a:ext uri="{FF2B5EF4-FFF2-40B4-BE49-F238E27FC236}">
                <a16:creationId xmlns:a16="http://schemas.microsoft.com/office/drawing/2014/main" id="{6D680B7B-B5A9-44DF-B10E-4EC8C7D7DE22}"/>
              </a:ext>
            </a:extLst>
          </p:cNvPr>
          <p:cNvSpPr/>
          <p:nvPr userDrawn="1"/>
        </p:nvSpPr>
        <p:spPr>
          <a:xfrm>
            <a:off x="0" y="6307494"/>
            <a:ext cx="12192000" cy="550506"/>
          </a:xfrm>
          <a:prstGeom prst="rtTriangle">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 name="Right Triangle 3">
            <a:extLst>
              <a:ext uri="{FF2B5EF4-FFF2-40B4-BE49-F238E27FC236}">
                <a16:creationId xmlns:a16="http://schemas.microsoft.com/office/drawing/2014/main" id="{DD357A19-BF1E-4C19-B2CE-7B1E0AB6F16D}"/>
              </a:ext>
            </a:extLst>
          </p:cNvPr>
          <p:cNvSpPr/>
          <p:nvPr userDrawn="1"/>
        </p:nvSpPr>
        <p:spPr>
          <a:xfrm rot="10800000">
            <a:off x="3293706" y="6307494"/>
            <a:ext cx="8898293" cy="550506"/>
          </a:xfrm>
          <a:prstGeom prst="rtTriangle">
            <a:avLst/>
          </a:prstGeom>
          <a:solidFill>
            <a:srgbClr val="78BE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Title 1">
            <a:extLst>
              <a:ext uri="{FF2B5EF4-FFF2-40B4-BE49-F238E27FC236}">
                <a16:creationId xmlns:a16="http://schemas.microsoft.com/office/drawing/2014/main" id="{7173C22F-C9B7-414E-B5A5-4551FB84601D}"/>
              </a:ext>
            </a:extLst>
          </p:cNvPr>
          <p:cNvSpPr txBox="1">
            <a:spLocks/>
          </p:cNvSpPr>
          <p:nvPr userDrawn="1"/>
        </p:nvSpPr>
        <p:spPr>
          <a:xfrm>
            <a:off x="10739535" y="6419175"/>
            <a:ext cx="1377256" cy="335901"/>
          </a:xfrm>
          <a:prstGeom prst="rect">
            <a:avLst/>
          </a:prstGeom>
          <a:noFill/>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a:lstStyle>
          <a:p>
            <a:pPr algn="r"/>
            <a:r>
              <a:rPr lang="en-CA" sz="1000" dirty="0">
                <a:solidFill>
                  <a:schemeClr val="tx2">
                    <a:lumMod val="50000"/>
                  </a:schemeClr>
                </a:solidFill>
              </a:rPr>
              <a:t>UBC-DIBS | </a:t>
            </a:r>
            <a:fld id="{81F89FC0-0F27-43B3-8C40-80FA3A720D8B}" type="slidenum">
              <a:rPr lang="en-CA" sz="1000" smtClean="0">
                <a:solidFill>
                  <a:schemeClr val="tx2">
                    <a:lumMod val="50000"/>
                  </a:schemeClr>
                </a:solidFill>
              </a:rPr>
              <a:pPr algn="r"/>
              <a:t>‹#›</a:t>
            </a:fld>
            <a:endParaRPr lang="en-CA" sz="1000" dirty="0">
              <a:solidFill>
                <a:schemeClr val="tx2">
                  <a:lumMod val="50000"/>
                </a:schemeClr>
              </a:solidFill>
            </a:endParaRPr>
          </a:p>
        </p:txBody>
      </p:sp>
    </p:spTree>
    <p:extLst>
      <p:ext uri="{BB962C8B-B14F-4D97-AF65-F5344CB8AC3E}">
        <p14:creationId xmlns:p14="http://schemas.microsoft.com/office/powerpoint/2010/main" val="17231243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C17D8-D156-4B7D-A1F7-208D031D40D9}"/>
              </a:ext>
            </a:extLst>
          </p:cNvPr>
          <p:cNvSpPr>
            <a:spLocks noGrp="1"/>
          </p:cNvSpPr>
          <p:nvPr>
            <p:ph type="title"/>
          </p:nvPr>
        </p:nvSpPr>
        <p:spPr>
          <a:xfrm>
            <a:off x="839788" y="457200"/>
            <a:ext cx="3932237" cy="1600200"/>
          </a:xfrm>
          <a:prstGeom prst="rect">
            <a:avLst/>
          </a:prstGeom>
        </p:spPr>
        <p:txBody>
          <a:bodyPr anchor="b"/>
          <a:lstStyle>
            <a:lvl1pPr>
              <a:defRPr sz="3200">
                <a:solidFill>
                  <a:srgbClr val="1B365D"/>
                </a:solidFill>
                <a:latin typeface="+mn-lt"/>
              </a:defRPr>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D0783489-B0E3-4E34-AF31-46B8E3117147}"/>
              </a:ext>
            </a:extLst>
          </p:cNvPr>
          <p:cNvSpPr>
            <a:spLocks noGrp="1"/>
          </p:cNvSpPr>
          <p:nvPr>
            <p:ph idx="1"/>
          </p:nvPr>
        </p:nvSpPr>
        <p:spPr>
          <a:xfrm>
            <a:off x="5183188" y="987425"/>
            <a:ext cx="6172200" cy="4873625"/>
          </a:xfrm>
        </p:spPr>
        <p:txBody>
          <a:bodyPr/>
          <a:lstStyle>
            <a:lvl1pPr>
              <a:defRPr sz="3200">
                <a:solidFill>
                  <a:srgbClr val="1B365D"/>
                </a:solidFill>
                <a:latin typeface="+mn-lt"/>
              </a:defRPr>
            </a:lvl1pPr>
            <a:lvl2pPr>
              <a:defRPr sz="2800">
                <a:solidFill>
                  <a:srgbClr val="1B365D"/>
                </a:solidFill>
                <a:latin typeface="+mn-lt"/>
              </a:defRPr>
            </a:lvl2pPr>
            <a:lvl3pPr>
              <a:defRPr sz="2400">
                <a:solidFill>
                  <a:srgbClr val="1B365D"/>
                </a:solidFill>
                <a:latin typeface="+mn-lt"/>
              </a:defRPr>
            </a:lvl3pPr>
            <a:lvl4pPr>
              <a:defRPr sz="2000">
                <a:solidFill>
                  <a:srgbClr val="1B365D"/>
                </a:solidFill>
                <a:latin typeface="+mn-lt"/>
              </a:defRPr>
            </a:lvl4pPr>
            <a:lvl5pPr>
              <a:defRPr sz="2000">
                <a:solidFill>
                  <a:srgbClr val="1B365D"/>
                </a:solidFill>
                <a:latin typeface="+mn-lt"/>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4" name="Text Placeholder 3">
            <a:extLst>
              <a:ext uri="{FF2B5EF4-FFF2-40B4-BE49-F238E27FC236}">
                <a16:creationId xmlns:a16="http://schemas.microsoft.com/office/drawing/2014/main" id="{5CA1DDC8-9790-4563-B98E-DA2978C5E22A}"/>
              </a:ext>
            </a:extLst>
          </p:cNvPr>
          <p:cNvSpPr>
            <a:spLocks noGrp="1"/>
          </p:cNvSpPr>
          <p:nvPr>
            <p:ph type="body" sz="half" idx="2"/>
          </p:nvPr>
        </p:nvSpPr>
        <p:spPr>
          <a:xfrm>
            <a:off x="839788" y="2057400"/>
            <a:ext cx="3932237" cy="3811588"/>
          </a:xfrm>
        </p:spPr>
        <p:txBody>
          <a:bodyPr/>
          <a:lstStyle>
            <a:lvl1pPr marL="0" indent="0">
              <a:buNone/>
              <a:defRPr sz="1600">
                <a:solidFill>
                  <a:srgbClr val="1B365D"/>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Right Triangle 5">
            <a:extLst>
              <a:ext uri="{FF2B5EF4-FFF2-40B4-BE49-F238E27FC236}">
                <a16:creationId xmlns:a16="http://schemas.microsoft.com/office/drawing/2014/main" id="{A65D68F8-8E0C-47A5-88CF-951D96F6B832}"/>
              </a:ext>
            </a:extLst>
          </p:cNvPr>
          <p:cNvSpPr/>
          <p:nvPr userDrawn="1"/>
        </p:nvSpPr>
        <p:spPr>
          <a:xfrm>
            <a:off x="0" y="6307494"/>
            <a:ext cx="12192000" cy="550506"/>
          </a:xfrm>
          <a:prstGeom prst="rtTriangle">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Right Triangle 6">
            <a:extLst>
              <a:ext uri="{FF2B5EF4-FFF2-40B4-BE49-F238E27FC236}">
                <a16:creationId xmlns:a16="http://schemas.microsoft.com/office/drawing/2014/main" id="{A23AB8C2-2054-4C5E-A611-C4D28B78428C}"/>
              </a:ext>
            </a:extLst>
          </p:cNvPr>
          <p:cNvSpPr/>
          <p:nvPr userDrawn="1"/>
        </p:nvSpPr>
        <p:spPr>
          <a:xfrm rot="10800000">
            <a:off x="3293706" y="6307494"/>
            <a:ext cx="8898293" cy="550506"/>
          </a:xfrm>
          <a:prstGeom prst="rtTriangle">
            <a:avLst/>
          </a:prstGeom>
          <a:solidFill>
            <a:srgbClr val="78BE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Title 1">
            <a:extLst>
              <a:ext uri="{FF2B5EF4-FFF2-40B4-BE49-F238E27FC236}">
                <a16:creationId xmlns:a16="http://schemas.microsoft.com/office/drawing/2014/main" id="{9159464B-0C78-452F-8EE8-E85000B97EA8}"/>
              </a:ext>
            </a:extLst>
          </p:cNvPr>
          <p:cNvSpPr txBox="1">
            <a:spLocks/>
          </p:cNvSpPr>
          <p:nvPr userDrawn="1"/>
        </p:nvSpPr>
        <p:spPr>
          <a:xfrm>
            <a:off x="10739535" y="6419175"/>
            <a:ext cx="1377256" cy="335901"/>
          </a:xfrm>
          <a:prstGeom prst="rect">
            <a:avLst/>
          </a:prstGeom>
          <a:noFill/>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a:lstStyle>
          <a:p>
            <a:pPr algn="r"/>
            <a:r>
              <a:rPr lang="en-CA" sz="1000" dirty="0">
                <a:solidFill>
                  <a:schemeClr val="tx2">
                    <a:lumMod val="50000"/>
                  </a:schemeClr>
                </a:solidFill>
              </a:rPr>
              <a:t>UBC-DIBS | </a:t>
            </a:r>
            <a:fld id="{81F89FC0-0F27-43B3-8C40-80FA3A720D8B}" type="slidenum">
              <a:rPr lang="en-CA" sz="1000" smtClean="0">
                <a:solidFill>
                  <a:schemeClr val="tx2">
                    <a:lumMod val="50000"/>
                  </a:schemeClr>
                </a:solidFill>
              </a:rPr>
              <a:pPr algn="r"/>
              <a:t>‹#›</a:t>
            </a:fld>
            <a:endParaRPr lang="en-CA" sz="1000" dirty="0">
              <a:solidFill>
                <a:schemeClr val="tx2">
                  <a:lumMod val="50000"/>
                </a:schemeClr>
              </a:solidFill>
            </a:endParaRPr>
          </a:p>
        </p:txBody>
      </p:sp>
    </p:spTree>
    <p:extLst>
      <p:ext uri="{BB962C8B-B14F-4D97-AF65-F5344CB8AC3E}">
        <p14:creationId xmlns:p14="http://schemas.microsoft.com/office/powerpoint/2010/main" val="37645333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D6113-B01E-4B0E-B892-8EBCA323958F}"/>
              </a:ext>
            </a:extLst>
          </p:cNvPr>
          <p:cNvSpPr>
            <a:spLocks noGrp="1"/>
          </p:cNvSpPr>
          <p:nvPr>
            <p:ph type="title"/>
          </p:nvPr>
        </p:nvSpPr>
        <p:spPr>
          <a:xfrm>
            <a:off x="839788" y="457200"/>
            <a:ext cx="3932237" cy="1600200"/>
          </a:xfrm>
          <a:prstGeom prst="rect">
            <a:avLst/>
          </a:prstGeom>
        </p:spPr>
        <p:txBody>
          <a:bodyPr anchor="b"/>
          <a:lstStyle>
            <a:lvl1pPr>
              <a:defRPr sz="3200">
                <a:solidFill>
                  <a:srgbClr val="1B365D"/>
                </a:solidFill>
                <a:latin typeface="+mn-lt"/>
              </a:defRPr>
            </a:lvl1pPr>
          </a:lstStyle>
          <a:p>
            <a:r>
              <a:rPr lang="en-US"/>
              <a:t>Click to edit Master title style</a:t>
            </a:r>
            <a:endParaRPr lang="en-CA" dirty="0"/>
          </a:p>
        </p:txBody>
      </p:sp>
      <p:sp>
        <p:nvSpPr>
          <p:cNvPr id="3" name="Picture Placeholder 2">
            <a:extLst>
              <a:ext uri="{FF2B5EF4-FFF2-40B4-BE49-F238E27FC236}">
                <a16:creationId xmlns:a16="http://schemas.microsoft.com/office/drawing/2014/main" id="{98933D9E-FC17-46CD-97CB-5C83F5ABCCF4}"/>
              </a:ext>
            </a:extLst>
          </p:cNvPr>
          <p:cNvSpPr>
            <a:spLocks noGrp="1"/>
          </p:cNvSpPr>
          <p:nvPr>
            <p:ph type="pic" idx="1"/>
          </p:nvPr>
        </p:nvSpPr>
        <p:spPr>
          <a:xfrm>
            <a:off x="5183188" y="987425"/>
            <a:ext cx="6172200" cy="4873625"/>
          </a:xfrm>
        </p:spPr>
        <p:txBody>
          <a:bodyPr/>
          <a:lstStyle>
            <a:lvl1pPr marL="0" indent="0">
              <a:buNone/>
              <a:defRPr sz="3200">
                <a:solidFill>
                  <a:srgbClr val="1B365D"/>
                </a:solidFill>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CA" dirty="0"/>
          </a:p>
        </p:txBody>
      </p:sp>
      <p:sp>
        <p:nvSpPr>
          <p:cNvPr id="4" name="Text Placeholder 3">
            <a:extLst>
              <a:ext uri="{FF2B5EF4-FFF2-40B4-BE49-F238E27FC236}">
                <a16:creationId xmlns:a16="http://schemas.microsoft.com/office/drawing/2014/main" id="{47DE4AC7-401C-46BF-B81C-DC824F1C0305}"/>
              </a:ext>
            </a:extLst>
          </p:cNvPr>
          <p:cNvSpPr>
            <a:spLocks noGrp="1"/>
          </p:cNvSpPr>
          <p:nvPr>
            <p:ph type="body" sz="half" idx="2"/>
          </p:nvPr>
        </p:nvSpPr>
        <p:spPr>
          <a:xfrm>
            <a:off x="839788" y="2057400"/>
            <a:ext cx="3932237" cy="3811588"/>
          </a:xfrm>
        </p:spPr>
        <p:txBody>
          <a:bodyPr/>
          <a:lstStyle>
            <a:lvl1pPr marL="0" indent="0">
              <a:buNone/>
              <a:defRPr sz="1600">
                <a:solidFill>
                  <a:srgbClr val="1B365D"/>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Right Triangle 5">
            <a:extLst>
              <a:ext uri="{FF2B5EF4-FFF2-40B4-BE49-F238E27FC236}">
                <a16:creationId xmlns:a16="http://schemas.microsoft.com/office/drawing/2014/main" id="{9A08BAFE-1212-42E1-BE5D-7C40B8594F5D}"/>
              </a:ext>
            </a:extLst>
          </p:cNvPr>
          <p:cNvSpPr/>
          <p:nvPr userDrawn="1"/>
        </p:nvSpPr>
        <p:spPr>
          <a:xfrm>
            <a:off x="0" y="6307494"/>
            <a:ext cx="12192000" cy="550506"/>
          </a:xfrm>
          <a:prstGeom prst="rtTriangle">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Right Triangle 6">
            <a:extLst>
              <a:ext uri="{FF2B5EF4-FFF2-40B4-BE49-F238E27FC236}">
                <a16:creationId xmlns:a16="http://schemas.microsoft.com/office/drawing/2014/main" id="{8A44BD74-C990-493A-B9EB-F74213A0E954}"/>
              </a:ext>
            </a:extLst>
          </p:cNvPr>
          <p:cNvSpPr/>
          <p:nvPr userDrawn="1"/>
        </p:nvSpPr>
        <p:spPr>
          <a:xfrm rot="10800000">
            <a:off x="3293706" y="6307494"/>
            <a:ext cx="8898293" cy="550506"/>
          </a:xfrm>
          <a:prstGeom prst="rtTriangle">
            <a:avLst/>
          </a:prstGeom>
          <a:solidFill>
            <a:srgbClr val="78BE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Title 1">
            <a:extLst>
              <a:ext uri="{FF2B5EF4-FFF2-40B4-BE49-F238E27FC236}">
                <a16:creationId xmlns:a16="http://schemas.microsoft.com/office/drawing/2014/main" id="{AC200B79-A7CA-478D-B396-7DB094C7FADA}"/>
              </a:ext>
            </a:extLst>
          </p:cNvPr>
          <p:cNvSpPr txBox="1">
            <a:spLocks/>
          </p:cNvSpPr>
          <p:nvPr userDrawn="1"/>
        </p:nvSpPr>
        <p:spPr>
          <a:xfrm>
            <a:off x="10739534" y="6391469"/>
            <a:ext cx="1452465" cy="335901"/>
          </a:xfrm>
          <a:prstGeom prst="rect">
            <a:avLst/>
          </a:prstGeom>
          <a:noFill/>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a:lstStyle>
          <a:p>
            <a:pPr algn="ctr"/>
            <a:r>
              <a:rPr lang="en-CA" sz="1000" dirty="0">
                <a:solidFill>
                  <a:schemeClr val="tx2">
                    <a:lumMod val="50000"/>
                  </a:schemeClr>
                </a:solidFill>
              </a:rPr>
              <a:t>BIG Difference BC | </a:t>
            </a:r>
            <a:fld id="{81F89FC0-0F27-43B3-8C40-80FA3A720D8B}" type="slidenum">
              <a:rPr lang="en-CA" sz="1000" smtClean="0">
                <a:solidFill>
                  <a:schemeClr val="tx2">
                    <a:lumMod val="50000"/>
                  </a:schemeClr>
                </a:solidFill>
              </a:rPr>
              <a:pPr algn="ctr"/>
              <a:t>‹#›</a:t>
            </a:fld>
            <a:endParaRPr lang="en-CA" sz="1000" dirty="0">
              <a:solidFill>
                <a:schemeClr val="tx2">
                  <a:lumMod val="50000"/>
                </a:schemeClr>
              </a:solidFill>
            </a:endParaRPr>
          </a:p>
        </p:txBody>
      </p:sp>
    </p:spTree>
    <p:extLst>
      <p:ext uri="{BB962C8B-B14F-4D97-AF65-F5344CB8AC3E}">
        <p14:creationId xmlns:p14="http://schemas.microsoft.com/office/powerpoint/2010/main" val="19049361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90E0EC-A0B4-482A-AB87-E85A70D47FF0}"/>
              </a:ext>
            </a:extLst>
          </p:cNvPr>
          <p:cNvSpPr>
            <a:spLocks noGrp="1"/>
          </p:cNvSpPr>
          <p:nvPr>
            <p:ph type="title"/>
          </p:nvPr>
        </p:nvSpPr>
        <p:spPr>
          <a:xfrm>
            <a:off x="-1" y="0"/>
            <a:ext cx="12191999" cy="905256"/>
          </a:xfrm>
          <a:prstGeom prst="rect">
            <a:avLst/>
          </a:prstGeom>
        </p:spPr>
        <p:txBody>
          <a:bodyPr/>
          <a:lstStyle>
            <a:lvl1pPr>
              <a:defRPr>
                <a:solidFill>
                  <a:srgbClr val="1B365D"/>
                </a:solidFill>
                <a:latin typeface="+mn-lt"/>
              </a:defRPr>
            </a:lvl1pPr>
          </a:lstStyle>
          <a:p>
            <a:r>
              <a:rPr lang="en-US"/>
              <a:t>Click to edit Master title style</a:t>
            </a:r>
            <a:endParaRPr lang="en-CA" dirty="0"/>
          </a:p>
        </p:txBody>
      </p:sp>
      <p:sp>
        <p:nvSpPr>
          <p:cNvPr id="3" name="Vertical Text Placeholder 2">
            <a:extLst>
              <a:ext uri="{FF2B5EF4-FFF2-40B4-BE49-F238E27FC236}">
                <a16:creationId xmlns:a16="http://schemas.microsoft.com/office/drawing/2014/main" id="{9A3A2A91-B370-41A1-BE70-960B85D8FC88}"/>
              </a:ext>
            </a:extLst>
          </p:cNvPr>
          <p:cNvSpPr>
            <a:spLocks noGrp="1"/>
          </p:cNvSpPr>
          <p:nvPr>
            <p:ph type="body" orient="vert" idx="1"/>
          </p:nvPr>
        </p:nvSpPr>
        <p:spPr/>
        <p:txBody>
          <a:bodyPr vert="eaVert"/>
          <a:lstStyle>
            <a:lvl1pPr>
              <a:defRPr>
                <a:solidFill>
                  <a:srgbClr val="1B365D"/>
                </a:solidFill>
                <a:latin typeface="+mn-lt"/>
              </a:defRPr>
            </a:lvl1pPr>
            <a:lvl2pPr>
              <a:defRPr>
                <a:solidFill>
                  <a:srgbClr val="1B365D"/>
                </a:solidFill>
                <a:latin typeface="+mn-lt"/>
              </a:defRPr>
            </a:lvl2pPr>
            <a:lvl3pPr>
              <a:defRPr>
                <a:solidFill>
                  <a:srgbClr val="1B365D"/>
                </a:solidFill>
                <a:latin typeface="+mn-lt"/>
              </a:defRPr>
            </a:lvl3pPr>
            <a:lvl4pPr>
              <a:defRPr>
                <a:solidFill>
                  <a:srgbClr val="1B365D"/>
                </a:solidFill>
                <a:latin typeface="+mn-lt"/>
              </a:defRPr>
            </a:lvl4pPr>
            <a:lvl5pPr>
              <a:defRPr>
                <a:solidFill>
                  <a:srgbClr val="1B365D"/>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Right Triangle 4">
            <a:extLst>
              <a:ext uri="{FF2B5EF4-FFF2-40B4-BE49-F238E27FC236}">
                <a16:creationId xmlns:a16="http://schemas.microsoft.com/office/drawing/2014/main" id="{0B07007B-0109-48CA-B414-CA312FD47235}"/>
              </a:ext>
            </a:extLst>
          </p:cNvPr>
          <p:cNvSpPr/>
          <p:nvPr userDrawn="1"/>
        </p:nvSpPr>
        <p:spPr>
          <a:xfrm>
            <a:off x="0" y="6307494"/>
            <a:ext cx="12192000" cy="550506"/>
          </a:xfrm>
          <a:prstGeom prst="rtTriangle">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Right Triangle 5">
            <a:extLst>
              <a:ext uri="{FF2B5EF4-FFF2-40B4-BE49-F238E27FC236}">
                <a16:creationId xmlns:a16="http://schemas.microsoft.com/office/drawing/2014/main" id="{01C74D58-C7B6-467E-9B7C-D97AC4B42504}"/>
              </a:ext>
            </a:extLst>
          </p:cNvPr>
          <p:cNvSpPr/>
          <p:nvPr userDrawn="1"/>
        </p:nvSpPr>
        <p:spPr>
          <a:xfrm rot="10800000">
            <a:off x="3293706" y="6307494"/>
            <a:ext cx="8898293" cy="550506"/>
          </a:xfrm>
          <a:prstGeom prst="rtTriangle">
            <a:avLst/>
          </a:prstGeom>
          <a:solidFill>
            <a:srgbClr val="78BE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Title 1">
            <a:extLst>
              <a:ext uri="{FF2B5EF4-FFF2-40B4-BE49-F238E27FC236}">
                <a16:creationId xmlns:a16="http://schemas.microsoft.com/office/drawing/2014/main" id="{3B0CC49E-51AC-4DF3-B98B-EC8ED0FBC961}"/>
              </a:ext>
            </a:extLst>
          </p:cNvPr>
          <p:cNvSpPr txBox="1">
            <a:spLocks/>
          </p:cNvSpPr>
          <p:nvPr userDrawn="1"/>
        </p:nvSpPr>
        <p:spPr>
          <a:xfrm>
            <a:off x="10739535" y="6419175"/>
            <a:ext cx="1377256" cy="335901"/>
          </a:xfrm>
          <a:prstGeom prst="rect">
            <a:avLst/>
          </a:prstGeom>
          <a:noFill/>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a:lstStyle>
          <a:p>
            <a:pPr algn="r"/>
            <a:r>
              <a:rPr lang="en-CA" sz="1000" dirty="0">
                <a:solidFill>
                  <a:schemeClr val="tx2">
                    <a:lumMod val="50000"/>
                  </a:schemeClr>
                </a:solidFill>
              </a:rPr>
              <a:t>UBC-DIBS | </a:t>
            </a:r>
            <a:fld id="{81F89FC0-0F27-43B3-8C40-80FA3A720D8B}" type="slidenum">
              <a:rPr lang="en-CA" sz="1000" smtClean="0">
                <a:solidFill>
                  <a:schemeClr val="tx2">
                    <a:lumMod val="50000"/>
                  </a:schemeClr>
                </a:solidFill>
              </a:rPr>
              <a:pPr algn="r"/>
              <a:t>‹#›</a:t>
            </a:fld>
            <a:endParaRPr lang="en-CA" sz="1000" dirty="0">
              <a:solidFill>
                <a:schemeClr val="tx2">
                  <a:lumMod val="50000"/>
                </a:schemeClr>
              </a:solidFill>
            </a:endParaRPr>
          </a:p>
        </p:txBody>
      </p:sp>
    </p:spTree>
    <p:extLst>
      <p:ext uri="{BB962C8B-B14F-4D97-AF65-F5344CB8AC3E}">
        <p14:creationId xmlns:p14="http://schemas.microsoft.com/office/powerpoint/2010/main" val="4505007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1B0FEE1-FAD6-41EB-AFEE-2CCDA14F7218}"/>
              </a:ext>
            </a:extLst>
          </p:cNvPr>
          <p:cNvSpPr>
            <a:spLocks noGrp="1"/>
          </p:cNvSpPr>
          <p:nvPr>
            <p:ph type="title" orient="vert"/>
          </p:nvPr>
        </p:nvSpPr>
        <p:spPr>
          <a:xfrm>
            <a:off x="8724900" y="365125"/>
            <a:ext cx="2628900" cy="5811838"/>
          </a:xfrm>
          <a:prstGeom prst="rect">
            <a:avLst/>
          </a:prstGeom>
        </p:spPr>
        <p:txBody>
          <a:bodyPr vert="eaVert"/>
          <a:lstStyle>
            <a:lvl1pPr>
              <a:defRPr>
                <a:solidFill>
                  <a:srgbClr val="1B365D"/>
                </a:solidFill>
                <a:latin typeface="+mn-lt"/>
              </a:defRPr>
            </a:lvl1p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BA719262-987B-4068-9EB9-87FC2FED1F62}"/>
              </a:ext>
            </a:extLst>
          </p:cNvPr>
          <p:cNvSpPr>
            <a:spLocks noGrp="1"/>
          </p:cNvSpPr>
          <p:nvPr>
            <p:ph type="body" orient="vert" idx="1"/>
          </p:nvPr>
        </p:nvSpPr>
        <p:spPr>
          <a:xfrm>
            <a:off x="838200" y="365125"/>
            <a:ext cx="7734300" cy="5811838"/>
          </a:xfrm>
        </p:spPr>
        <p:txBody>
          <a:bodyPr vert="eaVert"/>
          <a:lstStyle>
            <a:lvl1pPr>
              <a:defRPr>
                <a:solidFill>
                  <a:srgbClr val="1B365D"/>
                </a:solidFill>
                <a:latin typeface="+mn-lt"/>
              </a:defRPr>
            </a:lvl1pPr>
            <a:lvl2pPr>
              <a:defRPr>
                <a:solidFill>
                  <a:srgbClr val="1B365D"/>
                </a:solidFill>
                <a:latin typeface="+mn-lt"/>
              </a:defRPr>
            </a:lvl2pPr>
            <a:lvl3pPr>
              <a:defRPr>
                <a:solidFill>
                  <a:srgbClr val="1B365D"/>
                </a:solidFill>
                <a:latin typeface="+mn-lt"/>
              </a:defRPr>
            </a:lvl3pPr>
            <a:lvl4pPr>
              <a:defRPr>
                <a:solidFill>
                  <a:srgbClr val="1B365D"/>
                </a:solidFill>
                <a:latin typeface="+mn-lt"/>
              </a:defRPr>
            </a:lvl4pPr>
            <a:lvl5pPr>
              <a:defRPr>
                <a:solidFill>
                  <a:srgbClr val="1B365D"/>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5" name="Right Triangle 4">
            <a:extLst>
              <a:ext uri="{FF2B5EF4-FFF2-40B4-BE49-F238E27FC236}">
                <a16:creationId xmlns:a16="http://schemas.microsoft.com/office/drawing/2014/main" id="{3A07CE0F-A94D-429A-B8B0-F8584ADE9C4E}"/>
              </a:ext>
            </a:extLst>
          </p:cNvPr>
          <p:cNvSpPr/>
          <p:nvPr userDrawn="1"/>
        </p:nvSpPr>
        <p:spPr>
          <a:xfrm>
            <a:off x="0" y="6307494"/>
            <a:ext cx="12192000" cy="550506"/>
          </a:xfrm>
          <a:prstGeom prst="rtTriangle">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Right Triangle 5">
            <a:extLst>
              <a:ext uri="{FF2B5EF4-FFF2-40B4-BE49-F238E27FC236}">
                <a16:creationId xmlns:a16="http://schemas.microsoft.com/office/drawing/2014/main" id="{82BFB4DA-6C06-47A9-9A5B-1429F1DCBB98}"/>
              </a:ext>
            </a:extLst>
          </p:cNvPr>
          <p:cNvSpPr/>
          <p:nvPr userDrawn="1"/>
        </p:nvSpPr>
        <p:spPr>
          <a:xfrm rot="10800000">
            <a:off x="3293706" y="6307494"/>
            <a:ext cx="8898293" cy="550506"/>
          </a:xfrm>
          <a:prstGeom prst="rtTriangle">
            <a:avLst/>
          </a:prstGeom>
          <a:solidFill>
            <a:srgbClr val="78BE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Title 1">
            <a:extLst>
              <a:ext uri="{FF2B5EF4-FFF2-40B4-BE49-F238E27FC236}">
                <a16:creationId xmlns:a16="http://schemas.microsoft.com/office/drawing/2014/main" id="{CD4D34CB-4C49-4C7D-AE11-3DD7268F0F1E}"/>
              </a:ext>
            </a:extLst>
          </p:cNvPr>
          <p:cNvSpPr txBox="1">
            <a:spLocks/>
          </p:cNvSpPr>
          <p:nvPr userDrawn="1"/>
        </p:nvSpPr>
        <p:spPr>
          <a:xfrm>
            <a:off x="10739535" y="6419175"/>
            <a:ext cx="1377256" cy="335901"/>
          </a:xfrm>
          <a:prstGeom prst="rect">
            <a:avLst/>
          </a:prstGeom>
          <a:noFill/>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a:lstStyle>
          <a:p>
            <a:pPr algn="r"/>
            <a:r>
              <a:rPr lang="en-CA" sz="1000" dirty="0">
                <a:solidFill>
                  <a:schemeClr val="tx2">
                    <a:lumMod val="50000"/>
                  </a:schemeClr>
                </a:solidFill>
              </a:rPr>
              <a:t>UBC-DIBS | </a:t>
            </a:r>
            <a:fld id="{81F89FC0-0F27-43B3-8C40-80FA3A720D8B}" type="slidenum">
              <a:rPr lang="en-CA" sz="1000" smtClean="0">
                <a:solidFill>
                  <a:schemeClr val="tx2">
                    <a:lumMod val="50000"/>
                  </a:schemeClr>
                </a:solidFill>
              </a:rPr>
              <a:pPr algn="r"/>
              <a:t>‹#›</a:t>
            </a:fld>
            <a:endParaRPr lang="en-CA" sz="1000" dirty="0">
              <a:solidFill>
                <a:schemeClr val="tx2">
                  <a:lumMod val="50000"/>
                </a:schemeClr>
              </a:solidFill>
            </a:endParaRPr>
          </a:p>
        </p:txBody>
      </p:sp>
    </p:spTree>
    <p:extLst>
      <p:ext uri="{BB962C8B-B14F-4D97-AF65-F5344CB8AC3E}">
        <p14:creationId xmlns:p14="http://schemas.microsoft.com/office/powerpoint/2010/main" val="39975211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ight Triangle 4">
            <a:extLst>
              <a:ext uri="{FF2B5EF4-FFF2-40B4-BE49-F238E27FC236}">
                <a16:creationId xmlns:a16="http://schemas.microsoft.com/office/drawing/2014/main" id="{28AEB5D1-6922-45D7-B558-1E98D37413A0}"/>
              </a:ext>
            </a:extLst>
          </p:cNvPr>
          <p:cNvSpPr/>
          <p:nvPr userDrawn="1"/>
        </p:nvSpPr>
        <p:spPr>
          <a:xfrm>
            <a:off x="0" y="6307494"/>
            <a:ext cx="12192000" cy="550506"/>
          </a:xfrm>
          <a:prstGeom prst="rtTriangle">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Right Triangle 6">
            <a:extLst>
              <a:ext uri="{FF2B5EF4-FFF2-40B4-BE49-F238E27FC236}">
                <a16:creationId xmlns:a16="http://schemas.microsoft.com/office/drawing/2014/main" id="{CD44AC27-A0A5-4DAF-8533-F4E31AE154D8}"/>
              </a:ext>
            </a:extLst>
          </p:cNvPr>
          <p:cNvSpPr/>
          <p:nvPr userDrawn="1"/>
        </p:nvSpPr>
        <p:spPr>
          <a:xfrm rot="10800000">
            <a:off x="3293706" y="6307494"/>
            <a:ext cx="8898293" cy="550506"/>
          </a:xfrm>
          <a:prstGeom prst="rtTriangle">
            <a:avLst/>
          </a:prstGeom>
          <a:solidFill>
            <a:srgbClr val="78BE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 name="Content Placeholder 2">
            <a:extLst>
              <a:ext uri="{FF2B5EF4-FFF2-40B4-BE49-F238E27FC236}">
                <a16:creationId xmlns:a16="http://schemas.microsoft.com/office/drawing/2014/main" id="{A99705DA-61F3-47AE-AB30-7BF23DEBB205}"/>
              </a:ext>
            </a:extLst>
          </p:cNvPr>
          <p:cNvSpPr>
            <a:spLocks noGrp="1"/>
          </p:cNvSpPr>
          <p:nvPr>
            <p:ph idx="1"/>
          </p:nvPr>
        </p:nvSpPr>
        <p:spPr>
          <a:xfrm>
            <a:off x="621475" y="1056904"/>
            <a:ext cx="10956967" cy="5120059"/>
          </a:xfrm>
        </p:spPr>
        <p:txBody>
          <a:bodyPr/>
          <a:lstStyle>
            <a:lvl1pPr>
              <a:defRPr>
                <a:solidFill>
                  <a:srgbClr val="1B365D"/>
                </a:solidFill>
              </a:defRPr>
            </a:lvl1pPr>
            <a:lvl2pPr>
              <a:defRPr>
                <a:solidFill>
                  <a:srgbClr val="1B365D"/>
                </a:solidFill>
              </a:defRPr>
            </a:lvl2pPr>
            <a:lvl3pPr>
              <a:defRPr>
                <a:solidFill>
                  <a:srgbClr val="1B365D"/>
                </a:solidFill>
              </a:defRPr>
            </a:lvl3pPr>
            <a:lvl4pPr>
              <a:defRPr>
                <a:solidFill>
                  <a:srgbClr val="1B365D"/>
                </a:solidFill>
              </a:defRPr>
            </a:lvl4pPr>
            <a:lvl5pPr>
              <a:defRPr>
                <a:solidFill>
                  <a:srgbClr val="1B365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8" name="Title 1">
            <a:extLst>
              <a:ext uri="{FF2B5EF4-FFF2-40B4-BE49-F238E27FC236}">
                <a16:creationId xmlns:a16="http://schemas.microsoft.com/office/drawing/2014/main" id="{4E9F565A-C45A-4783-BF51-5EAE71AD73AB}"/>
              </a:ext>
            </a:extLst>
          </p:cNvPr>
          <p:cNvSpPr txBox="1">
            <a:spLocks/>
          </p:cNvSpPr>
          <p:nvPr userDrawn="1"/>
        </p:nvSpPr>
        <p:spPr>
          <a:xfrm>
            <a:off x="10739535" y="6419175"/>
            <a:ext cx="1377256" cy="335901"/>
          </a:xfrm>
          <a:prstGeom prst="rect">
            <a:avLst/>
          </a:prstGeom>
          <a:noFill/>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a:lstStyle>
          <a:p>
            <a:pPr algn="r"/>
            <a:r>
              <a:rPr lang="en-CA" sz="1000" dirty="0">
                <a:solidFill>
                  <a:schemeClr val="tx2">
                    <a:lumMod val="50000"/>
                  </a:schemeClr>
                </a:solidFill>
              </a:rPr>
              <a:t>UBC-DIBS | </a:t>
            </a:r>
            <a:fld id="{81F89FC0-0F27-43B3-8C40-80FA3A720D8B}" type="slidenum">
              <a:rPr lang="en-CA" sz="1000" smtClean="0">
                <a:solidFill>
                  <a:schemeClr val="tx2">
                    <a:lumMod val="50000"/>
                  </a:schemeClr>
                </a:solidFill>
              </a:rPr>
              <a:pPr algn="r"/>
              <a:t>‹#›</a:t>
            </a:fld>
            <a:endParaRPr lang="en-CA" sz="1000" dirty="0">
              <a:solidFill>
                <a:schemeClr val="tx2">
                  <a:lumMod val="50000"/>
                </a:schemeClr>
              </a:solidFill>
            </a:endParaRPr>
          </a:p>
        </p:txBody>
      </p:sp>
      <p:sp>
        <p:nvSpPr>
          <p:cNvPr id="9" name="Title 1">
            <a:extLst>
              <a:ext uri="{FF2B5EF4-FFF2-40B4-BE49-F238E27FC236}">
                <a16:creationId xmlns:a16="http://schemas.microsoft.com/office/drawing/2014/main" id="{DAD4DDE8-15B0-485A-907E-A5E33521D558}"/>
              </a:ext>
            </a:extLst>
          </p:cNvPr>
          <p:cNvSpPr>
            <a:spLocks noGrp="1"/>
          </p:cNvSpPr>
          <p:nvPr>
            <p:ph type="title"/>
          </p:nvPr>
        </p:nvSpPr>
        <p:spPr>
          <a:xfrm>
            <a:off x="0" y="0"/>
            <a:ext cx="12192000" cy="906483"/>
          </a:xfrm>
          <a:prstGeom prst="rect">
            <a:avLst/>
          </a:prstGeom>
          <a:noFill/>
        </p:spPr>
        <p:txBody>
          <a:bodyPr>
            <a:normAutofit/>
          </a:bodyPr>
          <a:lstStyle>
            <a:lvl1pPr algn="ctr">
              <a:defRPr sz="4000" b="1">
                <a:solidFill>
                  <a:srgbClr val="1B365D"/>
                </a:solidFill>
                <a:latin typeface="+mn-lt"/>
              </a:defRPr>
            </a:lvl1pPr>
          </a:lstStyle>
          <a:p>
            <a:r>
              <a:rPr lang="en-US"/>
              <a:t>Click to edit Master title style</a:t>
            </a:r>
            <a:endParaRPr lang="en-CA" dirty="0"/>
          </a:p>
        </p:txBody>
      </p:sp>
    </p:spTree>
    <p:extLst>
      <p:ext uri="{BB962C8B-B14F-4D97-AF65-F5344CB8AC3E}">
        <p14:creationId xmlns:p14="http://schemas.microsoft.com/office/powerpoint/2010/main" val="7530096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309E4C5-7F01-4D80-B695-82F9013E2F0A}"/>
              </a:ext>
            </a:extLst>
          </p:cNvPr>
          <p:cNvSpPr/>
          <p:nvPr userDrawn="1"/>
        </p:nvSpPr>
        <p:spPr>
          <a:xfrm>
            <a:off x="0" y="2500606"/>
            <a:ext cx="12191998" cy="2047080"/>
          </a:xfrm>
          <a:prstGeom prst="rect">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 name="Title 1">
            <a:extLst>
              <a:ext uri="{FF2B5EF4-FFF2-40B4-BE49-F238E27FC236}">
                <a16:creationId xmlns:a16="http://schemas.microsoft.com/office/drawing/2014/main" id="{AD01264A-7186-4567-8691-0530BC6A8B0C}"/>
              </a:ext>
            </a:extLst>
          </p:cNvPr>
          <p:cNvSpPr>
            <a:spLocks noGrp="1"/>
          </p:cNvSpPr>
          <p:nvPr>
            <p:ph type="title"/>
          </p:nvPr>
        </p:nvSpPr>
        <p:spPr>
          <a:xfrm>
            <a:off x="831850" y="2515395"/>
            <a:ext cx="10515600" cy="2047080"/>
          </a:xfrm>
          <a:noFill/>
        </p:spPr>
        <p:txBody>
          <a:bodyPr vert="horz" lIns="91440" tIns="45720" rIns="91440" bIns="45720" rtlCol="0" anchor="ctr">
            <a:normAutofit/>
          </a:bodyPr>
          <a:lstStyle>
            <a:lvl1pPr>
              <a:defRPr lang="en-CA" sz="6000" b="1">
                <a:solidFill>
                  <a:schemeClr val="bg1"/>
                </a:solidFill>
                <a:latin typeface="+mn-lt"/>
              </a:defRPr>
            </a:lvl1pPr>
          </a:lstStyle>
          <a:p>
            <a:pPr lvl="0" algn="ctr"/>
            <a:r>
              <a:rPr lang="en-US"/>
              <a:t>Click to edit Master title style</a:t>
            </a:r>
            <a:endParaRPr lang="en-CA" dirty="0"/>
          </a:p>
        </p:txBody>
      </p:sp>
      <p:sp>
        <p:nvSpPr>
          <p:cNvPr id="9" name="Right Triangle 8">
            <a:extLst>
              <a:ext uri="{FF2B5EF4-FFF2-40B4-BE49-F238E27FC236}">
                <a16:creationId xmlns:a16="http://schemas.microsoft.com/office/drawing/2014/main" id="{A5566991-05BA-4A74-B344-378A35761FFE}"/>
              </a:ext>
            </a:extLst>
          </p:cNvPr>
          <p:cNvSpPr/>
          <p:nvPr userDrawn="1"/>
        </p:nvSpPr>
        <p:spPr>
          <a:xfrm>
            <a:off x="0" y="0"/>
            <a:ext cx="12192000" cy="2500604"/>
          </a:xfrm>
          <a:prstGeom prst="rtTriangle">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2" name="Right Triangle 11">
            <a:extLst>
              <a:ext uri="{FF2B5EF4-FFF2-40B4-BE49-F238E27FC236}">
                <a16:creationId xmlns:a16="http://schemas.microsoft.com/office/drawing/2014/main" id="{ACC835D4-8E97-450B-B058-1A340DD8A3F6}"/>
              </a:ext>
            </a:extLst>
          </p:cNvPr>
          <p:cNvSpPr/>
          <p:nvPr userDrawn="1"/>
        </p:nvSpPr>
        <p:spPr>
          <a:xfrm rot="10800000">
            <a:off x="3293705" y="0"/>
            <a:ext cx="8898293" cy="2500604"/>
          </a:xfrm>
          <a:prstGeom prst="rtTriangle">
            <a:avLst/>
          </a:prstGeom>
          <a:solidFill>
            <a:srgbClr val="78BE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36619473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5" name="Right Triangle 4">
            <a:extLst>
              <a:ext uri="{FF2B5EF4-FFF2-40B4-BE49-F238E27FC236}">
                <a16:creationId xmlns:a16="http://schemas.microsoft.com/office/drawing/2014/main" id="{5F471D2F-5531-445E-939E-96E339EA252D}"/>
              </a:ext>
            </a:extLst>
          </p:cNvPr>
          <p:cNvSpPr/>
          <p:nvPr userDrawn="1"/>
        </p:nvSpPr>
        <p:spPr>
          <a:xfrm>
            <a:off x="0" y="0"/>
            <a:ext cx="12192000" cy="2500604"/>
          </a:xfrm>
          <a:prstGeom prst="rtTriangle">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Rectangle 5">
            <a:extLst>
              <a:ext uri="{FF2B5EF4-FFF2-40B4-BE49-F238E27FC236}">
                <a16:creationId xmlns:a16="http://schemas.microsoft.com/office/drawing/2014/main" id="{730BA27D-7F42-4DDF-895F-DE877FE8C1F9}"/>
              </a:ext>
            </a:extLst>
          </p:cNvPr>
          <p:cNvSpPr/>
          <p:nvPr userDrawn="1"/>
        </p:nvSpPr>
        <p:spPr>
          <a:xfrm>
            <a:off x="0" y="2500606"/>
            <a:ext cx="12191998" cy="4357394"/>
          </a:xfrm>
          <a:prstGeom prst="rect">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Right Triangle 8">
            <a:extLst>
              <a:ext uri="{FF2B5EF4-FFF2-40B4-BE49-F238E27FC236}">
                <a16:creationId xmlns:a16="http://schemas.microsoft.com/office/drawing/2014/main" id="{646327F9-65F3-46A2-BD19-B7A7273B610B}"/>
              </a:ext>
            </a:extLst>
          </p:cNvPr>
          <p:cNvSpPr/>
          <p:nvPr userDrawn="1"/>
        </p:nvSpPr>
        <p:spPr>
          <a:xfrm rot="10800000">
            <a:off x="3293705" y="0"/>
            <a:ext cx="8898293" cy="2500604"/>
          </a:xfrm>
          <a:prstGeom prst="rtTriangle">
            <a:avLst/>
          </a:prstGeom>
          <a:solidFill>
            <a:srgbClr val="78BE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173018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F445066-226D-4E17-8B42-F0075DD20102}"/>
              </a:ext>
            </a:extLst>
          </p:cNvPr>
          <p:cNvSpPr>
            <a:spLocks noGrp="1"/>
          </p:cNvSpPr>
          <p:nvPr>
            <p:ph sz="half" idx="1"/>
          </p:nvPr>
        </p:nvSpPr>
        <p:spPr>
          <a:xfrm>
            <a:off x="617517" y="1128156"/>
            <a:ext cx="5402283" cy="504880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4" name="Content Placeholder 3">
            <a:extLst>
              <a:ext uri="{FF2B5EF4-FFF2-40B4-BE49-F238E27FC236}">
                <a16:creationId xmlns:a16="http://schemas.microsoft.com/office/drawing/2014/main" id="{6C19DF48-9A19-4E99-BEF8-3CFAD9B22926}"/>
              </a:ext>
            </a:extLst>
          </p:cNvPr>
          <p:cNvSpPr>
            <a:spLocks noGrp="1"/>
          </p:cNvSpPr>
          <p:nvPr>
            <p:ph sz="half" idx="2"/>
          </p:nvPr>
        </p:nvSpPr>
        <p:spPr>
          <a:xfrm>
            <a:off x="6172199" y="1128156"/>
            <a:ext cx="5402283" cy="504880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0" name="Title 1">
            <a:extLst>
              <a:ext uri="{FF2B5EF4-FFF2-40B4-BE49-F238E27FC236}">
                <a16:creationId xmlns:a16="http://schemas.microsoft.com/office/drawing/2014/main" id="{FE0E48BB-48D1-495D-8FE2-85DE9362EA59}"/>
              </a:ext>
            </a:extLst>
          </p:cNvPr>
          <p:cNvSpPr>
            <a:spLocks noGrp="1"/>
          </p:cNvSpPr>
          <p:nvPr>
            <p:ph type="title"/>
          </p:nvPr>
        </p:nvSpPr>
        <p:spPr>
          <a:xfrm>
            <a:off x="0" y="0"/>
            <a:ext cx="12192000" cy="905256"/>
          </a:xfrm>
          <a:prstGeom prst="rect">
            <a:avLst/>
          </a:prstGeom>
          <a:noFill/>
        </p:spPr>
        <p:txBody>
          <a:bodyPr/>
          <a:lstStyle>
            <a:lvl1pPr algn="ctr">
              <a:defRPr b="1">
                <a:solidFill>
                  <a:srgbClr val="1B365D"/>
                </a:solidFill>
                <a:latin typeface="+mn-lt"/>
              </a:defRPr>
            </a:lvl1pPr>
          </a:lstStyle>
          <a:p>
            <a:r>
              <a:rPr lang="en-US"/>
              <a:t>Click to edit Master title style</a:t>
            </a:r>
            <a:endParaRPr lang="en-CA" dirty="0"/>
          </a:p>
        </p:txBody>
      </p:sp>
      <p:sp>
        <p:nvSpPr>
          <p:cNvPr id="6" name="Right Triangle 5">
            <a:extLst>
              <a:ext uri="{FF2B5EF4-FFF2-40B4-BE49-F238E27FC236}">
                <a16:creationId xmlns:a16="http://schemas.microsoft.com/office/drawing/2014/main" id="{80733626-00BF-4B84-9A90-0331A1DAB9E3}"/>
              </a:ext>
            </a:extLst>
          </p:cNvPr>
          <p:cNvSpPr/>
          <p:nvPr userDrawn="1"/>
        </p:nvSpPr>
        <p:spPr>
          <a:xfrm>
            <a:off x="0" y="6307494"/>
            <a:ext cx="12192000" cy="550506"/>
          </a:xfrm>
          <a:prstGeom prst="rtTriangle">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Right Triangle 6">
            <a:extLst>
              <a:ext uri="{FF2B5EF4-FFF2-40B4-BE49-F238E27FC236}">
                <a16:creationId xmlns:a16="http://schemas.microsoft.com/office/drawing/2014/main" id="{7C8CF056-CBD2-4CD2-ADFF-EF3727AED5D3}"/>
              </a:ext>
            </a:extLst>
          </p:cNvPr>
          <p:cNvSpPr/>
          <p:nvPr userDrawn="1"/>
        </p:nvSpPr>
        <p:spPr>
          <a:xfrm rot="10800000">
            <a:off x="3293706" y="6307494"/>
            <a:ext cx="8898293" cy="550506"/>
          </a:xfrm>
          <a:prstGeom prst="rtTriangle">
            <a:avLst/>
          </a:prstGeom>
          <a:solidFill>
            <a:srgbClr val="78BE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Title 1">
            <a:extLst>
              <a:ext uri="{FF2B5EF4-FFF2-40B4-BE49-F238E27FC236}">
                <a16:creationId xmlns:a16="http://schemas.microsoft.com/office/drawing/2014/main" id="{2E00C899-BB3B-480D-BEA7-AF965EBAB8D4}"/>
              </a:ext>
            </a:extLst>
          </p:cNvPr>
          <p:cNvSpPr txBox="1">
            <a:spLocks/>
          </p:cNvSpPr>
          <p:nvPr userDrawn="1"/>
        </p:nvSpPr>
        <p:spPr>
          <a:xfrm>
            <a:off x="10739535" y="6419175"/>
            <a:ext cx="1377256" cy="335901"/>
          </a:xfrm>
          <a:prstGeom prst="rect">
            <a:avLst/>
          </a:prstGeom>
          <a:noFill/>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a:lstStyle>
          <a:p>
            <a:pPr algn="r"/>
            <a:r>
              <a:rPr lang="en-CA" sz="1000" dirty="0">
                <a:solidFill>
                  <a:schemeClr val="tx2">
                    <a:lumMod val="50000"/>
                  </a:schemeClr>
                </a:solidFill>
              </a:rPr>
              <a:t>UBC-DIBS | </a:t>
            </a:r>
            <a:fld id="{81F89FC0-0F27-43B3-8C40-80FA3A720D8B}" type="slidenum">
              <a:rPr lang="en-CA" sz="1000" smtClean="0">
                <a:solidFill>
                  <a:schemeClr val="tx2">
                    <a:lumMod val="50000"/>
                  </a:schemeClr>
                </a:solidFill>
              </a:rPr>
              <a:pPr algn="r"/>
              <a:t>‹#›</a:t>
            </a:fld>
            <a:endParaRPr lang="en-CA" sz="1000" dirty="0">
              <a:solidFill>
                <a:schemeClr val="tx2">
                  <a:lumMod val="50000"/>
                </a:schemeClr>
              </a:solidFill>
            </a:endParaRPr>
          </a:p>
        </p:txBody>
      </p:sp>
    </p:spTree>
    <p:extLst>
      <p:ext uri="{BB962C8B-B14F-4D97-AF65-F5344CB8AC3E}">
        <p14:creationId xmlns:p14="http://schemas.microsoft.com/office/powerpoint/2010/main" val="11613129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D726D9D-9C48-4018-9E1B-938854A105F1}"/>
              </a:ext>
            </a:extLst>
          </p:cNvPr>
          <p:cNvSpPr>
            <a:spLocks noGrp="1"/>
          </p:cNvSpPr>
          <p:nvPr>
            <p:ph type="body" idx="1"/>
          </p:nvPr>
        </p:nvSpPr>
        <p:spPr>
          <a:xfrm>
            <a:off x="605642" y="1142809"/>
            <a:ext cx="5391933" cy="823912"/>
          </a:xfrm>
        </p:spPr>
        <p:txBody>
          <a:bodyPr anchor="b">
            <a:noAutofit/>
          </a:bodyPr>
          <a:lstStyle>
            <a:lvl1pPr marL="0" indent="0" algn="ctr">
              <a:buNone/>
              <a:defRPr sz="32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2582830-91CD-4912-B885-025D7D993514}"/>
              </a:ext>
            </a:extLst>
          </p:cNvPr>
          <p:cNvSpPr>
            <a:spLocks noGrp="1"/>
          </p:cNvSpPr>
          <p:nvPr>
            <p:ph sz="half" idx="2"/>
          </p:nvPr>
        </p:nvSpPr>
        <p:spPr>
          <a:xfrm>
            <a:off x="605642" y="2002971"/>
            <a:ext cx="5391933" cy="4186692"/>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B09B5658-34DE-425E-BB9E-9EE5164A3558}"/>
              </a:ext>
            </a:extLst>
          </p:cNvPr>
          <p:cNvSpPr>
            <a:spLocks noGrp="1"/>
          </p:cNvSpPr>
          <p:nvPr>
            <p:ph type="body" sz="quarter" idx="3"/>
          </p:nvPr>
        </p:nvSpPr>
        <p:spPr>
          <a:xfrm>
            <a:off x="6172200" y="1142809"/>
            <a:ext cx="5414158" cy="823912"/>
          </a:xfrm>
        </p:spPr>
        <p:txBody>
          <a:bodyPr anchor="b">
            <a:noAutofit/>
          </a:bodyPr>
          <a:lstStyle>
            <a:lvl1pPr marL="0" indent="0" algn="ctr">
              <a:buNone/>
              <a:defRPr sz="32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A005ADA-2EE9-4D4C-846C-ED57E9A49918}"/>
              </a:ext>
            </a:extLst>
          </p:cNvPr>
          <p:cNvSpPr>
            <a:spLocks noGrp="1"/>
          </p:cNvSpPr>
          <p:nvPr>
            <p:ph sz="quarter" idx="4"/>
          </p:nvPr>
        </p:nvSpPr>
        <p:spPr>
          <a:xfrm>
            <a:off x="6172199" y="2002971"/>
            <a:ext cx="5414157" cy="4186692"/>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12" name="Title 1">
            <a:extLst>
              <a:ext uri="{FF2B5EF4-FFF2-40B4-BE49-F238E27FC236}">
                <a16:creationId xmlns:a16="http://schemas.microsoft.com/office/drawing/2014/main" id="{29D2D5E5-43AE-4287-BD97-F3551BCE22B6}"/>
              </a:ext>
            </a:extLst>
          </p:cNvPr>
          <p:cNvSpPr>
            <a:spLocks noGrp="1"/>
          </p:cNvSpPr>
          <p:nvPr>
            <p:ph type="title"/>
          </p:nvPr>
        </p:nvSpPr>
        <p:spPr>
          <a:xfrm>
            <a:off x="0" y="0"/>
            <a:ext cx="12192000" cy="905256"/>
          </a:xfrm>
          <a:prstGeom prst="rect">
            <a:avLst/>
          </a:prstGeom>
          <a:noFill/>
        </p:spPr>
        <p:txBody>
          <a:bodyPr/>
          <a:lstStyle>
            <a:lvl1pPr algn="ctr">
              <a:defRPr b="1">
                <a:solidFill>
                  <a:schemeClr val="tx1"/>
                </a:solidFill>
                <a:latin typeface="+mn-lt"/>
              </a:defRPr>
            </a:lvl1pPr>
          </a:lstStyle>
          <a:p>
            <a:r>
              <a:rPr lang="en-US"/>
              <a:t>Click to edit Master title style</a:t>
            </a:r>
            <a:endParaRPr lang="en-CA" dirty="0"/>
          </a:p>
        </p:txBody>
      </p:sp>
      <p:sp>
        <p:nvSpPr>
          <p:cNvPr id="8" name="Right Triangle 7">
            <a:extLst>
              <a:ext uri="{FF2B5EF4-FFF2-40B4-BE49-F238E27FC236}">
                <a16:creationId xmlns:a16="http://schemas.microsoft.com/office/drawing/2014/main" id="{9C1DCFD0-9CA6-4686-9BC7-3611E71D662E}"/>
              </a:ext>
            </a:extLst>
          </p:cNvPr>
          <p:cNvSpPr/>
          <p:nvPr userDrawn="1"/>
        </p:nvSpPr>
        <p:spPr>
          <a:xfrm>
            <a:off x="0" y="6307494"/>
            <a:ext cx="12192000" cy="550506"/>
          </a:xfrm>
          <a:prstGeom prst="rtTriangle">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9" name="Right Triangle 8">
            <a:extLst>
              <a:ext uri="{FF2B5EF4-FFF2-40B4-BE49-F238E27FC236}">
                <a16:creationId xmlns:a16="http://schemas.microsoft.com/office/drawing/2014/main" id="{A7AC490E-167C-45E8-BAB7-9FD1C7AAB1D3}"/>
              </a:ext>
            </a:extLst>
          </p:cNvPr>
          <p:cNvSpPr/>
          <p:nvPr userDrawn="1"/>
        </p:nvSpPr>
        <p:spPr>
          <a:xfrm rot="10800000">
            <a:off x="3293706" y="6307494"/>
            <a:ext cx="8898293" cy="550506"/>
          </a:xfrm>
          <a:prstGeom prst="rtTriangle">
            <a:avLst/>
          </a:prstGeom>
          <a:solidFill>
            <a:srgbClr val="78BE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11" name="Title 1">
            <a:extLst>
              <a:ext uri="{FF2B5EF4-FFF2-40B4-BE49-F238E27FC236}">
                <a16:creationId xmlns:a16="http://schemas.microsoft.com/office/drawing/2014/main" id="{938A6426-8C31-4687-AD00-C91CF62A7391}"/>
              </a:ext>
            </a:extLst>
          </p:cNvPr>
          <p:cNvSpPr txBox="1">
            <a:spLocks/>
          </p:cNvSpPr>
          <p:nvPr userDrawn="1"/>
        </p:nvSpPr>
        <p:spPr>
          <a:xfrm>
            <a:off x="10739535" y="6419175"/>
            <a:ext cx="1377256" cy="335901"/>
          </a:xfrm>
          <a:prstGeom prst="rect">
            <a:avLst/>
          </a:prstGeom>
          <a:noFill/>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a:lstStyle>
          <a:p>
            <a:pPr algn="r"/>
            <a:r>
              <a:rPr lang="en-CA" sz="1000" dirty="0">
                <a:solidFill>
                  <a:schemeClr val="tx1"/>
                </a:solidFill>
              </a:rPr>
              <a:t>UBC-DIBS | </a:t>
            </a:r>
            <a:fld id="{81F89FC0-0F27-43B3-8C40-80FA3A720D8B}" type="slidenum">
              <a:rPr lang="en-CA" sz="1000" smtClean="0">
                <a:solidFill>
                  <a:schemeClr val="tx1"/>
                </a:solidFill>
              </a:rPr>
              <a:pPr algn="r"/>
              <a:t>‹#›</a:t>
            </a:fld>
            <a:endParaRPr lang="en-CA" sz="1000" dirty="0">
              <a:solidFill>
                <a:schemeClr val="tx1"/>
              </a:solidFill>
            </a:endParaRPr>
          </a:p>
        </p:txBody>
      </p:sp>
    </p:spTree>
    <p:extLst>
      <p:ext uri="{BB962C8B-B14F-4D97-AF65-F5344CB8AC3E}">
        <p14:creationId xmlns:p14="http://schemas.microsoft.com/office/powerpoint/2010/main" val="28439211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F7D32AE-6212-456F-B216-234FA424AC4E}"/>
              </a:ext>
            </a:extLst>
          </p:cNvPr>
          <p:cNvSpPr>
            <a:spLocks noGrp="1"/>
          </p:cNvSpPr>
          <p:nvPr>
            <p:ph type="title"/>
          </p:nvPr>
        </p:nvSpPr>
        <p:spPr>
          <a:xfrm>
            <a:off x="0" y="0"/>
            <a:ext cx="12192000" cy="905256"/>
          </a:xfrm>
          <a:prstGeom prst="rect">
            <a:avLst/>
          </a:prstGeom>
          <a:noFill/>
        </p:spPr>
        <p:txBody>
          <a:bodyPr/>
          <a:lstStyle>
            <a:lvl1pPr algn="ctr">
              <a:defRPr b="1">
                <a:solidFill>
                  <a:srgbClr val="1B365D"/>
                </a:solidFill>
                <a:latin typeface="+mn-lt"/>
              </a:defRPr>
            </a:lvl1pPr>
          </a:lstStyle>
          <a:p>
            <a:r>
              <a:rPr lang="en-US"/>
              <a:t>Click to edit Master title style</a:t>
            </a:r>
            <a:endParaRPr lang="en-CA" dirty="0"/>
          </a:p>
        </p:txBody>
      </p:sp>
      <p:sp>
        <p:nvSpPr>
          <p:cNvPr id="4" name="Right Triangle 3">
            <a:extLst>
              <a:ext uri="{FF2B5EF4-FFF2-40B4-BE49-F238E27FC236}">
                <a16:creationId xmlns:a16="http://schemas.microsoft.com/office/drawing/2014/main" id="{9760E84D-B7FB-48CD-87C6-7E4AE0D0E176}"/>
              </a:ext>
            </a:extLst>
          </p:cNvPr>
          <p:cNvSpPr/>
          <p:nvPr userDrawn="1"/>
        </p:nvSpPr>
        <p:spPr>
          <a:xfrm>
            <a:off x="0" y="6307494"/>
            <a:ext cx="12192000" cy="550506"/>
          </a:xfrm>
          <a:prstGeom prst="rtTriangle">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 name="Right Triangle 4">
            <a:extLst>
              <a:ext uri="{FF2B5EF4-FFF2-40B4-BE49-F238E27FC236}">
                <a16:creationId xmlns:a16="http://schemas.microsoft.com/office/drawing/2014/main" id="{AD052758-682F-4527-A02C-623A9A6D5A09}"/>
              </a:ext>
            </a:extLst>
          </p:cNvPr>
          <p:cNvSpPr/>
          <p:nvPr userDrawn="1"/>
        </p:nvSpPr>
        <p:spPr>
          <a:xfrm rot="10800000">
            <a:off x="3293706" y="6307494"/>
            <a:ext cx="8898293" cy="550506"/>
          </a:xfrm>
          <a:prstGeom prst="rtTriangle">
            <a:avLst/>
          </a:prstGeom>
          <a:solidFill>
            <a:srgbClr val="78BE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Title 1">
            <a:extLst>
              <a:ext uri="{FF2B5EF4-FFF2-40B4-BE49-F238E27FC236}">
                <a16:creationId xmlns:a16="http://schemas.microsoft.com/office/drawing/2014/main" id="{78662D3C-2D71-45BF-8314-87E9600D018F}"/>
              </a:ext>
            </a:extLst>
          </p:cNvPr>
          <p:cNvSpPr txBox="1">
            <a:spLocks/>
          </p:cNvSpPr>
          <p:nvPr userDrawn="1"/>
        </p:nvSpPr>
        <p:spPr>
          <a:xfrm>
            <a:off x="10739535" y="6419175"/>
            <a:ext cx="1377256" cy="335901"/>
          </a:xfrm>
          <a:prstGeom prst="rect">
            <a:avLst/>
          </a:prstGeom>
          <a:noFill/>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a:lstStyle>
          <a:p>
            <a:pPr algn="r"/>
            <a:r>
              <a:rPr lang="en-CA" sz="1000" dirty="0">
                <a:solidFill>
                  <a:schemeClr val="tx2">
                    <a:lumMod val="50000"/>
                  </a:schemeClr>
                </a:solidFill>
              </a:rPr>
              <a:t>UBC-DIBS | </a:t>
            </a:r>
            <a:fld id="{81F89FC0-0F27-43B3-8C40-80FA3A720D8B}" type="slidenum">
              <a:rPr lang="en-CA" sz="1000" smtClean="0">
                <a:solidFill>
                  <a:schemeClr val="tx2">
                    <a:lumMod val="50000"/>
                  </a:schemeClr>
                </a:solidFill>
              </a:rPr>
              <a:pPr algn="r"/>
              <a:t>‹#›</a:t>
            </a:fld>
            <a:endParaRPr lang="en-CA" sz="1000" dirty="0">
              <a:solidFill>
                <a:schemeClr val="tx2">
                  <a:lumMod val="50000"/>
                </a:schemeClr>
              </a:solidFill>
            </a:endParaRPr>
          </a:p>
        </p:txBody>
      </p:sp>
    </p:spTree>
    <p:extLst>
      <p:ext uri="{BB962C8B-B14F-4D97-AF65-F5344CB8AC3E}">
        <p14:creationId xmlns:p14="http://schemas.microsoft.com/office/powerpoint/2010/main" val="36077124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F7D32AE-6212-456F-B216-234FA424AC4E}"/>
              </a:ext>
            </a:extLst>
          </p:cNvPr>
          <p:cNvSpPr>
            <a:spLocks noGrp="1"/>
          </p:cNvSpPr>
          <p:nvPr>
            <p:ph type="title"/>
          </p:nvPr>
        </p:nvSpPr>
        <p:spPr>
          <a:xfrm>
            <a:off x="0" y="0"/>
            <a:ext cx="12192000" cy="905256"/>
          </a:xfrm>
          <a:prstGeom prst="rect">
            <a:avLst/>
          </a:prstGeom>
          <a:noFill/>
        </p:spPr>
        <p:txBody>
          <a:bodyPr/>
          <a:lstStyle>
            <a:lvl1pPr algn="ctr">
              <a:defRPr b="1">
                <a:solidFill>
                  <a:srgbClr val="1B365D"/>
                </a:solidFill>
                <a:latin typeface="+mn-lt"/>
              </a:defRPr>
            </a:lvl1pPr>
          </a:lstStyle>
          <a:p>
            <a:r>
              <a:rPr lang="en-US"/>
              <a:t>Click to edit Master title style</a:t>
            </a:r>
            <a:endParaRPr lang="en-CA" dirty="0"/>
          </a:p>
        </p:txBody>
      </p:sp>
      <p:sp>
        <p:nvSpPr>
          <p:cNvPr id="4" name="Title 1">
            <a:extLst>
              <a:ext uri="{FF2B5EF4-FFF2-40B4-BE49-F238E27FC236}">
                <a16:creationId xmlns:a16="http://schemas.microsoft.com/office/drawing/2014/main" id="{14BA12BE-316B-4F2C-B4B9-E8E0BF7DC891}"/>
              </a:ext>
            </a:extLst>
          </p:cNvPr>
          <p:cNvSpPr txBox="1">
            <a:spLocks/>
          </p:cNvSpPr>
          <p:nvPr userDrawn="1"/>
        </p:nvSpPr>
        <p:spPr>
          <a:xfrm>
            <a:off x="10739535" y="6419175"/>
            <a:ext cx="1377256" cy="335901"/>
          </a:xfrm>
          <a:prstGeom prst="rect">
            <a:avLst/>
          </a:prstGeom>
          <a:noFill/>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a:lstStyle>
          <a:p>
            <a:pPr algn="r"/>
            <a:r>
              <a:rPr lang="en-CA" sz="1000" dirty="0">
                <a:solidFill>
                  <a:schemeClr val="tx2">
                    <a:lumMod val="50000"/>
                  </a:schemeClr>
                </a:solidFill>
              </a:rPr>
              <a:t>UBC-DIBS | </a:t>
            </a:r>
            <a:fld id="{81F89FC0-0F27-43B3-8C40-80FA3A720D8B}" type="slidenum">
              <a:rPr lang="en-CA" sz="1000" smtClean="0">
                <a:solidFill>
                  <a:schemeClr val="tx2">
                    <a:lumMod val="50000"/>
                  </a:schemeClr>
                </a:solidFill>
              </a:rPr>
              <a:pPr algn="r"/>
              <a:t>‹#›</a:t>
            </a:fld>
            <a:endParaRPr lang="en-CA" sz="1000" dirty="0">
              <a:solidFill>
                <a:schemeClr val="tx2">
                  <a:lumMod val="50000"/>
                </a:schemeClr>
              </a:solidFill>
            </a:endParaRPr>
          </a:p>
        </p:txBody>
      </p:sp>
    </p:spTree>
    <p:extLst>
      <p:ext uri="{BB962C8B-B14F-4D97-AF65-F5344CB8AC3E}">
        <p14:creationId xmlns:p14="http://schemas.microsoft.com/office/powerpoint/2010/main" val="39797006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F7D32AE-6212-456F-B216-234FA424AC4E}"/>
              </a:ext>
            </a:extLst>
          </p:cNvPr>
          <p:cNvSpPr>
            <a:spLocks noGrp="1"/>
          </p:cNvSpPr>
          <p:nvPr>
            <p:ph type="title"/>
          </p:nvPr>
        </p:nvSpPr>
        <p:spPr>
          <a:xfrm>
            <a:off x="0" y="0"/>
            <a:ext cx="12192000" cy="905256"/>
          </a:xfrm>
          <a:prstGeom prst="rect">
            <a:avLst/>
          </a:prstGeom>
          <a:noFill/>
        </p:spPr>
        <p:txBody>
          <a:bodyPr/>
          <a:lstStyle>
            <a:lvl1pPr algn="ctr">
              <a:defRPr b="1">
                <a:solidFill>
                  <a:srgbClr val="1B365D"/>
                </a:solidFill>
                <a:latin typeface="+mn-lt"/>
              </a:defRPr>
            </a:lvl1pPr>
          </a:lstStyle>
          <a:p>
            <a:r>
              <a:rPr lang="en-US"/>
              <a:t>Click to edit Master title style</a:t>
            </a:r>
            <a:endParaRPr lang="en-CA" dirty="0"/>
          </a:p>
        </p:txBody>
      </p:sp>
    </p:spTree>
    <p:extLst>
      <p:ext uri="{BB962C8B-B14F-4D97-AF65-F5344CB8AC3E}">
        <p14:creationId xmlns:p14="http://schemas.microsoft.com/office/powerpoint/2010/main" val="21310576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D9D108-D003-43DE-BCDF-52893FBC1615}"/>
              </a:ext>
            </a:extLst>
          </p:cNvPr>
          <p:cNvSpPr>
            <a:spLocks noGrp="1"/>
          </p:cNvSpPr>
          <p:nvPr>
            <p:ph type="title"/>
          </p:nvPr>
        </p:nvSpPr>
        <p:spPr>
          <a:xfrm>
            <a:off x="0" y="0"/>
            <a:ext cx="12192000" cy="905256"/>
          </a:xfrm>
          <a:prstGeom prst="rect">
            <a:avLst/>
          </a:prstGeom>
        </p:spPr>
        <p:txBody>
          <a:bodyPr vert="horz" lIns="91440" tIns="45720" rIns="91440" bIns="45720" rtlCol="0" anchor="ctr">
            <a:normAutofit/>
          </a:bodyPr>
          <a:lstStyle/>
          <a:p>
            <a:r>
              <a:rPr lang="en-US"/>
              <a:t>Click to edit Master title style</a:t>
            </a:r>
            <a:endParaRPr lang="en-CA" dirty="0"/>
          </a:p>
        </p:txBody>
      </p:sp>
      <p:sp>
        <p:nvSpPr>
          <p:cNvPr id="3" name="Text Placeholder 2">
            <a:extLst>
              <a:ext uri="{FF2B5EF4-FFF2-40B4-BE49-F238E27FC236}">
                <a16:creationId xmlns:a16="http://schemas.microsoft.com/office/drawing/2014/main" id="{DAE2BC8F-2081-417A-A69B-649C80295873}"/>
              </a:ext>
            </a:extLst>
          </p:cNvPr>
          <p:cNvSpPr>
            <a:spLocks noGrp="1"/>
          </p:cNvSpPr>
          <p:nvPr>
            <p:ph type="body" idx="1"/>
          </p:nvPr>
        </p:nvSpPr>
        <p:spPr>
          <a:xfrm>
            <a:off x="617517" y="1056904"/>
            <a:ext cx="10960925" cy="512005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4" name="Date Placeholder 3">
            <a:extLst>
              <a:ext uri="{FF2B5EF4-FFF2-40B4-BE49-F238E27FC236}">
                <a16:creationId xmlns:a16="http://schemas.microsoft.com/office/drawing/2014/main" id="{8212157C-B0C5-4928-9B9E-47ABDC6075E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A2E25F-DA1E-4379-AEBF-657BA483430C}" type="datetimeFigureOut">
              <a:rPr lang="en-CA" smtClean="0"/>
              <a:t>2024-07-10</a:t>
            </a:fld>
            <a:endParaRPr lang="en-CA" dirty="0"/>
          </a:p>
        </p:txBody>
      </p:sp>
      <p:sp>
        <p:nvSpPr>
          <p:cNvPr id="5" name="Footer Placeholder 4">
            <a:extLst>
              <a:ext uri="{FF2B5EF4-FFF2-40B4-BE49-F238E27FC236}">
                <a16:creationId xmlns:a16="http://schemas.microsoft.com/office/drawing/2014/main" id="{D1C85D78-EBA3-46BB-8EB1-49BB99D832A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p>
        </p:txBody>
      </p:sp>
      <p:sp>
        <p:nvSpPr>
          <p:cNvPr id="6" name="Slide Number Placeholder 5">
            <a:extLst>
              <a:ext uri="{FF2B5EF4-FFF2-40B4-BE49-F238E27FC236}">
                <a16:creationId xmlns:a16="http://schemas.microsoft.com/office/drawing/2014/main" id="{DE64FBE9-0B23-4F1F-9BC7-721BECD838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FC304C-9868-440F-874A-185FCAE44644}" type="slidenum">
              <a:rPr lang="en-CA" smtClean="0"/>
              <a:t>‹#›</a:t>
            </a:fld>
            <a:endParaRPr lang="en-CA" dirty="0"/>
          </a:p>
        </p:txBody>
      </p:sp>
    </p:spTree>
    <p:extLst>
      <p:ext uri="{BB962C8B-B14F-4D97-AF65-F5344CB8AC3E}">
        <p14:creationId xmlns:p14="http://schemas.microsoft.com/office/powerpoint/2010/main" val="2431774260"/>
      </p:ext>
    </p:extLst>
  </p:cSld>
  <p:clrMap bg1="lt1" tx1="dk1" bg2="lt2" tx2="dk2" accent1="accent1" accent2="accent2" accent3="accent3" accent4="accent4" accent5="accent5" accent6="accent6" hlink="hlink" folHlink="folHlink"/>
  <p:sldLayoutIdLst>
    <p:sldLayoutId id="2147483667" r:id="rId1"/>
    <p:sldLayoutId id="2147483650" r:id="rId2"/>
    <p:sldLayoutId id="2147483661" r:id="rId3"/>
    <p:sldLayoutId id="2147483651" r:id="rId4"/>
    <p:sldLayoutId id="2147483652" r:id="rId5"/>
    <p:sldLayoutId id="2147483653" r:id="rId6"/>
    <p:sldLayoutId id="2147483654" r:id="rId7"/>
    <p:sldLayoutId id="2147483665" r:id="rId8"/>
    <p:sldLayoutId id="2147483666" r:id="rId9"/>
    <p:sldLayoutId id="2147483655" r:id="rId10"/>
    <p:sldLayoutId id="2147483656" r:id="rId11"/>
    <p:sldLayoutId id="2147483657" r:id="rId12"/>
    <p:sldLayoutId id="2147483658" r:id="rId13"/>
    <p:sldLayoutId id="2147483659" r:id="rId14"/>
  </p:sldLayoutIdLst>
  <p:txStyles>
    <p:titleStyle>
      <a:lvl1pPr algn="ctr" defTabSz="914400" rtl="0" eaLnBrk="1" latinLnBrk="0" hangingPunct="1">
        <a:lnSpc>
          <a:spcPct val="90000"/>
        </a:lnSpc>
        <a:spcBef>
          <a:spcPct val="0"/>
        </a:spcBef>
        <a:buNone/>
        <a:defRPr sz="4000" b="1" kern="1200">
          <a:solidFill>
            <a:schemeClr val="tx1"/>
          </a:solidFill>
          <a:latin typeface="+mn-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b="1"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Clr>
          <a:schemeClr val="accent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Clr>
          <a:schemeClr val="accent3"/>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www.energystar.gov/"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www.sauder.ubc.ca/thought-leadership/divisions-groups/decision-insights-business-society/events-courses-resources"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nrcan.gc.ca/energy-efficiency/energuide-canada/energuide-vehicles/21010"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aspredicted.org/WWZ_WQ3" TargetMode="Externa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74BF6EB8-CE0E-482B-8D22-333C6820B9C8}"/>
              </a:ext>
            </a:extLst>
          </p:cNvPr>
          <p:cNvSpPr>
            <a:spLocks noGrp="1"/>
          </p:cNvSpPr>
          <p:nvPr>
            <p:ph type="subTitle" idx="1"/>
          </p:nvPr>
        </p:nvSpPr>
        <p:spPr/>
        <p:txBody>
          <a:bodyPr>
            <a:normAutofit/>
          </a:bodyPr>
          <a:lstStyle/>
          <a:p>
            <a:r>
              <a:rPr lang="en-CA" dirty="0"/>
              <a:t>Twice as nice? </a:t>
            </a:r>
          </a:p>
        </p:txBody>
      </p:sp>
      <p:sp>
        <p:nvSpPr>
          <p:cNvPr id="3" name="Text Placeholder 2">
            <a:extLst>
              <a:ext uri="{FF2B5EF4-FFF2-40B4-BE49-F238E27FC236}">
                <a16:creationId xmlns:a16="http://schemas.microsoft.com/office/drawing/2014/main" id="{74A66BA6-6536-409B-ADD5-0AE80E07C001}"/>
              </a:ext>
            </a:extLst>
          </p:cNvPr>
          <p:cNvSpPr>
            <a:spLocks noGrp="1"/>
          </p:cNvSpPr>
          <p:nvPr>
            <p:ph type="body" sz="quarter" idx="10"/>
          </p:nvPr>
        </p:nvSpPr>
        <p:spPr>
          <a:xfrm>
            <a:off x="319100" y="3295035"/>
            <a:ext cx="11553799" cy="1109472"/>
          </a:xfrm>
        </p:spPr>
        <p:txBody>
          <a:bodyPr>
            <a:normAutofit/>
          </a:bodyPr>
          <a:lstStyle/>
          <a:p>
            <a:r>
              <a:rPr lang="en-CA" dirty="0"/>
              <a:t>A Longitudinal Field Study of Separate vs. Combined Nudges for Household Laundry Behaviours</a:t>
            </a:r>
          </a:p>
        </p:txBody>
      </p:sp>
      <p:pic>
        <p:nvPicPr>
          <p:cNvPr id="9" name="Picture 8">
            <a:extLst>
              <a:ext uri="{FF2B5EF4-FFF2-40B4-BE49-F238E27FC236}">
                <a16:creationId xmlns:a16="http://schemas.microsoft.com/office/drawing/2014/main" id="{29DBD2D3-5CB3-2E14-93C0-A427EE13F8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9505" y="4720296"/>
            <a:ext cx="2052738" cy="2052738"/>
          </a:xfrm>
          <a:prstGeom prst="rect">
            <a:avLst/>
          </a:prstGeom>
        </p:spPr>
      </p:pic>
      <p:pic>
        <p:nvPicPr>
          <p:cNvPr id="5" name="Picture 4">
            <a:extLst>
              <a:ext uri="{FF2B5EF4-FFF2-40B4-BE49-F238E27FC236}">
                <a16:creationId xmlns:a16="http://schemas.microsoft.com/office/drawing/2014/main" id="{5C6BE974-9ECB-3241-D8D6-1F02053B9BE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60919" y="4917536"/>
            <a:ext cx="3980291" cy="1207355"/>
          </a:xfrm>
          <a:prstGeom prst="rect">
            <a:avLst/>
          </a:prstGeom>
        </p:spPr>
      </p:pic>
    </p:spTree>
    <p:extLst>
      <p:ext uri="{BB962C8B-B14F-4D97-AF65-F5344CB8AC3E}">
        <p14:creationId xmlns:p14="http://schemas.microsoft.com/office/powerpoint/2010/main" val="17052931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46BB43-36E6-4D00-A756-D02D4D0B7504}"/>
              </a:ext>
            </a:extLst>
          </p:cNvPr>
          <p:cNvSpPr>
            <a:spLocks noGrp="1"/>
          </p:cNvSpPr>
          <p:nvPr>
            <p:ph idx="1"/>
          </p:nvPr>
        </p:nvSpPr>
        <p:spPr>
          <a:xfrm>
            <a:off x="289367" y="798654"/>
            <a:ext cx="11902633" cy="5378310"/>
          </a:xfrm>
        </p:spPr>
        <p:txBody>
          <a:bodyPr>
            <a:normAutofit/>
          </a:bodyPr>
          <a:lstStyle/>
          <a:p>
            <a:r>
              <a:rPr lang="en-CA" b="0" dirty="0">
                <a:solidFill>
                  <a:schemeClr val="tx1"/>
                </a:solidFill>
              </a:rPr>
              <a:t>Independent Variable: Participants randomly assigned to one of six conditions</a:t>
            </a:r>
          </a:p>
          <a:p>
            <a:pPr marL="914400" lvl="1" indent="-457200">
              <a:buFont typeface="+mj-lt"/>
              <a:buAutoNum type="arabicPeriod"/>
            </a:pPr>
            <a:r>
              <a:rPr lang="en-CA" b="0" dirty="0">
                <a:solidFill>
                  <a:schemeClr val="tx1"/>
                </a:solidFill>
              </a:rPr>
              <a:t>Control (no decal)</a:t>
            </a:r>
          </a:p>
          <a:p>
            <a:pPr marL="914400" lvl="1" indent="-457200">
              <a:buFont typeface="+mj-lt"/>
              <a:buAutoNum type="arabicPeriod"/>
            </a:pPr>
            <a:r>
              <a:rPr lang="en-CA" dirty="0">
                <a:solidFill>
                  <a:schemeClr val="tx1"/>
                </a:solidFill>
              </a:rPr>
              <a:t>Control (QR logging decal)</a:t>
            </a:r>
          </a:p>
          <a:p>
            <a:pPr marL="914400" lvl="1" indent="-457200">
              <a:buFont typeface="+mj-lt"/>
              <a:buAutoNum type="arabicPeriod"/>
            </a:pPr>
            <a:r>
              <a:rPr lang="en-CA" dirty="0">
                <a:solidFill>
                  <a:schemeClr val="tx1"/>
                </a:solidFill>
              </a:rPr>
              <a:t>Turtle </a:t>
            </a:r>
            <a:r>
              <a:rPr lang="en-CA" b="0" dirty="0">
                <a:solidFill>
                  <a:schemeClr val="tx1"/>
                </a:solidFill>
              </a:rPr>
              <a:t>appeal to change 4 behaviours</a:t>
            </a:r>
          </a:p>
          <a:p>
            <a:pPr marL="914400" lvl="1" indent="-457200">
              <a:buFont typeface="+mj-lt"/>
              <a:buAutoNum type="arabicPeriod"/>
            </a:pPr>
            <a:r>
              <a:rPr lang="en-CA" dirty="0">
                <a:solidFill>
                  <a:schemeClr val="tx1"/>
                </a:solidFill>
              </a:rPr>
              <a:t>Fleece appeal to change 4 behaviours</a:t>
            </a:r>
          </a:p>
          <a:p>
            <a:pPr marL="914400" lvl="1" indent="-457200">
              <a:buFont typeface="+mj-lt"/>
              <a:buAutoNum type="arabicPeriod"/>
            </a:pPr>
            <a:r>
              <a:rPr lang="en-CA" dirty="0">
                <a:solidFill>
                  <a:schemeClr val="tx1"/>
                </a:solidFill>
              </a:rPr>
              <a:t>Turtle + fleece appeal to change 4 behaviours</a:t>
            </a:r>
          </a:p>
          <a:p>
            <a:pPr marL="914400" lvl="1" indent="-457200">
              <a:buFont typeface="+mj-lt"/>
              <a:buAutoNum type="arabicPeriod"/>
            </a:pPr>
            <a:r>
              <a:rPr lang="en-CA" b="0" dirty="0">
                <a:solidFill>
                  <a:schemeClr val="tx1"/>
                </a:solidFill>
              </a:rPr>
              <a:t>Turtle + fleece </a:t>
            </a:r>
            <a:r>
              <a:rPr lang="en-CA" dirty="0">
                <a:solidFill>
                  <a:schemeClr val="tx1"/>
                </a:solidFill>
              </a:rPr>
              <a:t>appeal to hang dry</a:t>
            </a:r>
            <a:endParaRPr lang="en-CA" b="0" dirty="0">
              <a:solidFill>
                <a:schemeClr val="tx1"/>
              </a:solidFill>
            </a:endParaRPr>
          </a:p>
          <a:p>
            <a:r>
              <a:rPr lang="en-CA" b="0" dirty="0">
                <a:solidFill>
                  <a:schemeClr val="tx1"/>
                </a:solidFill>
              </a:rPr>
              <a:t>Dependent Variables: </a:t>
            </a:r>
          </a:p>
          <a:p>
            <a:pPr marL="971550" lvl="1" indent="-514350">
              <a:buFont typeface="+mj-lt"/>
              <a:buAutoNum type="arabicPeriod"/>
            </a:pPr>
            <a:r>
              <a:rPr lang="en-CA" b="0" dirty="0">
                <a:solidFill>
                  <a:schemeClr val="tx1"/>
                </a:solidFill>
              </a:rPr>
              <a:t>Laundry behaviour change </a:t>
            </a:r>
            <a:r>
              <a:rPr lang="en-CA" b="1" dirty="0">
                <a:solidFill>
                  <a:schemeClr val="tx1"/>
                </a:solidFill>
              </a:rPr>
              <a:t>intentions</a:t>
            </a:r>
            <a:r>
              <a:rPr lang="en-CA" dirty="0">
                <a:solidFill>
                  <a:schemeClr val="tx1"/>
                </a:solidFill>
              </a:rPr>
              <a:t> to re-wear, combine loads, cold water, hang-dry</a:t>
            </a:r>
            <a:endParaRPr lang="en-CA" b="1" dirty="0">
              <a:solidFill>
                <a:schemeClr val="tx1"/>
              </a:solidFill>
            </a:endParaRPr>
          </a:p>
          <a:p>
            <a:pPr marL="971550" lvl="1" indent="-514350">
              <a:buFont typeface="+mj-lt"/>
              <a:buAutoNum type="arabicPeriod"/>
            </a:pPr>
            <a:r>
              <a:rPr lang="en-CA" dirty="0">
                <a:solidFill>
                  <a:schemeClr val="tx1"/>
                </a:solidFill>
              </a:rPr>
              <a:t>Retrospective </a:t>
            </a:r>
            <a:r>
              <a:rPr lang="en-CA" b="1" dirty="0">
                <a:solidFill>
                  <a:schemeClr val="tx1"/>
                </a:solidFill>
              </a:rPr>
              <a:t>self-report</a:t>
            </a:r>
            <a:r>
              <a:rPr lang="en-CA" dirty="0">
                <a:solidFill>
                  <a:schemeClr val="tx1"/>
                </a:solidFill>
              </a:rPr>
              <a:t> of efficiency behaviours, every 3 months for one year</a:t>
            </a:r>
          </a:p>
          <a:p>
            <a:pPr marL="971550" lvl="1" indent="-514350">
              <a:buFont typeface="+mj-lt"/>
              <a:buAutoNum type="arabicPeriod"/>
            </a:pPr>
            <a:r>
              <a:rPr lang="en-CA" dirty="0">
                <a:solidFill>
                  <a:schemeClr val="tx1"/>
                </a:solidFill>
              </a:rPr>
              <a:t>Ongoing </a:t>
            </a:r>
            <a:r>
              <a:rPr lang="en-CA" b="1" dirty="0">
                <a:solidFill>
                  <a:schemeClr val="tx1"/>
                </a:solidFill>
              </a:rPr>
              <a:t>log</a:t>
            </a:r>
            <a:r>
              <a:rPr lang="en-CA" b="0" dirty="0">
                <a:solidFill>
                  <a:schemeClr val="tx1"/>
                </a:solidFill>
              </a:rPr>
              <a:t> of laundry behaviour for six mo</a:t>
            </a:r>
            <a:r>
              <a:rPr lang="en-CA" dirty="0">
                <a:solidFill>
                  <a:schemeClr val="tx1"/>
                </a:solidFill>
              </a:rPr>
              <a:t>nths</a:t>
            </a:r>
            <a:endParaRPr lang="en-CA" b="0" dirty="0">
              <a:solidFill>
                <a:schemeClr val="tx1"/>
              </a:solidFill>
            </a:endParaRPr>
          </a:p>
          <a:p>
            <a:pPr marL="971550" lvl="1" indent="-514350">
              <a:buFont typeface="+mj-lt"/>
              <a:buAutoNum type="arabicPeriod"/>
            </a:pPr>
            <a:r>
              <a:rPr lang="en-CA" dirty="0">
                <a:solidFill>
                  <a:schemeClr val="tx1"/>
                </a:solidFill>
              </a:rPr>
              <a:t>Energy </a:t>
            </a:r>
            <a:r>
              <a:rPr lang="en-CA" b="1" dirty="0">
                <a:solidFill>
                  <a:schemeClr val="tx1"/>
                </a:solidFill>
              </a:rPr>
              <a:t>meter data</a:t>
            </a:r>
            <a:r>
              <a:rPr lang="en-CA" dirty="0">
                <a:solidFill>
                  <a:schemeClr val="tx1"/>
                </a:solidFill>
              </a:rPr>
              <a:t> (hourly level) for one year, including 1-year prior history</a:t>
            </a:r>
            <a:endParaRPr lang="en-CA" b="0" dirty="0">
              <a:solidFill>
                <a:schemeClr val="tx1"/>
              </a:solidFill>
            </a:endParaRPr>
          </a:p>
        </p:txBody>
      </p:sp>
      <p:sp>
        <p:nvSpPr>
          <p:cNvPr id="2" name="Title 1">
            <a:extLst>
              <a:ext uri="{FF2B5EF4-FFF2-40B4-BE49-F238E27FC236}">
                <a16:creationId xmlns:a16="http://schemas.microsoft.com/office/drawing/2014/main" id="{C43BC23E-3E6B-A94C-88A8-26607F9ABFDB}"/>
              </a:ext>
            </a:extLst>
          </p:cNvPr>
          <p:cNvSpPr>
            <a:spLocks noGrp="1"/>
          </p:cNvSpPr>
          <p:nvPr>
            <p:ph type="title"/>
          </p:nvPr>
        </p:nvSpPr>
        <p:spPr/>
        <p:txBody>
          <a:bodyPr>
            <a:normAutofit/>
          </a:bodyPr>
          <a:lstStyle/>
          <a:p>
            <a:r>
              <a:rPr lang="en-CA" b="0" dirty="0">
                <a:solidFill>
                  <a:schemeClr val="tx1"/>
                </a:solidFill>
              </a:rPr>
              <a:t>Study Design: Overview</a:t>
            </a:r>
            <a:endParaRPr lang="en-US" dirty="0"/>
          </a:p>
        </p:txBody>
      </p:sp>
    </p:spTree>
    <p:extLst>
      <p:ext uri="{BB962C8B-B14F-4D97-AF65-F5344CB8AC3E}">
        <p14:creationId xmlns:p14="http://schemas.microsoft.com/office/powerpoint/2010/main" val="25313860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6EA86-D9BF-4A26-B5F4-14BD2CE59620}"/>
              </a:ext>
            </a:extLst>
          </p:cNvPr>
          <p:cNvSpPr>
            <a:spLocks noGrp="1"/>
          </p:cNvSpPr>
          <p:nvPr>
            <p:ph type="title"/>
          </p:nvPr>
        </p:nvSpPr>
        <p:spPr/>
        <p:txBody>
          <a:bodyPr/>
          <a:lstStyle/>
          <a:p>
            <a:r>
              <a:rPr lang="en-US" dirty="0"/>
              <a:t>Control (no decal)</a:t>
            </a:r>
            <a:endParaRPr lang="en-CA" dirty="0"/>
          </a:p>
        </p:txBody>
      </p:sp>
    </p:spTree>
    <p:extLst>
      <p:ext uri="{BB962C8B-B14F-4D97-AF65-F5344CB8AC3E}">
        <p14:creationId xmlns:p14="http://schemas.microsoft.com/office/powerpoint/2010/main" val="16843002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6EA86-D9BF-4A26-B5F4-14BD2CE59620}"/>
              </a:ext>
            </a:extLst>
          </p:cNvPr>
          <p:cNvSpPr>
            <a:spLocks noGrp="1"/>
          </p:cNvSpPr>
          <p:nvPr>
            <p:ph type="title"/>
          </p:nvPr>
        </p:nvSpPr>
        <p:spPr/>
        <p:txBody>
          <a:bodyPr/>
          <a:lstStyle/>
          <a:p>
            <a:r>
              <a:rPr lang="en-US" dirty="0"/>
              <a:t>Control (logging decal only)</a:t>
            </a:r>
            <a:endParaRPr lang="en-CA" dirty="0"/>
          </a:p>
        </p:txBody>
      </p:sp>
      <p:sp>
        <p:nvSpPr>
          <p:cNvPr id="3" name="TextBox 2">
            <a:extLst>
              <a:ext uri="{FF2B5EF4-FFF2-40B4-BE49-F238E27FC236}">
                <a16:creationId xmlns:a16="http://schemas.microsoft.com/office/drawing/2014/main" id="{73BF714E-A622-49E2-AA7E-9EDE8C652C64}"/>
              </a:ext>
            </a:extLst>
          </p:cNvPr>
          <p:cNvSpPr txBox="1"/>
          <p:nvPr/>
        </p:nvSpPr>
        <p:spPr>
          <a:xfrm>
            <a:off x="677334" y="1284069"/>
            <a:ext cx="8378263" cy="646331"/>
          </a:xfrm>
          <a:prstGeom prst="rect">
            <a:avLst/>
          </a:prstGeom>
          <a:noFill/>
        </p:spPr>
        <p:txBody>
          <a:bodyPr wrap="square" rtlCol="0">
            <a:spAutoFit/>
          </a:bodyPr>
          <a:lstStyle/>
          <a:p>
            <a:r>
              <a:rPr lang="en-US" dirty="0"/>
              <a:t>As part of your participation in this study, we will mail you a decal to put on your washer or dryer, which will look like the following:</a:t>
            </a:r>
            <a:endParaRPr lang="en-CA" dirty="0"/>
          </a:p>
        </p:txBody>
      </p:sp>
      <p:pic>
        <p:nvPicPr>
          <p:cNvPr id="4" name="Picture 3">
            <a:extLst>
              <a:ext uri="{FF2B5EF4-FFF2-40B4-BE49-F238E27FC236}">
                <a16:creationId xmlns:a16="http://schemas.microsoft.com/office/drawing/2014/main" id="{860A377E-075C-4EBC-ADD8-DF5C94C0A2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83456" y="1930400"/>
            <a:ext cx="2981741" cy="3448531"/>
          </a:xfrm>
          <a:prstGeom prst="rect">
            <a:avLst/>
          </a:prstGeom>
        </p:spPr>
      </p:pic>
    </p:spTree>
    <p:extLst>
      <p:ext uri="{BB962C8B-B14F-4D97-AF65-F5344CB8AC3E}">
        <p14:creationId xmlns:p14="http://schemas.microsoft.com/office/powerpoint/2010/main" val="7185649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6EA86-D9BF-4A26-B5F4-14BD2CE59620}"/>
              </a:ext>
            </a:extLst>
          </p:cNvPr>
          <p:cNvSpPr>
            <a:spLocks noGrp="1"/>
          </p:cNvSpPr>
          <p:nvPr>
            <p:ph type="title"/>
          </p:nvPr>
        </p:nvSpPr>
        <p:spPr/>
        <p:txBody>
          <a:bodyPr/>
          <a:lstStyle/>
          <a:p>
            <a:r>
              <a:rPr lang="en-US" dirty="0"/>
              <a:t>Sea Turtle + Bundled</a:t>
            </a:r>
            <a:endParaRPr lang="en-CA" dirty="0"/>
          </a:p>
        </p:txBody>
      </p:sp>
      <p:pic>
        <p:nvPicPr>
          <p:cNvPr id="4" name="Picture 3">
            <a:extLst>
              <a:ext uri="{FF2B5EF4-FFF2-40B4-BE49-F238E27FC236}">
                <a16:creationId xmlns:a16="http://schemas.microsoft.com/office/drawing/2014/main" id="{B1C3FE42-60CF-4263-B1AF-6067335126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5422" y="545792"/>
            <a:ext cx="3543301" cy="5766415"/>
          </a:xfrm>
          <a:prstGeom prst="rect">
            <a:avLst/>
          </a:prstGeom>
        </p:spPr>
      </p:pic>
      <p:sp>
        <p:nvSpPr>
          <p:cNvPr id="5" name="TextBox 4">
            <a:extLst>
              <a:ext uri="{FF2B5EF4-FFF2-40B4-BE49-F238E27FC236}">
                <a16:creationId xmlns:a16="http://schemas.microsoft.com/office/drawing/2014/main" id="{E4D124B4-A80A-403F-A6CF-C2D0D6EBA7D5}"/>
              </a:ext>
            </a:extLst>
          </p:cNvPr>
          <p:cNvSpPr txBox="1"/>
          <p:nvPr/>
        </p:nvSpPr>
        <p:spPr>
          <a:xfrm>
            <a:off x="571142" y="1308284"/>
            <a:ext cx="7760473" cy="4801314"/>
          </a:xfrm>
          <a:prstGeom prst="rect">
            <a:avLst/>
          </a:prstGeom>
          <a:noFill/>
        </p:spPr>
        <p:txBody>
          <a:bodyPr wrap="square" rtlCol="0">
            <a:spAutoFit/>
          </a:bodyPr>
          <a:lstStyle/>
          <a:p>
            <a:r>
              <a:rPr lang="en-US" dirty="0"/>
              <a:t>When you machine wash and dry your clothes with hot water and hot air, “microplastics” come out of your clothes. In fact, experts say that between 700,000 and 12 million </a:t>
            </a:r>
            <a:r>
              <a:rPr lang="en-US" dirty="0" err="1"/>
              <a:t>microfibres</a:t>
            </a:r>
            <a:r>
              <a:rPr lang="en-US" dirty="0"/>
              <a:t> can be shed during one single load of laundry. </a:t>
            </a:r>
            <a:r>
              <a:rPr lang="en-US" b="1" dirty="0"/>
              <a:t>It is estimated that laundry is responsible for 35% of microplastics in our oceans, seriously harming sea turtles and other marine life.</a:t>
            </a:r>
            <a:br>
              <a:rPr lang="en-US" dirty="0"/>
            </a:br>
            <a:br>
              <a:rPr lang="en-US" dirty="0"/>
            </a:br>
            <a:r>
              <a:rPr lang="en-US" dirty="0"/>
              <a:t>You can save our planet by:</a:t>
            </a:r>
            <a:br>
              <a:rPr lang="en-US" dirty="0"/>
            </a:br>
            <a:r>
              <a:rPr lang="en-US" dirty="0"/>
              <a:t>-    Re-wearing clothes more often</a:t>
            </a:r>
            <a:br>
              <a:rPr lang="en-US" dirty="0"/>
            </a:br>
            <a:r>
              <a:rPr lang="en-US" dirty="0"/>
              <a:t>-    Combining loads to run fewer, larger loads of laundry</a:t>
            </a:r>
            <a:br>
              <a:rPr lang="en-US" dirty="0"/>
            </a:br>
            <a:r>
              <a:rPr lang="en-US" dirty="0"/>
              <a:t>-    Washing laundry with cold water, rather than hot water or warm water</a:t>
            </a:r>
            <a:br>
              <a:rPr lang="en-US" dirty="0"/>
            </a:br>
            <a:r>
              <a:rPr lang="en-US" dirty="0"/>
              <a:t>-    Hanging clothes to dry (inside or outside), rather than machine-drying clothes </a:t>
            </a:r>
            <a:br>
              <a:rPr lang="en-US" dirty="0"/>
            </a:br>
            <a:r>
              <a:rPr lang="en-US" dirty="0"/>
              <a:t>As part of your participation in this study, we will mail you a decal to put on your washer or dryer, which will look like the following:</a:t>
            </a:r>
          </a:p>
          <a:p>
            <a:endParaRPr lang="en-CA" dirty="0"/>
          </a:p>
        </p:txBody>
      </p:sp>
    </p:spTree>
    <p:extLst>
      <p:ext uri="{BB962C8B-B14F-4D97-AF65-F5344CB8AC3E}">
        <p14:creationId xmlns:p14="http://schemas.microsoft.com/office/powerpoint/2010/main" val="9350118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6EA86-D9BF-4A26-B5F4-14BD2CE59620}"/>
              </a:ext>
            </a:extLst>
          </p:cNvPr>
          <p:cNvSpPr>
            <a:spLocks noGrp="1"/>
          </p:cNvSpPr>
          <p:nvPr>
            <p:ph type="title"/>
          </p:nvPr>
        </p:nvSpPr>
        <p:spPr/>
        <p:txBody>
          <a:bodyPr/>
          <a:lstStyle/>
          <a:p>
            <a:r>
              <a:rPr lang="en-US" dirty="0"/>
              <a:t>Clothing + Bundled</a:t>
            </a:r>
            <a:endParaRPr lang="en-CA" dirty="0"/>
          </a:p>
        </p:txBody>
      </p:sp>
      <p:sp>
        <p:nvSpPr>
          <p:cNvPr id="5" name="TextBox 4">
            <a:extLst>
              <a:ext uri="{FF2B5EF4-FFF2-40B4-BE49-F238E27FC236}">
                <a16:creationId xmlns:a16="http://schemas.microsoft.com/office/drawing/2014/main" id="{E4D124B4-A80A-403F-A6CF-C2D0D6EBA7D5}"/>
              </a:ext>
            </a:extLst>
          </p:cNvPr>
          <p:cNvSpPr txBox="1"/>
          <p:nvPr/>
        </p:nvSpPr>
        <p:spPr>
          <a:xfrm>
            <a:off x="571142" y="1301140"/>
            <a:ext cx="7760473" cy="5078313"/>
          </a:xfrm>
          <a:prstGeom prst="rect">
            <a:avLst/>
          </a:prstGeom>
          <a:noFill/>
        </p:spPr>
        <p:txBody>
          <a:bodyPr wrap="square" rtlCol="0">
            <a:spAutoFit/>
          </a:bodyPr>
          <a:lstStyle/>
          <a:p>
            <a:r>
              <a:rPr lang="en-US" dirty="0"/>
              <a:t>When you machine wash and dry your clothes with hot water and hot air, “microplastics” come out of your clothes. In fact, experts say that between 700,000 and 12 million </a:t>
            </a:r>
            <a:r>
              <a:rPr lang="en-US" dirty="0" err="1"/>
              <a:t>microfibres</a:t>
            </a:r>
            <a:r>
              <a:rPr lang="en-US" dirty="0"/>
              <a:t> can be shed during one single load of laundry. </a:t>
            </a:r>
            <a:r>
              <a:rPr lang="en-US" b="1" dirty="0"/>
              <a:t>This breaks down the fabric in your clothes, damaging it and shortening the amount of time you’ll be able to enjoy wearing it.</a:t>
            </a:r>
            <a:br>
              <a:rPr lang="en-US" dirty="0"/>
            </a:br>
            <a:br>
              <a:rPr lang="en-US" dirty="0"/>
            </a:br>
            <a:r>
              <a:rPr lang="en-US" dirty="0"/>
              <a:t>You can save your clothes by:</a:t>
            </a:r>
            <a:br>
              <a:rPr lang="en-US" dirty="0"/>
            </a:br>
            <a:r>
              <a:rPr lang="en-US" dirty="0"/>
              <a:t>-    Re-wearing clothes more often</a:t>
            </a:r>
            <a:br>
              <a:rPr lang="en-US" dirty="0"/>
            </a:br>
            <a:r>
              <a:rPr lang="en-US" dirty="0"/>
              <a:t>-    Combining loads to, run fewer, larger loads of laundry</a:t>
            </a:r>
            <a:br>
              <a:rPr lang="en-US" dirty="0"/>
            </a:br>
            <a:r>
              <a:rPr lang="en-US" dirty="0"/>
              <a:t>-    Washing laundry with cold water, rather than hot water or warm water</a:t>
            </a:r>
            <a:br>
              <a:rPr lang="en-US" dirty="0"/>
            </a:br>
            <a:r>
              <a:rPr lang="en-US" dirty="0"/>
              <a:t>-    Hanging clothes to dry (inside or outside), rather than machine-drying clothes</a:t>
            </a:r>
          </a:p>
          <a:p>
            <a:br>
              <a:rPr lang="en-US" dirty="0"/>
            </a:br>
            <a:endParaRPr lang="en-US" dirty="0"/>
          </a:p>
          <a:p>
            <a:r>
              <a:rPr lang="en-US" dirty="0"/>
              <a:t>As part of your participation in this study, we will mail you a decal to put on your washer or dryer, which will look like the following:</a:t>
            </a:r>
            <a:endParaRPr lang="en-CA" dirty="0"/>
          </a:p>
        </p:txBody>
      </p:sp>
      <p:pic>
        <p:nvPicPr>
          <p:cNvPr id="6" name="Picture 5">
            <a:extLst>
              <a:ext uri="{FF2B5EF4-FFF2-40B4-BE49-F238E27FC236}">
                <a16:creationId xmlns:a16="http://schemas.microsoft.com/office/drawing/2014/main" id="{9AD40CEA-190B-4EA7-9665-62487F6097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31615" y="609600"/>
            <a:ext cx="3429333" cy="5421796"/>
          </a:xfrm>
          <a:prstGeom prst="rect">
            <a:avLst/>
          </a:prstGeom>
        </p:spPr>
      </p:pic>
    </p:spTree>
    <p:extLst>
      <p:ext uri="{BB962C8B-B14F-4D97-AF65-F5344CB8AC3E}">
        <p14:creationId xmlns:p14="http://schemas.microsoft.com/office/powerpoint/2010/main" val="21602738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6EA86-D9BF-4A26-B5F4-14BD2CE59620}"/>
              </a:ext>
            </a:extLst>
          </p:cNvPr>
          <p:cNvSpPr>
            <a:spLocks noGrp="1"/>
          </p:cNvSpPr>
          <p:nvPr>
            <p:ph type="title"/>
          </p:nvPr>
        </p:nvSpPr>
        <p:spPr/>
        <p:txBody>
          <a:bodyPr/>
          <a:lstStyle/>
          <a:p>
            <a:r>
              <a:rPr lang="en-US" dirty="0"/>
              <a:t>Turtle + Clothing + Bundled</a:t>
            </a:r>
            <a:endParaRPr lang="en-CA" dirty="0"/>
          </a:p>
        </p:txBody>
      </p:sp>
      <p:sp>
        <p:nvSpPr>
          <p:cNvPr id="5" name="TextBox 4">
            <a:extLst>
              <a:ext uri="{FF2B5EF4-FFF2-40B4-BE49-F238E27FC236}">
                <a16:creationId xmlns:a16="http://schemas.microsoft.com/office/drawing/2014/main" id="{E4D124B4-A80A-403F-A6CF-C2D0D6EBA7D5}"/>
              </a:ext>
            </a:extLst>
          </p:cNvPr>
          <p:cNvSpPr txBox="1"/>
          <p:nvPr/>
        </p:nvSpPr>
        <p:spPr>
          <a:xfrm>
            <a:off x="571142" y="1301140"/>
            <a:ext cx="7760473" cy="5355312"/>
          </a:xfrm>
          <a:prstGeom prst="rect">
            <a:avLst/>
          </a:prstGeom>
          <a:noFill/>
        </p:spPr>
        <p:txBody>
          <a:bodyPr wrap="square" rtlCol="0">
            <a:spAutoFit/>
          </a:bodyPr>
          <a:lstStyle/>
          <a:p>
            <a:r>
              <a:rPr lang="en-US" dirty="0"/>
              <a:t>When you machine wash and dry your clothes with hot water and hot air, “microplastics” come out of your clothes. In fact, experts say that between 700,000 and 12 million </a:t>
            </a:r>
            <a:r>
              <a:rPr lang="en-US" dirty="0" err="1"/>
              <a:t>microfibres</a:t>
            </a:r>
            <a:r>
              <a:rPr lang="en-US" dirty="0"/>
              <a:t> can be shed during one single load of laundry. </a:t>
            </a:r>
            <a:r>
              <a:rPr lang="en-US" b="1" dirty="0"/>
              <a:t>This breaks down the fabric in your clothes, damaging it and shortening the amount of time you’ll be able to enjoy wearing it. It is also estimated that laundry is responsible for 35% of microplastics in our oceans, seriously harming sea turtles and other marine life.</a:t>
            </a:r>
            <a:br>
              <a:rPr lang="en-US" dirty="0"/>
            </a:br>
            <a:br>
              <a:rPr lang="en-US" dirty="0"/>
            </a:br>
            <a:r>
              <a:rPr lang="en-US" dirty="0"/>
              <a:t>You can save your clothes and save our planet by:</a:t>
            </a:r>
            <a:br>
              <a:rPr lang="en-US" dirty="0"/>
            </a:br>
            <a:r>
              <a:rPr lang="en-US" dirty="0"/>
              <a:t>-    Re-wearing clothes more often</a:t>
            </a:r>
            <a:br>
              <a:rPr lang="en-US" dirty="0"/>
            </a:br>
            <a:r>
              <a:rPr lang="en-US" dirty="0"/>
              <a:t>-    Combining loads to, run fewer, larger loads of laundry</a:t>
            </a:r>
            <a:br>
              <a:rPr lang="en-US" dirty="0"/>
            </a:br>
            <a:r>
              <a:rPr lang="en-US" dirty="0"/>
              <a:t>-    Washing laundry with cold water, rather than hot water or warm water</a:t>
            </a:r>
            <a:br>
              <a:rPr lang="en-US" dirty="0"/>
            </a:br>
            <a:r>
              <a:rPr lang="en-US" dirty="0"/>
              <a:t>-    Hanging clothes to dry (inside or outside), rather than machine-drying clothes</a:t>
            </a:r>
            <a:br>
              <a:rPr lang="en-US" dirty="0"/>
            </a:br>
            <a:br>
              <a:rPr lang="en-US" dirty="0"/>
            </a:br>
            <a:r>
              <a:rPr lang="en-US" dirty="0"/>
              <a:t>As part of your participation in this study, we will mail you a decal to put on your washer or dryer, which will look like the following:</a:t>
            </a:r>
            <a:endParaRPr lang="en-CA" dirty="0"/>
          </a:p>
        </p:txBody>
      </p:sp>
      <p:pic>
        <p:nvPicPr>
          <p:cNvPr id="6" name="Picture 5">
            <a:extLst>
              <a:ext uri="{FF2B5EF4-FFF2-40B4-BE49-F238E27FC236}">
                <a16:creationId xmlns:a16="http://schemas.microsoft.com/office/drawing/2014/main" id="{0A6C18F2-5385-4AAA-ABC1-D31A2FFCBF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00755" y="705678"/>
            <a:ext cx="3308284" cy="5446643"/>
          </a:xfrm>
          <a:prstGeom prst="rect">
            <a:avLst/>
          </a:prstGeom>
        </p:spPr>
      </p:pic>
    </p:spTree>
    <p:extLst>
      <p:ext uri="{BB962C8B-B14F-4D97-AF65-F5344CB8AC3E}">
        <p14:creationId xmlns:p14="http://schemas.microsoft.com/office/powerpoint/2010/main" val="20172153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60B8F91-87B2-44F3-B101-9BE04D1CFA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37807" y="645660"/>
            <a:ext cx="3418021" cy="5566680"/>
          </a:xfrm>
          <a:prstGeom prst="rect">
            <a:avLst/>
          </a:prstGeom>
        </p:spPr>
      </p:pic>
      <p:sp>
        <p:nvSpPr>
          <p:cNvPr id="2" name="Title 1">
            <a:extLst>
              <a:ext uri="{FF2B5EF4-FFF2-40B4-BE49-F238E27FC236}">
                <a16:creationId xmlns:a16="http://schemas.microsoft.com/office/drawing/2014/main" id="{2016EA86-D9BF-4A26-B5F4-14BD2CE59620}"/>
              </a:ext>
            </a:extLst>
          </p:cNvPr>
          <p:cNvSpPr>
            <a:spLocks noGrp="1"/>
          </p:cNvSpPr>
          <p:nvPr>
            <p:ph type="title"/>
          </p:nvPr>
        </p:nvSpPr>
        <p:spPr/>
        <p:txBody>
          <a:bodyPr/>
          <a:lstStyle/>
          <a:p>
            <a:r>
              <a:rPr lang="en-US" dirty="0"/>
              <a:t>Turtle + Clothing + Hang Dry</a:t>
            </a:r>
            <a:endParaRPr lang="en-CA" dirty="0"/>
          </a:p>
        </p:txBody>
      </p:sp>
      <p:sp>
        <p:nvSpPr>
          <p:cNvPr id="5" name="TextBox 4">
            <a:extLst>
              <a:ext uri="{FF2B5EF4-FFF2-40B4-BE49-F238E27FC236}">
                <a16:creationId xmlns:a16="http://schemas.microsoft.com/office/drawing/2014/main" id="{E4D124B4-A80A-403F-A6CF-C2D0D6EBA7D5}"/>
              </a:ext>
            </a:extLst>
          </p:cNvPr>
          <p:cNvSpPr txBox="1"/>
          <p:nvPr/>
        </p:nvSpPr>
        <p:spPr>
          <a:xfrm>
            <a:off x="571142" y="1301140"/>
            <a:ext cx="7760473" cy="4247317"/>
          </a:xfrm>
          <a:prstGeom prst="rect">
            <a:avLst/>
          </a:prstGeom>
          <a:noFill/>
        </p:spPr>
        <p:txBody>
          <a:bodyPr wrap="square" rtlCol="0">
            <a:spAutoFit/>
          </a:bodyPr>
          <a:lstStyle/>
          <a:p>
            <a:r>
              <a:rPr lang="en-US" dirty="0"/>
              <a:t>When you machine wash and dry your clothes with hot water and hot air, “microplastics” come out of your clothes. In fact, experts say that between 700,000 and 12 million </a:t>
            </a:r>
            <a:r>
              <a:rPr lang="en-US" dirty="0" err="1"/>
              <a:t>microfibres</a:t>
            </a:r>
            <a:r>
              <a:rPr lang="en-US" dirty="0"/>
              <a:t> can be shed during one single load of laundry. </a:t>
            </a:r>
            <a:r>
              <a:rPr lang="en-US" b="1" dirty="0"/>
              <a:t>This breaks down the fabric in your clothes, damaging it and shortening the amount of time you’ll be able to enjoy wearing it. It is also estimated that laundry is responsible for 35% of microplastics in our oceans, seriously harming sea turtles and other marine life.</a:t>
            </a:r>
            <a:endParaRPr lang="en-US" dirty="0"/>
          </a:p>
          <a:p>
            <a:r>
              <a:rPr lang="en-US" dirty="0"/>
              <a:t> </a:t>
            </a:r>
          </a:p>
          <a:p>
            <a:r>
              <a:rPr lang="en-US" dirty="0"/>
              <a:t>You can save your clothes and save our planet by:</a:t>
            </a:r>
            <a:br>
              <a:rPr lang="en-US" dirty="0"/>
            </a:br>
            <a:r>
              <a:rPr lang="en-US" dirty="0"/>
              <a:t>-    Hanging clothes to dry (inside or outside), rather than machine-drying clothes</a:t>
            </a:r>
            <a:br>
              <a:rPr lang="en-US" dirty="0"/>
            </a:br>
            <a:br>
              <a:rPr lang="en-US" dirty="0"/>
            </a:br>
            <a:r>
              <a:rPr lang="en-US" dirty="0"/>
              <a:t>As part of your participation in this study, we will mail you a decal to put on your washer or dryer, which will look like the following: </a:t>
            </a:r>
            <a:endParaRPr lang="en-CA" dirty="0"/>
          </a:p>
        </p:txBody>
      </p:sp>
    </p:spTree>
    <p:extLst>
      <p:ext uri="{BB962C8B-B14F-4D97-AF65-F5344CB8AC3E}">
        <p14:creationId xmlns:p14="http://schemas.microsoft.com/office/powerpoint/2010/main" val="26029329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63082A-B03F-4E41-B18F-63F72E03B2BB}"/>
              </a:ext>
            </a:extLst>
          </p:cNvPr>
          <p:cNvSpPr>
            <a:spLocks noGrp="1"/>
          </p:cNvSpPr>
          <p:nvPr>
            <p:ph type="title"/>
          </p:nvPr>
        </p:nvSpPr>
        <p:spPr/>
        <p:txBody>
          <a:bodyPr/>
          <a:lstStyle/>
          <a:p>
            <a:r>
              <a:rPr lang="en-US" dirty="0"/>
              <a:t>Intentions Results</a:t>
            </a:r>
            <a:endParaRPr lang="en-CA" dirty="0"/>
          </a:p>
        </p:txBody>
      </p:sp>
    </p:spTree>
    <p:extLst>
      <p:ext uri="{BB962C8B-B14F-4D97-AF65-F5344CB8AC3E}">
        <p14:creationId xmlns:p14="http://schemas.microsoft.com/office/powerpoint/2010/main" val="28519776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2804EF6-D4F4-46B7-A59F-A8C209010820}"/>
              </a:ext>
            </a:extLst>
          </p:cNvPr>
          <p:cNvSpPr>
            <a:spLocks noGrp="1"/>
          </p:cNvSpPr>
          <p:nvPr>
            <p:ph type="title"/>
          </p:nvPr>
        </p:nvSpPr>
        <p:spPr/>
        <p:txBody>
          <a:bodyPr>
            <a:normAutofit/>
          </a:bodyPr>
          <a:lstStyle/>
          <a:p>
            <a:r>
              <a:rPr lang="en-US" dirty="0"/>
              <a:t>Intentions to engage in efficient laundry </a:t>
            </a:r>
            <a:r>
              <a:rPr lang="en-US" dirty="0" err="1"/>
              <a:t>behaviours</a:t>
            </a:r>
            <a:endParaRPr lang="en-US" dirty="0"/>
          </a:p>
        </p:txBody>
      </p:sp>
      <p:sp>
        <p:nvSpPr>
          <p:cNvPr id="4" name="Rectangle 3">
            <a:extLst>
              <a:ext uri="{FF2B5EF4-FFF2-40B4-BE49-F238E27FC236}">
                <a16:creationId xmlns:a16="http://schemas.microsoft.com/office/drawing/2014/main" id="{32006909-A650-4436-8CE8-722967969969}"/>
              </a:ext>
            </a:extLst>
          </p:cNvPr>
          <p:cNvSpPr/>
          <p:nvPr/>
        </p:nvSpPr>
        <p:spPr>
          <a:xfrm>
            <a:off x="0" y="0"/>
            <a:ext cx="222191" cy="6858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6" name="Table 5">
            <a:extLst>
              <a:ext uri="{FF2B5EF4-FFF2-40B4-BE49-F238E27FC236}">
                <a16:creationId xmlns:a16="http://schemas.microsoft.com/office/drawing/2014/main" id="{06231966-E18C-4661-AE8A-40C4E6D72ADF}"/>
              </a:ext>
            </a:extLst>
          </p:cNvPr>
          <p:cNvGraphicFramePr>
            <a:graphicFrameLocks noGrp="1"/>
          </p:cNvGraphicFramePr>
          <p:nvPr>
            <p:extLst>
              <p:ext uri="{D42A27DB-BD31-4B8C-83A1-F6EECF244321}">
                <p14:modId xmlns:p14="http://schemas.microsoft.com/office/powerpoint/2010/main" val="154217884"/>
              </p:ext>
            </p:extLst>
          </p:nvPr>
        </p:nvGraphicFramePr>
        <p:xfrm>
          <a:off x="647699" y="1078250"/>
          <a:ext cx="10896601" cy="4426290"/>
        </p:xfrm>
        <a:graphic>
          <a:graphicData uri="http://schemas.openxmlformats.org/drawingml/2006/table">
            <a:tbl>
              <a:tblPr firstRow="1" bandRow="1">
                <a:tableStyleId>{BC89EF96-8CEA-46FF-86C4-4CE0E7609802}</a:tableStyleId>
              </a:tblPr>
              <a:tblGrid>
                <a:gridCol w="4071759">
                  <a:extLst>
                    <a:ext uri="{9D8B030D-6E8A-4147-A177-3AD203B41FA5}">
                      <a16:colId xmlns:a16="http://schemas.microsoft.com/office/drawing/2014/main" val="3668585392"/>
                    </a:ext>
                  </a:extLst>
                </a:gridCol>
                <a:gridCol w="1358480">
                  <a:extLst>
                    <a:ext uri="{9D8B030D-6E8A-4147-A177-3AD203B41FA5}">
                      <a16:colId xmlns:a16="http://schemas.microsoft.com/office/drawing/2014/main" val="2303121777"/>
                    </a:ext>
                  </a:extLst>
                </a:gridCol>
                <a:gridCol w="1272269">
                  <a:extLst>
                    <a:ext uri="{9D8B030D-6E8A-4147-A177-3AD203B41FA5}">
                      <a16:colId xmlns:a16="http://schemas.microsoft.com/office/drawing/2014/main" val="3270349357"/>
                    </a:ext>
                  </a:extLst>
                </a:gridCol>
                <a:gridCol w="1435984">
                  <a:extLst>
                    <a:ext uri="{9D8B030D-6E8A-4147-A177-3AD203B41FA5}">
                      <a16:colId xmlns:a16="http://schemas.microsoft.com/office/drawing/2014/main" val="3667638729"/>
                    </a:ext>
                  </a:extLst>
                </a:gridCol>
                <a:gridCol w="1297474">
                  <a:extLst>
                    <a:ext uri="{9D8B030D-6E8A-4147-A177-3AD203B41FA5}">
                      <a16:colId xmlns:a16="http://schemas.microsoft.com/office/drawing/2014/main" val="1224337286"/>
                    </a:ext>
                  </a:extLst>
                </a:gridCol>
                <a:gridCol w="1460635">
                  <a:extLst>
                    <a:ext uri="{9D8B030D-6E8A-4147-A177-3AD203B41FA5}">
                      <a16:colId xmlns:a16="http://schemas.microsoft.com/office/drawing/2014/main" val="1153525607"/>
                    </a:ext>
                  </a:extLst>
                </a:gridCol>
              </a:tblGrid>
              <a:tr h="677250">
                <a:tc>
                  <a:txBody>
                    <a:bodyPr/>
                    <a:lstStyle/>
                    <a:p>
                      <a:pPr algn="l"/>
                      <a:r>
                        <a:rPr lang="en-US" sz="2400" dirty="0"/>
                        <a:t>Label</a:t>
                      </a:r>
                    </a:p>
                  </a:txBody>
                  <a:tcPr>
                    <a:noFill/>
                  </a:tcPr>
                </a:tc>
                <a:tc>
                  <a:txBody>
                    <a:bodyPr/>
                    <a:lstStyle/>
                    <a:p>
                      <a:pPr algn="ctr"/>
                      <a:r>
                        <a:rPr lang="en-US" sz="2400" dirty="0"/>
                        <a:t>Cold Water</a:t>
                      </a:r>
                    </a:p>
                  </a:txBody>
                  <a:tcPr>
                    <a:noFill/>
                  </a:tcPr>
                </a:tc>
                <a:tc>
                  <a:txBody>
                    <a:bodyPr/>
                    <a:lstStyle/>
                    <a:p>
                      <a:pPr algn="ctr"/>
                      <a:r>
                        <a:rPr lang="en-US" sz="2400" dirty="0" err="1"/>
                        <a:t>Rewear</a:t>
                      </a:r>
                      <a:endParaRPr lang="en-US" sz="2400" dirty="0"/>
                    </a:p>
                  </a:txBody>
                  <a:tcPr>
                    <a:noFill/>
                  </a:tcPr>
                </a:tc>
                <a:tc>
                  <a:txBody>
                    <a:bodyPr/>
                    <a:lstStyle/>
                    <a:p>
                      <a:pPr algn="ctr"/>
                      <a:r>
                        <a:rPr lang="en-US" sz="2400" dirty="0"/>
                        <a:t>Combine Load</a:t>
                      </a:r>
                    </a:p>
                  </a:txBody>
                  <a:tcPr>
                    <a:noFill/>
                  </a:tcPr>
                </a:tc>
                <a:tc>
                  <a:txBody>
                    <a:bodyPr/>
                    <a:lstStyle/>
                    <a:p>
                      <a:pPr algn="ctr"/>
                      <a:r>
                        <a:rPr lang="en-US" sz="2400" dirty="0"/>
                        <a:t>Hang Dry</a:t>
                      </a:r>
                    </a:p>
                  </a:txBody>
                  <a:tcPr>
                    <a:noFill/>
                  </a:tcPr>
                </a:tc>
                <a:tc>
                  <a:txBody>
                    <a:bodyPr/>
                    <a:lstStyle/>
                    <a:p>
                      <a:pPr algn="ctr"/>
                      <a:r>
                        <a:rPr lang="en-US" sz="2400" dirty="0"/>
                        <a:t>Average</a:t>
                      </a:r>
                    </a:p>
                  </a:txBody>
                  <a:tcPr>
                    <a:noFill/>
                  </a:tcPr>
                </a:tc>
                <a:extLst>
                  <a:ext uri="{0D108BD9-81ED-4DB2-BD59-A6C34878D82A}">
                    <a16:rowId xmlns:a16="http://schemas.microsoft.com/office/drawing/2014/main" val="3559910992"/>
                  </a:ext>
                </a:extLst>
              </a:tr>
              <a:tr h="389478">
                <a:tc>
                  <a:txBody>
                    <a:bodyPr/>
                    <a:lstStyle/>
                    <a:p>
                      <a:r>
                        <a:rPr lang="en-CA" sz="2400" kern="1200" dirty="0">
                          <a:solidFill>
                            <a:schemeClr val="tx1"/>
                          </a:solidFill>
                          <a:effectLst/>
                          <a:latin typeface="+mn-lt"/>
                          <a:ea typeface="+mn-ea"/>
                          <a:cs typeface="+mn-cs"/>
                        </a:rPr>
                        <a:t>QR Scan Only Control (n=185)</a:t>
                      </a:r>
                      <a:endParaRPr lang="en-US" sz="2400" dirty="0"/>
                    </a:p>
                  </a:txBody>
                  <a:tcPr>
                    <a:solidFill>
                      <a:schemeClr val="bg1">
                        <a:lumMod val="95000"/>
                      </a:schemeClr>
                    </a:solidFill>
                  </a:tcPr>
                </a:tc>
                <a:tc>
                  <a:txBody>
                    <a:bodyPr/>
                    <a:lstStyle/>
                    <a:p>
                      <a:pPr algn="ctr"/>
                      <a:r>
                        <a:rPr lang="en-US" sz="2400" dirty="0"/>
                        <a:t>3.25</a:t>
                      </a:r>
                    </a:p>
                  </a:txBody>
                  <a:tcPr>
                    <a:solidFill>
                      <a:schemeClr val="bg1"/>
                    </a:solidFill>
                  </a:tcPr>
                </a:tc>
                <a:tc>
                  <a:txBody>
                    <a:bodyPr/>
                    <a:lstStyle/>
                    <a:p>
                      <a:pPr algn="ctr"/>
                      <a:r>
                        <a:rPr lang="en-US" sz="2400" dirty="0"/>
                        <a:t>3.10</a:t>
                      </a:r>
                    </a:p>
                  </a:txBody>
                  <a:tcPr>
                    <a:solidFill>
                      <a:schemeClr val="bg1"/>
                    </a:solidFill>
                  </a:tcPr>
                </a:tc>
                <a:tc>
                  <a:txBody>
                    <a:bodyPr/>
                    <a:lstStyle/>
                    <a:p>
                      <a:pPr algn="ctr"/>
                      <a:r>
                        <a:rPr lang="en-US" sz="2400" dirty="0"/>
                        <a:t>3.19</a:t>
                      </a:r>
                    </a:p>
                  </a:txBody>
                  <a:tcPr>
                    <a:solidFill>
                      <a:schemeClr val="bg1"/>
                    </a:solidFill>
                  </a:tcPr>
                </a:tc>
                <a:tc>
                  <a:txBody>
                    <a:bodyPr/>
                    <a:lstStyle/>
                    <a:p>
                      <a:pPr algn="ctr"/>
                      <a:r>
                        <a:rPr lang="en-US" sz="2400" dirty="0"/>
                        <a:t>3.44</a:t>
                      </a:r>
                    </a:p>
                  </a:txBody>
                  <a:tcPr>
                    <a:solidFill>
                      <a:schemeClr val="bg1"/>
                    </a:solidFill>
                  </a:tcPr>
                </a:tc>
                <a:tc>
                  <a:txBody>
                    <a:bodyPr/>
                    <a:lstStyle/>
                    <a:p>
                      <a:pPr algn="ctr"/>
                      <a:r>
                        <a:rPr lang="en-US" sz="2400" dirty="0"/>
                        <a:t>3.25</a:t>
                      </a:r>
                    </a:p>
                  </a:txBody>
                  <a:tcPr>
                    <a:solidFill>
                      <a:schemeClr val="bg1"/>
                    </a:solidFill>
                  </a:tcPr>
                </a:tc>
                <a:extLst>
                  <a:ext uri="{0D108BD9-81ED-4DB2-BD59-A6C34878D82A}">
                    <a16:rowId xmlns:a16="http://schemas.microsoft.com/office/drawing/2014/main" val="133986549"/>
                  </a:ext>
                </a:extLst>
              </a:tr>
              <a:tr h="677250">
                <a:tc>
                  <a:txBody>
                    <a:bodyPr/>
                    <a:lstStyle/>
                    <a:p>
                      <a:r>
                        <a:rPr lang="en-US" sz="2400" dirty="0"/>
                        <a:t>Sea turtle + bundled msg </a:t>
                      </a:r>
                      <a:r>
                        <a:rPr lang="en-CA" sz="2400" kern="1200" dirty="0">
                          <a:solidFill>
                            <a:schemeClr val="tx1"/>
                          </a:solidFill>
                          <a:effectLst/>
                          <a:latin typeface="+mn-lt"/>
                          <a:ea typeface="+mn-ea"/>
                          <a:cs typeface="+mn-cs"/>
                        </a:rPr>
                        <a:t>(n=189)</a:t>
                      </a:r>
                      <a:endParaRPr lang="en-US" sz="2400" dirty="0"/>
                    </a:p>
                  </a:txBody>
                  <a:tcPr>
                    <a:solidFill>
                      <a:schemeClr val="bg1">
                        <a:lumMod val="95000"/>
                      </a:schemeClr>
                    </a:solidFill>
                  </a:tcPr>
                </a:tc>
                <a:tc>
                  <a:txBody>
                    <a:bodyPr/>
                    <a:lstStyle/>
                    <a:p>
                      <a:pPr algn="ctr"/>
                      <a:r>
                        <a:rPr lang="en-US" sz="2400" dirty="0"/>
                        <a:t>3.61</a:t>
                      </a:r>
                      <a:r>
                        <a:rPr lang="en-US" sz="2400" baseline="30000" dirty="0"/>
                        <a:t>*</a:t>
                      </a:r>
                    </a:p>
                  </a:txBody>
                  <a:tcPr>
                    <a:noFill/>
                  </a:tcPr>
                </a:tc>
                <a:tc>
                  <a:txBody>
                    <a:bodyPr/>
                    <a:lstStyle/>
                    <a:p>
                      <a:pPr algn="ctr"/>
                      <a:r>
                        <a:rPr lang="en-US" sz="2400" dirty="0"/>
                        <a:t>3.47</a:t>
                      </a:r>
                      <a:r>
                        <a:rPr lang="en-US" sz="2400" baseline="30000" dirty="0"/>
                        <a:t>*</a:t>
                      </a:r>
                      <a:endParaRPr lang="en-US" sz="2400" dirty="0"/>
                    </a:p>
                  </a:txBody>
                  <a:tcPr>
                    <a:noFill/>
                  </a:tcPr>
                </a:tc>
                <a:tc>
                  <a:txBody>
                    <a:bodyPr/>
                    <a:lstStyle/>
                    <a:p>
                      <a:pPr algn="ctr"/>
                      <a:r>
                        <a:rPr lang="en-US" sz="2400" dirty="0"/>
                        <a:t>3.46</a:t>
                      </a:r>
                      <a:r>
                        <a:rPr lang="en-US" sz="2400" baseline="30000" dirty="0"/>
                        <a:t>*</a:t>
                      </a:r>
                      <a:endParaRPr lang="en-US" sz="2400" dirty="0"/>
                    </a:p>
                  </a:txBody>
                  <a:tcPr>
                    <a:noFill/>
                  </a:tcPr>
                </a:tc>
                <a:tc>
                  <a:txBody>
                    <a:bodyPr/>
                    <a:lstStyle/>
                    <a:p>
                      <a:pPr algn="ctr"/>
                      <a:r>
                        <a:rPr lang="en-US" sz="2400" dirty="0"/>
                        <a:t>3.60</a:t>
                      </a:r>
                    </a:p>
                  </a:txBody>
                  <a:tcPr>
                    <a:noFill/>
                  </a:tcPr>
                </a:tc>
                <a:tc>
                  <a:txBody>
                    <a:bodyPr/>
                    <a:lstStyle/>
                    <a:p>
                      <a:pPr algn="ctr"/>
                      <a:r>
                        <a:rPr lang="en-US" sz="2400" dirty="0"/>
                        <a:t>3.53</a:t>
                      </a:r>
                      <a:r>
                        <a:rPr lang="en-US" sz="2400" baseline="30000" dirty="0"/>
                        <a:t>*</a:t>
                      </a:r>
                      <a:endParaRPr lang="en-US" sz="2400" dirty="0"/>
                    </a:p>
                  </a:txBody>
                  <a:tcPr>
                    <a:noFill/>
                  </a:tcPr>
                </a:tc>
                <a:extLst>
                  <a:ext uri="{0D108BD9-81ED-4DB2-BD59-A6C34878D82A}">
                    <a16:rowId xmlns:a16="http://schemas.microsoft.com/office/drawing/2014/main" val="1470913046"/>
                  </a:ext>
                </a:extLst>
              </a:tr>
              <a:tr h="677250">
                <a:tc>
                  <a:txBody>
                    <a:bodyPr/>
                    <a:lstStyle/>
                    <a:p>
                      <a:r>
                        <a:rPr lang="en-US" sz="2400" dirty="0"/>
                        <a:t>Fleece + bundled msg (n=200)</a:t>
                      </a:r>
                    </a:p>
                  </a:txBody>
                  <a:tcPr>
                    <a:solidFill>
                      <a:schemeClr val="bg1">
                        <a:lumMod val="95000"/>
                      </a:schemeClr>
                    </a:solidFill>
                  </a:tcPr>
                </a:tc>
                <a:tc>
                  <a:txBody>
                    <a:bodyPr/>
                    <a:lstStyle/>
                    <a:p>
                      <a:pPr algn="ctr"/>
                      <a:r>
                        <a:rPr lang="en-US" sz="2400" dirty="0"/>
                        <a:t>3.58</a:t>
                      </a:r>
                      <a:r>
                        <a:rPr lang="en-US" sz="2400" baseline="30000" dirty="0"/>
                        <a:t>*</a:t>
                      </a:r>
                      <a:endParaRPr lang="en-US" sz="2400" dirty="0"/>
                    </a:p>
                  </a:txBody>
                  <a:tcPr>
                    <a:noFill/>
                  </a:tcPr>
                </a:tc>
                <a:tc>
                  <a:txBody>
                    <a:bodyPr/>
                    <a:lstStyle/>
                    <a:p>
                      <a:pPr algn="ctr"/>
                      <a:r>
                        <a:rPr lang="en-US" sz="2400" dirty="0"/>
                        <a:t>3.52</a:t>
                      </a:r>
                      <a:r>
                        <a:rPr lang="en-US" sz="2400" baseline="30000" dirty="0"/>
                        <a:t>*</a:t>
                      </a:r>
                      <a:endParaRPr lang="en-US" sz="2400" dirty="0"/>
                    </a:p>
                  </a:txBody>
                  <a:tcPr>
                    <a:noFill/>
                  </a:tcPr>
                </a:tc>
                <a:tc>
                  <a:txBody>
                    <a:bodyPr/>
                    <a:lstStyle/>
                    <a:p>
                      <a:pPr algn="ctr"/>
                      <a:r>
                        <a:rPr lang="en-US" sz="2400" dirty="0"/>
                        <a:t>3.48</a:t>
                      </a:r>
                      <a:r>
                        <a:rPr lang="en-US" sz="2400" baseline="30000" dirty="0"/>
                        <a:t>*</a:t>
                      </a:r>
                      <a:endParaRPr lang="en-US" sz="2400" dirty="0"/>
                    </a:p>
                  </a:txBody>
                  <a:tcPr>
                    <a:noFill/>
                  </a:tcPr>
                </a:tc>
                <a:tc>
                  <a:txBody>
                    <a:bodyPr/>
                    <a:lstStyle/>
                    <a:p>
                      <a:pPr algn="ctr"/>
                      <a:r>
                        <a:rPr lang="en-US" sz="2400" dirty="0"/>
                        <a:t>3.61</a:t>
                      </a:r>
                      <a:r>
                        <a:rPr lang="en-US" sz="2400" baseline="30000" dirty="0"/>
                        <a:t>*</a:t>
                      </a:r>
                      <a:endParaRPr lang="en-US" sz="2400" dirty="0"/>
                    </a:p>
                  </a:txBody>
                  <a:tcPr>
                    <a:noFill/>
                  </a:tcPr>
                </a:tc>
                <a:tc>
                  <a:txBody>
                    <a:bodyPr/>
                    <a:lstStyle/>
                    <a:p>
                      <a:pPr algn="ctr"/>
                      <a:r>
                        <a:rPr lang="en-US" sz="2400" dirty="0"/>
                        <a:t>3.55</a:t>
                      </a:r>
                      <a:r>
                        <a:rPr lang="en-US" sz="2400" baseline="30000" dirty="0"/>
                        <a:t>*</a:t>
                      </a:r>
                      <a:endParaRPr lang="en-US" sz="2400" dirty="0"/>
                    </a:p>
                  </a:txBody>
                  <a:tcPr>
                    <a:noFill/>
                  </a:tcPr>
                </a:tc>
                <a:extLst>
                  <a:ext uri="{0D108BD9-81ED-4DB2-BD59-A6C34878D82A}">
                    <a16:rowId xmlns:a16="http://schemas.microsoft.com/office/drawing/2014/main" val="2172640792"/>
                  </a:ext>
                </a:extLst>
              </a:tr>
              <a:tr h="389478">
                <a:tc>
                  <a:txBody>
                    <a:bodyPr/>
                    <a:lstStyle/>
                    <a:p>
                      <a:r>
                        <a:rPr lang="en-US" sz="2400" dirty="0"/>
                        <a:t>Sea turtle + fleece + bundled msg (n=184)</a:t>
                      </a:r>
                    </a:p>
                  </a:txBody>
                  <a:tcPr>
                    <a:solidFill>
                      <a:schemeClr val="bg1">
                        <a:lumMod val="95000"/>
                      </a:schemeClr>
                    </a:solidFill>
                  </a:tcPr>
                </a:tc>
                <a:tc>
                  <a:txBody>
                    <a:bodyPr/>
                    <a:lstStyle/>
                    <a:p>
                      <a:pPr algn="ctr"/>
                      <a:r>
                        <a:rPr lang="en-US" sz="2400" dirty="0"/>
                        <a:t>3.60</a:t>
                      </a:r>
                      <a:r>
                        <a:rPr lang="en-US" sz="2400" baseline="30000" dirty="0"/>
                        <a:t>*</a:t>
                      </a:r>
                      <a:endParaRPr lang="en-US" sz="2400" dirty="0"/>
                    </a:p>
                  </a:txBody>
                  <a:tcPr>
                    <a:noFill/>
                  </a:tcPr>
                </a:tc>
                <a:tc>
                  <a:txBody>
                    <a:bodyPr/>
                    <a:lstStyle/>
                    <a:p>
                      <a:pPr algn="ctr"/>
                      <a:r>
                        <a:rPr lang="en-US" sz="2400" dirty="0"/>
                        <a:t>3.42</a:t>
                      </a:r>
                      <a:r>
                        <a:rPr lang="en-US" sz="2400" baseline="30000" dirty="0"/>
                        <a:t>*</a:t>
                      </a:r>
                      <a:endParaRPr lang="en-US" sz="2400" dirty="0"/>
                    </a:p>
                  </a:txBody>
                  <a:tcPr>
                    <a:noFill/>
                  </a:tcPr>
                </a:tc>
                <a:tc>
                  <a:txBody>
                    <a:bodyPr/>
                    <a:lstStyle/>
                    <a:p>
                      <a:pPr algn="ctr"/>
                      <a:r>
                        <a:rPr lang="en-US" sz="2400" dirty="0"/>
                        <a:t>3.40</a:t>
                      </a:r>
                      <a:r>
                        <a:rPr lang="en-US" sz="2400" baseline="30000" dirty="0"/>
                        <a:t>*</a:t>
                      </a:r>
                      <a:endParaRPr lang="en-US" sz="2400" dirty="0"/>
                    </a:p>
                  </a:txBody>
                  <a:tcPr>
                    <a:noFill/>
                  </a:tcPr>
                </a:tc>
                <a:tc>
                  <a:txBody>
                    <a:bodyPr/>
                    <a:lstStyle/>
                    <a:p>
                      <a:pPr algn="ctr"/>
                      <a:r>
                        <a:rPr lang="en-US" sz="2400" dirty="0"/>
                        <a:t>3.54</a:t>
                      </a:r>
                    </a:p>
                  </a:txBody>
                  <a:tcPr>
                    <a:noFill/>
                  </a:tcPr>
                </a:tc>
                <a:tc>
                  <a:txBody>
                    <a:bodyPr/>
                    <a:lstStyle/>
                    <a:p>
                      <a:pPr algn="ctr"/>
                      <a:r>
                        <a:rPr lang="en-US" sz="2400" dirty="0"/>
                        <a:t>3.49</a:t>
                      </a:r>
                      <a:r>
                        <a:rPr lang="en-US" sz="2400" baseline="30000" dirty="0"/>
                        <a:t>*</a:t>
                      </a:r>
                      <a:endParaRPr lang="en-US" sz="2400" dirty="0"/>
                    </a:p>
                  </a:txBody>
                  <a:tcPr>
                    <a:noFill/>
                  </a:tcPr>
                </a:tc>
                <a:extLst>
                  <a:ext uri="{0D108BD9-81ED-4DB2-BD59-A6C34878D82A}">
                    <a16:rowId xmlns:a16="http://schemas.microsoft.com/office/drawing/2014/main" val="585469231"/>
                  </a:ext>
                </a:extLst>
              </a:tr>
              <a:tr h="677250">
                <a:tc>
                  <a:txBody>
                    <a:bodyPr/>
                    <a:lstStyle/>
                    <a:p>
                      <a:r>
                        <a:rPr lang="en-US" sz="2400" dirty="0"/>
                        <a:t>Sea turtle + fleece + hang dry msg (n=189)</a:t>
                      </a:r>
                    </a:p>
                  </a:txBody>
                  <a:tcPr>
                    <a:solidFill>
                      <a:schemeClr val="bg1">
                        <a:lumMod val="95000"/>
                      </a:schemeClr>
                    </a:solidFill>
                  </a:tcPr>
                </a:tc>
                <a:tc>
                  <a:txBody>
                    <a:bodyPr/>
                    <a:lstStyle/>
                    <a:p>
                      <a:pPr algn="ctr"/>
                      <a:r>
                        <a:rPr lang="en-US" sz="2400" dirty="0"/>
                        <a:t>3.56</a:t>
                      </a:r>
                      <a:r>
                        <a:rPr lang="en-US" sz="2400" baseline="30000" dirty="0"/>
                        <a:t>*</a:t>
                      </a:r>
                      <a:endParaRPr lang="en-US" sz="2400" dirty="0"/>
                    </a:p>
                  </a:txBody>
                  <a:tcPr>
                    <a:noFill/>
                  </a:tcPr>
                </a:tc>
                <a:tc>
                  <a:txBody>
                    <a:bodyPr/>
                    <a:lstStyle/>
                    <a:p>
                      <a:pPr algn="ctr"/>
                      <a:r>
                        <a:rPr lang="en-US" sz="2400" dirty="0"/>
                        <a:t>3.42</a:t>
                      </a:r>
                      <a:r>
                        <a:rPr lang="en-US" sz="2400" baseline="30000" dirty="0"/>
                        <a:t>*</a:t>
                      </a:r>
                      <a:endParaRPr lang="en-US" sz="2400" dirty="0"/>
                    </a:p>
                  </a:txBody>
                  <a:tcPr>
                    <a:noFill/>
                  </a:tcPr>
                </a:tc>
                <a:tc>
                  <a:txBody>
                    <a:bodyPr/>
                    <a:lstStyle/>
                    <a:p>
                      <a:pPr algn="ctr"/>
                      <a:r>
                        <a:rPr lang="en-US" sz="2400" dirty="0"/>
                        <a:t>3.38</a:t>
                      </a:r>
                      <a:r>
                        <a:rPr lang="en-US" sz="2400" baseline="30000" dirty="0"/>
                        <a:t>*</a:t>
                      </a:r>
                      <a:endParaRPr lang="en-US" sz="2400" dirty="0"/>
                    </a:p>
                  </a:txBody>
                  <a:tcPr>
                    <a:noFill/>
                  </a:tcPr>
                </a:tc>
                <a:tc>
                  <a:txBody>
                    <a:bodyPr/>
                    <a:lstStyle/>
                    <a:p>
                      <a:pPr algn="ctr"/>
                      <a:r>
                        <a:rPr lang="en-US" sz="2400" dirty="0"/>
                        <a:t>3.77</a:t>
                      </a:r>
                      <a:r>
                        <a:rPr lang="en-US" sz="2400" baseline="30000" dirty="0"/>
                        <a:t>*</a:t>
                      </a:r>
                      <a:endParaRPr lang="en-US" sz="2400" dirty="0"/>
                    </a:p>
                  </a:txBody>
                  <a:tcPr>
                    <a:noFill/>
                  </a:tcPr>
                </a:tc>
                <a:tc>
                  <a:txBody>
                    <a:bodyPr/>
                    <a:lstStyle/>
                    <a:p>
                      <a:pPr algn="ctr"/>
                      <a:r>
                        <a:rPr lang="en-US" sz="2400" dirty="0"/>
                        <a:t>3.53</a:t>
                      </a:r>
                      <a:r>
                        <a:rPr lang="en-US" sz="2400" baseline="30000" dirty="0"/>
                        <a:t>*</a:t>
                      </a:r>
                      <a:endParaRPr lang="en-US" sz="2400" dirty="0"/>
                    </a:p>
                  </a:txBody>
                  <a:tcPr>
                    <a:noFill/>
                  </a:tcPr>
                </a:tc>
                <a:extLst>
                  <a:ext uri="{0D108BD9-81ED-4DB2-BD59-A6C34878D82A}">
                    <a16:rowId xmlns:a16="http://schemas.microsoft.com/office/drawing/2014/main" val="1388116783"/>
                  </a:ext>
                </a:extLst>
              </a:tr>
            </a:tbl>
          </a:graphicData>
        </a:graphic>
      </p:graphicFrame>
      <p:sp>
        <p:nvSpPr>
          <p:cNvPr id="8" name="TextBox 7">
            <a:extLst>
              <a:ext uri="{FF2B5EF4-FFF2-40B4-BE49-F238E27FC236}">
                <a16:creationId xmlns:a16="http://schemas.microsoft.com/office/drawing/2014/main" id="{94D9D9CD-5797-431F-9732-6A40E1D8DE05}"/>
              </a:ext>
            </a:extLst>
          </p:cNvPr>
          <p:cNvSpPr txBox="1"/>
          <p:nvPr/>
        </p:nvSpPr>
        <p:spPr>
          <a:xfrm>
            <a:off x="525432" y="6211669"/>
            <a:ext cx="11363326" cy="646331"/>
          </a:xfrm>
          <a:prstGeom prst="rect">
            <a:avLst/>
          </a:prstGeom>
          <a:solidFill>
            <a:schemeClr val="bg1">
              <a:lumMod val="9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Note: Participants answered on a 1-5 scale from 1=“much less often” to 3=“the same” to 5=“much more often”. </a:t>
            </a:r>
            <a:b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 indicates significant difference from control</a:t>
            </a:r>
          </a:p>
        </p:txBody>
      </p:sp>
      <p:sp>
        <p:nvSpPr>
          <p:cNvPr id="2" name="Rectangle 1">
            <a:extLst>
              <a:ext uri="{FF2B5EF4-FFF2-40B4-BE49-F238E27FC236}">
                <a16:creationId xmlns:a16="http://schemas.microsoft.com/office/drawing/2014/main" id="{CDDD271E-B37D-3949-BA7B-561004080FFE}"/>
              </a:ext>
            </a:extLst>
          </p:cNvPr>
          <p:cNvSpPr/>
          <p:nvPr/>
        </p:nvSpPr>
        <p:spPr>
          <a:xfrm>
            <a:off x="10095470" y="1078250"/>
            <a:ext cx="1448830" cy="4426290"/>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76277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2804EF6-D4F4-46B7-A59F-A8C209010820}"/>
              </a:ext>
            </a:extLst>
          </p:cNvPr>
          <p:cNvSpPr>
            <a:spLocks noGrp="1"/>
          </p:cNvSpPr>
          <p:nvPr>
            <p:ph type="title"/>
          </p:nvPr>
        </p:nvSpPr>
        <p:spPr/>
        <p:txBody>
          <a:bodyPr>
            <a:normAutofit/>
          </a:bodyPr>
          <a:lstStyle/>
          <a:p>
            <a:r>
              <a:rPr lang="en-US" dirty="0"/>
              <a:t>Summary: Decal Effectiveness vs Control</a:t>
            </a:r>
          </a:p>
        </p:txBody>
      </p:sp>
      <p:sp>
        <p:nvSpPr>
          <p:cNvPr id="4" name="Rectangle 3">
            <a:extLst>
              <a:ext uri="{FF2B5EF4-FFF2-40B4-BE49-F238E27FC236}">
                <a16:creationId xmlns:a16="http://schemas.microsoft.com/office/drawing/2014/main" id="{32006909-A650-4436-8CE8-722967969969}"/>
              </a:ext>
            </a:extLst>
          </p:cNvPr>
          <p:cNvSpPr/>
          <p:nvPr/>
        </p:nvSpPr>
        <p:spPr>
          <a:xfrm>
            <a:off x="0" y="0"/>
            <a:ext cx="222191" cy="6858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6" name="Table 5">
            <a:extLst>
              <a:ext uri="{FF2B5EF4-FFF2-40B4-BE49-F238E27FC236}">
                <a16:creationId xmlns:a16="http://schemas.microsoft.com/office/drawing/2014/main" id="{80860ADF-B86C-78BB-69A3-8FD73ED1A5BC}"/>
              </a:ext>
            </a:extLst>
          </p:cNvPr>
          <p:cNvGraphicFramePr>
            <a:graphicFrameLocks noGrp="1"/>
          </p:cNvGraphicFramePr>
          <p:nvPr>
            <p:extLst>
              <p:ext uri="{D42A27DB-BD31-4B8C-83A1-F6EECF244321}">
                <p14:modId xmlns:p14="http://schemas.microsoft.com/office/powerpoint/2010/main" val="1657585600"/>
              </p:ext>
            </p:extLst>
          </p:nvPr>
        </p:nvGraphicFramePr>
        <p:xfrm>
          <a:off x="384313" y="905256"/>
          <a:ext cx="11131827" cy="5084725"/>
        </p:xfrm>
        <a:graphic>
          <a:graphicData uri="http://schemas.openxmlformats.org/drawingml/2006/table">
            <a:tbl>
              <a:tblPr/>
              <a:tblGrid>
                <a:gridCol w="2507000">
                  <a:extLst>
                    <a:ext uri="{9D8B030D-6E8A-4147-A177-3AD203B41FA5}">
                      <a16:colId xmlns:a16="http://schemas.microsoft.com/office/drawing/2014/main" val="2512871209"/>
                    </a:ext>
                  </a:extLst>
                </a:gridCol>
                <a:gridCol w="1103828">
                  <a:extLst>
                    <a:ext uri="{9D8B030D-6E8A-4147-A177-3AD203B41FA5}">
                      <a16:colId xmlns:a16="http://schemas.microsoft.com/office/drawing/2014/main" val="3156710908"/>
                    </a:ext>
                  </a:extLst>
                </a:gridCol>
                <a:gridCol w="1085120">
                  <a:extLst>
                    <a:ext uri="{9D8B030D-6E8A-4147-A177-3AD203B41FA5}">
                      <a16:colId xmlns:a16="http://schemas.microsoft.com/office/drawing/2014/main" val="2492989892"/>
                    </a:ext>
                  </a:extLst>
                </a:gridCol>
                <a:gridCol w="1590261">
                  <a:extLst>
                    <a:ext uri="{9D8B030D-6E8A-4147-A177-3AD203B41FA5}">
                      <a16:colId xmlns:a16="http://schemas.microsoft.com/office/drawing/2014/main" val="3211440190"/>
                    </a:ext>
                  </a:extLst>
                </a:gridCol>
                <a:gridCol w="1590261">
                  <a:extLst>
                    <a:ext uri="{9D8B030D-6E8A-4147-A177-3AD203B41FA5}">
                      <a16:colId xmlns:a16="http://schemas.microsoft.com/office/drawing/2014/main" val="2755513459"/>
                    </a:ext>
                  </a:extLst>
                </a:gridCol>
                <a:gridCol w="1702514">
                  <a:extLst>
                    <a:ext uri="{9D8B030D-6E8A-4147-A177-3AD203B41FA5}">
                      <a16:colId xmlns:a16="http://schemas.microsoft.com/office/drawing/2014/main" val="1438358694"/>
                    </a:ext>
                  </a:extLst>
                </a:gridCol>
                <a:gridCol w="1552843">
                  <a:extLst>
                    <a:ext uri="{9D8B030D-6E8A-4147-A177-3AD203B41FA5}">
                      <a16:colId xmlns:a16="http://schemas.microsoft.com/office/drawing/2014/main" val="3606876001"/>
                    </a:ext>
                  </a:extLst>
                </a:gridCol>
              </a:tblGrid>
              <a:tr h="1016945">
                <a:tc>
                  <a:txBody>
                    <a:bodyPr/>
                    <a:lstStyle/>
                    <a:p>
                      <a:pPr algn="ctr" fontAlgn="ctr"/>
                      <a:r>
                        <a:rPr lang="en-US" sz="2400" b="1" i="0" u="none" strike="noStrike">
                          <a:solidFill>
                            <a:srgbClr val="000000"/>
                          </a:solidFill>
                          <a:effectLst/>
                          <a:latin typeface="Calibri" panose="020F0502020204030204" pitchFamily="34" charset="0"/>
                        </a:rPr>
                        <a:t>Condition</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1" i="0" u="none" strike="noStrike">
                          <a:solidFill>
                            <a:srgbClr val="000000"/>
                          </a:solidFill>
                          <a:effectLst/>
                          <a:latin typeface="Calibri" panose="020F0502020204030204" pitchFamily="34" charset="0"/>
                        </a:rPr>
                        <a:t>Intentions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1" i="0" u="none" strike="noStrike">
                          <a:solidFill>
                            <a:srgbClr val="000000"/>
                          </a:solidFill>
                          <a:effectLst/>
                          <a:latin typeface="Calibri" panose="020F0502020204030204" pitchFamily="34" charset="0"/>
                        </a:rPr>
                        <a:t>Self-report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1" i="0" u="none" strike="noStrike" dirty="0">
                          <a:solidFill>
                            <a:srgbClr val="000000"/>
                          </a:solidFill>
                          <a:effectLst/>
                          <a:latin typeface="Calibri" panose="020F0502020204030204" pitchFamily="34" charset="0"/>
                        </a:rPr>
                        <a:t>Logged Washing</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1" i="0" u="none" strike="noStrike">
                          <a:solidFill>
                            <a:srgbClr val="000000"/>
                          </a:solidFill>
                          <a:effectLst/>
                          <a:latin typeface="Calibri" panose="020F0502020204030204" pitchFamily="34" charset="0"/>
                        </a:rPr>
                        <a:t>Logged Drying</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1" i="0" u="none" strike="noStrike">
                          <a:solidFill>
                            <a:srgbClr val="000000"/>
                          </a:solidFill>
                          <a:effectLst/>
                          <a:latin typeface="Calibri" panose="020F0502020204030204" pitchFamily="34" charset="0"/>
                        </a:rPr>
                        <a:t>Metered Washing</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1" i="0" u="none" strike="noStrike">
                          <a:solidFill>
                            <a:srgbClr val="000000"/>
                          </a:solidFill>
                          <a:effectLst/>
                          <a:latin typeface="Calibri" panose="020F0502020204030204" pitchFamily="34" charset="0"/>
                        </a:rPr>
                        <a:t>Metered Drying</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5793040"/>
                  </a:ext>
                </a:extLst>
              </a:tr>
              <a:tr h="1016945">
                <a:tc>
                  <a:txBody>
                    <a:bodyPr/>
                    <a:lstStyle/>
                    <a:p>
                      <a:pPr algn="ctr" fontAlgn="ctr"/>
                      <a:r>
                        <a:rPr lang="en-US" sz="2400" b="0" i="0" u="none" strike="noStrike">
                          <a:solidFill>
                            <a:srgbClr val="000000"/>
                          </a:solidFill>
                          <a:effectLst/>
                          <a:latin typeface="Calibri" panose="020F0502020204030204" pitchFamily="34" charset="0"/>
                        </a:rPr>
                        <a:t>Turtle + Bundle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Calibri" panose="020F050202020403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US" sz="2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2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2400" b="0" i="0" u="none" strike="noStrike">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2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2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75724667"/>
                  </a:ext>
                </a:extLst>
              </a:tr>
              <a:tr h="1016945">
                <a:tc>
                  <a:txBody>
                    <a:bodyPr/>
                    <a:lstStyle/>
                    <a:p>
                      <a:pPr algn="ctr" fontAlgn="ctr"/>
                      <a:r>
                        <a:rPr lang="en-US" sz="2400" b="0" i="0" u="none" strike="noStrike">
                          <a:solidFill>
                            <a:srgbClr val="000000"/>
                          </a:solidFill>
                          <a:effectLst/>
                          <a:latin typeface="Calibri" panose="020F0502020204030204" pitchFamily="34" charset="0"/>
                        </a:rPr>
                        <a:t>Fleece + Bundle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Calibri" panose="020F050202020403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endParaRPr lang="en-US" sz="2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2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2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2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2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34195835"/>
                  </a:ext>
                </a:extLst>
              </a:tr>
              <a:tr h="1016945">
                <a:tc>
                  <a:txBody>
                    <a:bodyPr/>
                    <a:lstStyle/>
                    <a:p>
                      <a:pPr algn="ctr" fontAlgn="ctr"/>
                      <a:r>
                        <a:rPr lang="en-US" sz="2400" b="0" i="0" u="none" strike="noStrike">
                          <a:solidFill>
                            <a:srgbClr val="000000"/>
                          </a:solidFill>
                          <a:effectLst/>
                          <a:latin typeface="Calibri" panose="020F0502020204030204" pitchFamily="34" charset="0"/>
                        </a:rPr>
                        <a:t>Turtle + Fleece + Bundle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Calibri" panose="020F050202020403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endParaRPr lang="en-US" sz="2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2400" b="0" i="0" u="none" strike="noStrike">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2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2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2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9709804"/>
                  </a:ext>
                </a:extLst>
              </a:tr>
              <a:tr h="1016945">
                <a:tc>
                  <a:txBody>
                    <a:bodyPr/>
                    <a:lstStyle/>
                    <a:p>
                      <a:pPr algn="ctr" fontAlgn="ctr"/>
                      <a:r>
                        <a:rPr lang="en-US" sz="2400" b="0" i="0" u="none" strike="noStrike">
                          <a:solidFill>
                            <a:srgbClr val="000000"/>
                          </a:solidFill>
                          <a:effectLst/>
                          <a:latin typeface="Calibri" panose="020F0502020204030204" pitchFamily="34" charset="0"/>
                        </a:rPr>
                        <a:t>Turtle + Fleece + Hang Dry</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Calibri" panose="020F050202020403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US" sz="2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2400" b="0" i="0" u="none" strike="noStrike">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2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2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2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58567394"/>
                  </a:ext>
                </a:extLst>
              </a:tr>
            </a:tbl>
          </a:graphicData>
        </a:graphic>
      </p:graphicFrame>
    </p:spTree>
    <p:extLst>
      <p:ext uri="{BB962C8B-B14F-4D97-AF65-F5344CB8AC3E}">
        <p14:creationId xmlns:p14="http://schemas.microsoft.com/office/powerpoint/2010/main" val="21129063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46BB43-36E6-4D00-A756-D02D4D0B7504}"/>
              </a:ext>
            </a:extLst>
          </p:cNvPr>
          <p:cNvSpPr>
            <a:spLocks noGrp="1"/>
          </p:cNvSpPr>
          <p:nvPr>
            <p:ph idx="1"/>
          </p:nvPr>
        </p:nvSpPr>
        <p:spPr>
          <a:xfrm>
            <a:off x="621475" y="1056904"/>
            <a:ext cx="5165371" cy="5120059"/>
          </a:xfrm>
        </p:spPr>
        <p:txBody>
          <a:bodyPr/>
          <a:lstStyle/>
          <a:p>
            <a:pPr marL="0" indent="0">
              <a:buNone/>
            </a:pPr>
            <a:r>
              <a:rPr lang="en-CA" b="0" dirty="0">
                <a:solidFill>
                  <a:schemeClr val="tx1"/>
                </a:solidFill>
              </a:rPr>
              <a:t>UBC</a:t>
            </a:r>
          </a:p>
          <a:p>
            <a:r>
              <a:rPr lang="en-CA" b="0" dirty="0">
                <a:solidFill>
                  <a:schemeClr val="tx1"/>
                </a:solidFill>
              </a:rPr>
              <a:t>David Hardisty</a:t>
            </a:r>
          </a:p>
          <a:p>
            <a:r>
              <a:rPr lang="en-CA" b="0" dirty="0">
                <a:solidFill>
                  <a:schemeClr val="tx1"/>
                </a:solidFill>
              </a:rPr>
              <a:t>Kirstin </a:t>
            </a:r>
            <a:r>
              <a:rPr lang="en-CA" b="0" dirty="0" err="1">
                <a:solidFill>
                  <a:schemeClr val="tx1"/>
                </a:solidFill>
              </a:rPr>
              <a:t>Appelt</a:t>
            </a:r>
            <a:endParaRPr lang="en-CA" b="0" dirty="0">
              <a:solidFill>
                <a:schemeClr val="tx1"/>
              </a:solidFill>
            </a:endParaRPr>
          </a:p>
          <a:p>
            <a:r>
              <a:rPr lang="en-CA" b="0" dirty="0">
                <a:solidFill>
                  <a:schemeClr val="tx1"/>
                </a:solidFill>
              </a:rPr>
              <a:t>Sid Mookerjee </a:t>
            </a:r>
          </a:p>
          <a:p>
            <a:r>
              <a:rPr lang="en-CA" b="0" dirty="0" err="1">
                <a:solidFill>
                  <a:schemeClr val="tx1"/>
                </a:solidFill>
              </a:rPr>
              <a:t>Yanwen</a:t>
            </a:r>
            <a:r>
              <a:rPr lang="en-CA" b="0" dirty="0">
                <a:solidFill>
                  <a:schemeClr val="tx1"/>
                </a:solidFill>
              </a:rPr>
              <a:t> Wang</a:t>
            </a:r>
          </a:p>
          <a:p>
            <a:r>
              <a:rPr lang="en-CA" b="0" dirty="0" err="1">
                <a:solidFill>
                  <a:schemeClr val="tx1"/>
                </a:solidFill>
              </a:rPr>
              <a:t>Jiaying</a:t>
            </a:r>
            <a:r>
              <a:rPr lang="en-CA" b="0" dirty="0">
                <a:solidFill>
                  <a:schemeClr val="tx1"/>
                </a:solidFill>
              </a:rPr>
              <a:t> Zhao</a:t>
            </a:r>
          </a:p>
        </p:txBody>
      </p:sp>
      <p:sp>
        <p:nvSpPr>
          <p:cNvPr id="2" name="Title 1">
            <a:extLst>
              <a:ext uri="{FF2B5EF4-FFF2-40B4-BE49-F238E27FC236}">
                <a16:creationId xmlns:a16="http://schemas.microsoft.com/office/drawing/2014/main" id="{C43BC23E-3E6B-A94C-88A8-26607F9ABFDB}"/>
              </a:ext>
            </a:extLst>
          </p:cNvPr>
          <p:cNvSpPr>
            <a:spLocks noGrp="1"/>
          </p:cNvSpPr>
          <p:nvPr>
            <p:ph type="title"/>
          </p:nvPr>
        </p:nvSpPr>
        <p:spPr/>
        <p:txBody>
          <a:bodyPr/>
          <a:lstStyle/>
          <a:p>
            <a:r>
              <a:rPr lang="en-US" dirty="0"/>
              <a:t>Co-Authors &amp; Partners</a:t>
            </a:r>
          </a:p>
        </p:txBody>
      </p:sp>
      <p:sp>
        <p:nvSpPr>
          <p:cNvPr id="6" name="Content Placeholder 2">
            <a:extLst>
              <a:ext uri="{FF2B5EF4-FFF2-40B4-BE49-F238E27FC236}">
                <a16:creationId xmlns:a16="http://schemas.microsoft.com/office/drawing/2014/main" id="{38815A72-2231-42E2-87A9-F4BA8859C413}"/>
              </a:ext>
            </a:extLst>
          </p:cNvPr>
          <p:cNvSpPr txBox="1">
            <a:spLocks/>
          </p:cNvSpPr>
          <p:nvPr/>
        </p:nvSpPr>
        <p:spPr>
          <a:xfrm>
            <a:off x="6038219" y="1052548"/>
            <a:ext cx="5165371" cy="5120059"/>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b="1" kern="1200">
                <a:solidFill>
                  <a:srgbClr val="1B365D"/>
                </a:solidFill>
                <a:latin typeface="+mn-lt"/>
                <a:ea typeface="+mn-ea"/>
                <a:cs typeface="+mn-cs"/>
              </a:defRPr>
            </a:lvl1pPr>
            <a:lvl2pPr marL="685800" indent="-228600" algn="l" defTabSz="914400" rtl="0" eaLnBrk="1" latinLnBrk="0" hangingPunct="1">
              <a:lnSpc>
                <a:spcPct val="100000"/>
              </a:lnSpc>
              <a:spcBef>
                <a:spcPts val="500"/>
              </a:spcBef>
              <a:buClr>
                <a:schemeClr val="accent1"/>
              </a:buClr>
              <a:buFont typeface="Arial" panose="020B0604020202020204" pitchFamily="34" charset="0"/>
              <a:buChar char="•"/>
              <a:defRPr sz="2400" kern="1200">
                <a:solidFill>
                  <a:srgbClr val="1B365D"/>
                </a:solidFill>
                <a:latin typeface="+mn-lt"/>
                <a:ea typeface="+mn-ea"/>
                <a:cs typeface="+mn-cs"/>
              </a:defRPr>
            </a:lvl2pPr>
            <a:lvl3pPr marL="1143000" indent="-228600" algn="l" defTabSz="914400" rtl="0" eaLnBrk="1" latinLnBrk="0" hangingPunct="1">
              <a:lnSpc>
                <a:spcPct val="100000"/>
              </a:lnSpc>
              <a:spcBef>
                <a:spcPts val="500"/>
              </a:spcBef>
              <a:buClr>
                <a:schemeClr val="accent2"/>
              </a:buClr>
              <a:buFont typeface="Arial" panose="020B0604020202020204" pitchFamily="34" charset="0"/>
              <a:buChar char="•"/>
              <a:defRPr sz="2000" kern="1200">
                <a:solidFill>
                  <a:srgbClr val="1B365D"/>
                </a:solidFill>
                <a:latin typeface="+mn-lt"/>
                <a:ea typeface="+mn-ea"/>
                <a:cs typeface="+mn-cs"/>
              </a:defRPr>
            </a:lvl3pPr>
            <a:lvl4pPr marL="1600200" indent="-228600" algn="l" defTabSz="914400" rtl="0" eaLnBrk="1" latinLnBrk="0" hangingPunct="1">
              <a:lnSpc>
                <a:spcPct val="100000"/>
              </a:lnSpc>
              <a:spcBef>
                <a:spcPts val="500"/>
              </a:spcBef>
              <a:buClr>
                <a:schemeClr val="accent3"/>
              </a:buClr>
              <a:buFont typeface="Arial" panose="020B0604020202020204" pitchFamily="34" charset="0"/>
              <a:buChar char="•"/>
              <a:defRPr sz="1800" kern="1200">
                <a:solidFill>
                  <a:srgbClr val="1B365D"/>
                </a:solidFill>
                <a:latin typeface="+mn-lt"/>
                <a:ea typeface="+mn-ea"/>
                <a:cs typeface="+mn-cs"/>
              </a:defRPr>
            </a:lvl4pPr>
            <a:lvl5pPr marL="2057400" indent="-228600" algn="l" defTabSz="914400" rtl="0" eaLnBrk="1" latinLnBrk="0" hangingPunct="1">
              <a:lnSpc>
                <a:spcPct val="100000"/>
              </a:lnSpc>
              <a:spcBef>
                <a:spcPts val="500"/>
              </a:spcBef>
              <a:buClr>
                <a:schemeClr val="tx2"/>
              </a:buClr>
              <a:buFont typeface="Arial" panose="020B0604020202020204" pitchFamily="34" charset="0"/>
              <a:buChar char="•"/>
              <a:defRPr sz="1800" kern="1200">
                <a:solidFill>
                  <a:srgbClr val="1B365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b="0" dirty="0">
                <a:solidFill>
                  <a:schemeClr val="tx1"/>
                </a:solidFill>
              </a:rPr>
              <a:t>BC Hydro</a:t>
            </a:r>
          </a:p>
          <a:p>
            <a:r>
              <a:rPr lang="en-CA" b="0" dirty="0" err="1">
                <a:solidFill>
                  <a:schemeClr val="tx1"/>
                </a:solidFill>
              </a:rPr>
              <a:t>Arien</a:t>
            </a:r>
            <a:r>
              <a:rPr lang="en-CA" b="0" dirty="0">
                <a:solidFill>
                  <a:schemeClr val="tx1"/>
                </a:solidFill>
              </a:rPr>
              <a:t> </a:t>
            </a:r>
            <a:r>
              <a:rPr lang="en-CA" b="0" dirty="0" err="1">
                <a:solidFill>
                  <a:schemeClr val="tx1"/>
                </a:solidFill>
              </a:rPr>
              <a:t>Korteland</a:t>
            </a:r>
            <a:endParaRPr lang="en-CA" b="0" dirty="0">
              <a:solidFill>
                <a:schemeClr val="tx1"/>
              </a:solidFill>
            </a:endParaRPr>
          </a:p>
          <a:p>
            <a:r>
              <a:rPr lang="en-CA" b="0" dirty="0">
                <a:solidFill>
                  <a:schemeClr val="tx1"/>
                </a:solidFill>
              </a:rPr>
              <a:t>Valerie Rodrigues</a:t>
            </a:r>
          </a:p>
          <a:p>
            <a:r>
              <a:rPr lang="en-CA" b="0" dirty="0" err="1">
                <a:solidFill>
                  <a:schemeClr val="tx1"/>
                </a:solidFill>
              </a:rPr>
              <a:t>Netu</a:t>
            </a:r>
            <a:r>
              <a:rPr lang="en-CA" b="0" dirty="0">
                <a:solidFill>
                  <a:schemeClr val="tx1"/>
                </a:solidFill>
              </a:rPr>
              <a:t> Sidhu</a:t>
            </a:r>
          </a:p>
        </p:txBody>
      </p:sp>
    </p:spTree>
    <p:extLst>
      <p:ext uri="{BB962C8B-B14F-4D97-AF65-F5344CB8AC3E}">
        <p14:creationId xmlns:p14="http://schemas.microsoft.com/office/powerpoint/2010/main" val="32818399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63082A-B03F-4E41-B18F-63F72E03B2BB}"/>
              </a:ext>
            </a:extLst>
          </p:cNvPr>
          <p:cNvSpPr>
            <a:spLocks noGrp="1"/>
          </p:cNvSpPr>
          <p:nvPr>
            <p:ph type="title"/>
          </p:nvPr>
        </p:nvSpPr>
        <p:spPr/>
        <p:txBody>
          <a:bodyPr/>
          <a:lstStyle/>
          <a:p>
            <a:r>
              <a:rPr lang="en-US" dirty="0"/>
              <a:t>Retrospective Self-report Results</a:t>
            </a:r>
            <a:endParaRPr lang="en-CA" dirty="0"/>
          </a:p>
        </p:txBody>
      </p:sp>
    </p:spTree>
    <p:extLst>
      <p:ext uri="{BB962C8B-B14F-4D97-AF65-F5344CB8AC3E}">
        <p14:creationId xmlns:p14="http://schemas.microsoft.com/office/powerpoint/2010/main" val="9024603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ABA3532-6CC1-5DA8-6EC8-417C3896C01C}"/>
              </a:ext>
            </a:extLst>
          </p:cNvPr>
          <p:cNvSpPr>
            <a:spLocks noGrp="1"/>
          </p:cNvSpPr>
          <p:nvPr>
            <p:ph type="title"/>
          </p:nvPr>
        </p:nvSpPr>
        <p:spPr/>
        <p:txBody>
          <a:bodyPr/>
          <a:lstStyle/>
          <a:p>
            <a:r>
              <a:rPr lang="en-CA" dirty="0"/>
              <a:t>Retrospective Self-report Results</a:t>
            </a:r>
          </a:p>
        </p:txBody>
      </p:sp>
      <p:graphicFrame>
        <p:nvGraphicFramePr>
          <p:cNvPr id="5" name="Content Placeholder 4">
            <a:extLst>
              <a:ext uri="{FF2B5EF4-FFF2-40B4-BE49-F238E27FC236}">
                <a16:creationId xmlns:a16="http://schemas.microsoft.com/office/drawing/2014/main" id="{93DC10EA-E3F8-D60E-C846-6BF6371146DA}"/>
              </a:ext>
            </a:extLst>
          </p:cNvPr>
          <p:cNvGraphicFramePr>
            <a:graphicFrameLocks noGrp="1"/>
          </p:cNvGraphicFramePr>
          <p:nvPr>
            <p:ph idx="1"/>
            <p:extLst>
              <p:ext uri="{D42A27DB-BD31-4B8C-83A1-F6EECF244321}">
                <p14:modId xmlns:p14="http://schemas.microsoft.com/office/powerpoint/2010/main" val="1758851681"/>
              </p:ext>
            </p:extLst>
          </p:nvPr>
        </p:nvGraphicFramePr>
        <p:xfrm>
          <a:off x="1458097" y="716691"/>
          <a:ext cx="10392032" cy="483834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EAB0DABC-2942-0F77-3006-FB50F276B802}"/>
              </a:ext>
            </a:extLst>
          </p:cNvPr>
          <p:cNvSpPr txBox="1"/>
          <p:nvPr/>
        </p:nvSpPr>
        <p:spPr>
          <a:xfrm>
            <a:off x="240703" y="5253745"/>
            <a:ext cx="12014430" cy="1015663"/>
          </a:xfrm>
          <a:prstGeom prst="rect">
            <a:avLst/>
          </a:prstGeom>
          <a:noFill/>
        </p:spPr>
        <p:txBody>
          <a:bodyPr wrap="square" rtlCol="0">
            <a:spAutoFit/>
          </a:bodyPr>
          <a:lstStyle/>
          <a:p>
            <a:r>
              <a:rPr lang="en-CA" sz="2000" b="1" dirty="0"/>
              <a:t>Takeaway:</a:t>
            </a:r>
            <a:r>
              <a:rPr lang="en-CA" sz="2000" dirty="0"/>
              <a:t> </a:t>
            </a:r>
          </a:p>
          <a:p>
            <a:r>
              <a:rPr lang="en-CA" sz="2000" dirty="0"/>
              <a:t>From S2 to S5, participants in the control condition were less likely to report engaging in laundry efficient behaviours. “Sea </a:t>
            </a:r>
            <a:r>
              <a:rPr lang="en-CA" sz="2000" dirty="0" err="1"/>
              <a:t>turtle+bundled</a:t>
            </a:r>
            <a:r>
              <a:rPr lang="en-CA" sz="2000" dirty="0"/>
              <a:t>” message was more effective than control condition, p&lt;.001</a:t>
            </a:r>
          </a:p>
        </p:txBody>
      </p:sp>
      <p:sp>
        <p:nvSpPr>
          <p:cNvPr id="4" name="Oval 3">
            <a:extLst>
              <a:ext uri="{FF2B5EF4-FFF2-40B4-BE49-F238E27FC236}">
                <a16:creationId xmlns:a16="http://schemas.microsoft.com/office/drawing/2014/main" id="{8E710831-2D7D-63F7-2F2F-6526EE145812}"/>
              </a:ext>
            </a:extLst>
          </p:cNvPr>
          <p:cNvSpPr/>
          <p:nvPr/>
        </p:nvSpPr>
        <p:spPr>
          <a:xfrm>
            <a:off x="2883445" y="2440270"/>
            <a:ext cx="701227" cy="1873678"/>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E243EBC3-80DD-2C2C-4B7F-EE610EC380C6}"/>
              </a:ext>
            </a:extLst>
          </p:cNvPr>
          <p:cNvSpPr/>
          <p:nvPr/>
        </p:nvSpPr>
        <p:spPr>
          <a:xfrm>
            <a:off x="7164662" y="906483"/>
            <a:ext cx="1020060" cy="2214941"/>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68140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2804EF6-D4F4-46B7-A59F-A8C209010820}"/>
              </a:ext>
            </a:extLst>
          </p:cNvPr>
          <p:cNvSpPr>
            <a:spLocks noGrp="1"/>
          </p:cNvSpPr>
          <p:nvPr>
            <p:ph type="title"/>
          </p:nvPr>
        </p:nvSpPr>
        <p:spPr/>
        <p:txBody>
          <a:bodyPr>
            <a:normAutofit/>
          </a:bodyPr>
          <a:lstStyle/>
          <a:p>
            <a:r>
              <a:rPr lang="en-US" dirty="0"/>
              <a:t>Summary: Decal Effectiveness vs Control</a:t>
            </a:r>
          </a:p>
        </p:txBody>
      </p:sp>
      <p:sp>
        <p:nvSpPr>
          <p:cNvPr id="4" name="Rectangle 3">
            <a:extLst>
              <a:ext uri="{FF2B5EF4-FFF2-40B4-BE49-F238E27FC236}">
                <a16:creationId xmlns:a16="http://schemas.microsoft.com/office/drawing/2014/main" id="{32006909-A650-4436-8CE8-722967969969}"/>
              </a:ext>
            </a:extLst>
          </p:cNvPr>
          <p:cNvSpPr/>
          <p:nvPr/>
        </p:nvSpPr>
        <p:spPr>
          <a:xfrm>
            <a:off x="0" y="0"/>
            <a:ext cx="222191" cy="6858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6" name="Table 5">
            <a:extLst>
              <a:ext uri="{FF2B5EF4-FFF2-40B4-BE49-F238E27FC236}">
                <a16:creationId xmlns:a16="http://schemas.microsoft.com/office/drawing/2014/main" id="{80860ADF-B86C-78BB-69A3-8FD73ED1A5BC}"/>
              </a:ext>
            </a:extLst>
          </p:cNvPr>
          <p:cNvGraphicFramePr>
            <a:graphicFrameLocks noGrp="1"/>
          </p:cNvGraphicFramePr>
          <p:nvPr>
            <p:extLst>
              <p:ext uri="{D42A27DB-BD31-4B8C-83A1-F6EECF244321}">
                <p14:modId xmlns:p14="http://schemas.microsoft.com/office/powerpoint/2010/main" val="2055110144"/>
              </p:ext>
            </p:extLst>
          </p:nvPr>
        </p:nvGraphicFramePr>
        <p:xfrm>
          <a:off x="384313" y="905256"/>
          <a:ext cx="11131827" cy="5084725"/>
        </p:xfrm>
        <a:graphic>
          <a:graphicData uri="http://schemas.openxmlformats.org/drawingml/2006/table">
            <a:tbl>
              <a:tblPr/>
              <a:tblGrid>
                <a:gridCol w="2507000">
                  <a:extLst>
                    <a:ext uri="{9D8B030D-6E8A-4147-A177-3AD203B41FA5}">
                      <a16:colId xmlns:a16="http://schemas.microsoft.com/office/drawing/2014/main" val="2512871209"/>
                    </a:ext>
                  </a:extLst>
                </a:gridCol>
                <a:gridCol w="1103828">
                  <a:extLst>
                    <a:ext uri="{9D8B030D-6E8A-4147-A177-3AD203B41FA5}">
                      <a16:colId xmlns:a16="http://schemas.microsoft.com/office/drawing/2014/main" val="3156710908"/>
                    </a:ext>
                  </a:extLst>
                </a:gridCol>
                <a:gridCol w="1085120">
                  <a:extLst>
                    <a:ext uri="{9D8B030D-6E8A-4147-A177-3AD203B41FA5}">
                      <a16:colId xmlns:a16="http://schemas.microsoft.com/office/drawing/2014/main" val="2492989892"/>
                    </a:ext>
                  </a:extLst>
                </a:gridCol>
                <a:gridCol w="1590261">
                  <a:extLst>
                    <a:ext uri="{9D8B030D-6E8A-4147-A177-3AD203B41FA5}">
                      <a16:colId xmlns:a16="http://schemas.microsoft.com/office/drawing/2014/main" val="3211440190"/>
                    </a:ext>
                  </a:extLst>
                </a:gridCol>
                <a:gridCol w="1590261">
                  <a:extLst>
                    <a:ext uri="{9D8B030D-6E8A-4147-A177-3AD203B41FA5}">
                      <a16:colId xmlns:a16="http://schemas.microsoft.com/office/drawing/2014/main" val="2755513459"/>
                    </a:ext>
                  </a:extLst>
                </a:gridCol>
                <a:gridCol w="1702514">
                  <a:extLst>
                    <a:ext uri="{9D8B030D-6E8A-4147-A177-3AD203B41FA5}">
                      <a16:colId xmlns:a16="http://schemas.microsoft.com/office/drawing/2014/main" val="1438358694"/>
                    </a:ext>
                  </a:extLst>
                </a:gridCol>
                <a:gridCol w="1552843">
                  <a:extLst>
                    <a:ext uri="{9D8B030D-6E8A-4147-A177-3AD203B41FA5}">
                      <a16:colId xmlns:a16="http://schemas.microsoft.com/office/drawing/2014/main" val="3606876001"/>
                    </a:ext>
                  </a:extLst>
                </a:gridCol>
              </a:tblGrid>
              <a:tr h="1016945">
                <a:tc>
                  <a:txBody>
                    <a:bodyPr/>
                    <a:lstStyle/>
                    <a:p>
                      <a:pPr algn="ctr" fontAlgn="ctr"/>
                      <a:r>
                        <a:rPr lang="en-US" sz="2400" b="1" i="0" u="none" strike="noStrike">
                          <a:solidFill>
                            <a:srgbClr val="000000"/>
                          </a:solidFill>
                          <a:effectLst/>
                          <a:latin typeface="Calibri" panose="020F0502020204030204" pitchFamily="34" charset="0"/>
                        </a:rPr>
                        <a:t>Condition</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1" i="0" u="none" strike="noStrike">
                          <a:solidFill>
                            <a:srgbClr val="000000"/>
                          </a:solidFill>
                          <a:effectLst/>
                          <a:latin typeface="Calibri" panose="020F0502020204030204" pitchFamily="34" charset="0"/>
                        </a:rPr>
                        <a:t>Intentions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1" i="0" u="none" strike="noStrike">
                          <a:solidFill>
                            <a:srgbClr val="000000"/>
                          </a:solidFill>
                          <a:effectLst/>
                          <a:latin typeface="Calibri" panose="020F0502020204030204" pitchFamily="34" charset="0"/>
                        </a:rPr>
                        <a:t>Self-report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1" i="0" u="none" strike="noStrike" dirty="0">
                          <a:solidFill>
                            <a:srgbClr val="000000"/>
                          </a:solidFill>
                          <a:effectLst/>
                          <a:latin typeface="Calibri" panose="020F0502020204030204" pitchFamily="34" charset="0"/>
                        </a:rPr>
                        <a:t>Logged Washing</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1" i="0" u="none" strike="noStrike">
                          <a:solidFill>
                            <a:srgbClr val="000000"/>
                          </a:solidFill>
                          <a:effectLst/>
                          <a:latin typeface="Calibri" panose="020F0502020204030204" pitchFamily="34" charset="0"/>
                        </a:rPr>
                        <a:t>Logged Drying</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1" i="0" u="none" strike="noStrike">
                          <a:solidFill>
                            <a:srgbClr val="000000"/>
                          </a:solidFill>
                          <a:effectLst/>
                          <a:latin typeface="Calibri" panose="020F0502020204030204" pitchFamily="34" charset="0"/>
                        </a:rPr>
                        <a:t>Metered Washing</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1" i="0" u="none" strike="noStrike">
                          <a:solidFill>
                            <a:srgbClr val="000000"/>
                          </a:solidFill>
                          <a:effectLst/>
                          <a:latin typeface="Calibri" panose="020F0502020204030204" pitchFamily="34" charset="0"/>
                        </a:rPr>
                        <a:t>Metered Drying</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5793040"/>
                  </a:ext>
                </a:extLst>
              </a:tr>
              <a:tr h="1016945">
                <a:tc>
                  <a:txBody>
                    <a:bodyPr/>
                    <a:lstStyle/>
                    <a:p>
                      <a:pPr algn="ctr" fontAlgn="ctr"/>
                      <a:r>
                        <a:rPr lang="en-US" sz="2400" b="0" i="0" u="none" strike="noStrike">
                          <a:solidFill>
                            <a:srgbClr val="000000"/>
                          </a:solidFill>
                          <a:effectLst/>
                          <a:latin typeface="Calibri" panose="020F0502020204030204" pitchFamily="34" charset="0"/>
                        </a:rPr>
                        <a:t>Turtle + Bundle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dirty="0">
                          <a:solidFill>
                            <a:srgbClr val="000000"/>
                          </a:solidFill>
                          <a:effectLst/>
                          <a:latin typeface="Calibri" panose="020F050202020403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2400" b="0" i="0" u="none" strike="noStrike" dirty="0">
                          <a:solidFill>
                            <a:srgbClr val="000000"/>
                          </a:solidFill>
                          <a:effectLst/>
                          <a:latin typeface="Calibri" panose="020F050202020403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endParaRPr lang="en-US" sz="2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2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2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2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75724667"/>
                  </a:ext>
                </a:extLst>
              </a:tr>
              <a:tr h="1016945">
                <a:tc>
                  <a:txBody>
                    <a:bodyPr/>
                    <a:lstStyle/>
                    <a:p>
                      <a:pPr algn="ctr" fontAlgn="ctr"/>
                      <a:r>
                        <a:rPr lang="en-US" sz="2400" b="0" i="0" u="none" strike="noStrike">
                          <a:solidFill>
                            <a:srgbClr val="000000"/>
                          </a:solidFill>
                          <a:effectLst/>
                          <a:latin typeface="Calibri" panose="020F0502020204030204" pitchFamily="34" charset="0"/>
                        </a:rPr>
                        <a:t>Fleece + Bundle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Calibri" panose="020F050202020403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2400" b="0" i="0" u="none" strike="noStrike" dirty="0">
                          <a:solidFill>
                            <a:srgbClr val="000000"/>
                          </a:solidFill>
                          <a:effectLst/>
                          <a:latin typeface="Calibri" panose="020F050202020403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endParaRPr lang="en-US" sz="2400" b="0" i="0" u="none" strike="noStrike">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2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2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2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34195835"/>
                  </a:ext>
                </a:extLst>
              </a:tr>
              <a:tr h="1016945">
                <a:tc>
                  <a:txBody>
                    <a:bodyPr/>
                    <a:lstStyle/>
                    <a:p>
                      <a:pPr algn="ctr" fontAlgn="ctr"/>
                      <a:r>
                        <a:rPr lang="en-US" sz="2400" b="0" i="0" u="none" strike="noStrike">
                          <a:solidFill>
                            <a:srgbClr val="000000"/>
                          </a:solidFill>
                          <a:effectLst/>
                          <a:latin typeface="Calibri" panose="020F0502020204030204" pitchFamily="34" charset="0"/>
                        </a:rPr>
                        <a:t>Turtle + Fleece + Bundle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Calibri" panose="020F050202020403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2400" b="0" i="0" u="none" strike="noStrike" dirty="0">
                          <a:solidFill>
                            <a:srgbClr val="000000"/>
                          </a:solidFill>
                          <a:effectLst/>
                          <a:latin typeface="Calibri" panose="020F050202020403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endParaRPr lang="en-US" sz="2400" b="0" i="0" u="none" strike="noStrike">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2400" b="0" i="0" u="none" strike="noStrike">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2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2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9709804"/>
                  </a:ext>
                </a:extLst>
              </a:tr>
              <a:tr h="1016945">
                <a:tc>
                  <a:txBody>
                    <a:bodyPr/>
                    <a:lstStyle/>
                    <a:p>
                      <a:pPr algn="ctr" fontAlgn="ctr"/>
                      <a:r>
                        <a:rPr lang="en-US" sz="2400" b="0" i="0" u="none" strike="noStrike">
                          <a:solidFill>
                            <a:srgbClr val="000000"/>
                          </a:solidFill>
                          <a:effectLst/>
                          <a:latin typeface="Calibri" panose="020F0502020204030204" pitchFamily="34" charset="0"/>
                        </a:rPr>
                        <a:t>Turtle + Fleece + Hang Dry</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Calibri" panose="020F050202020403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US" sz="2400" b="0" i="0" u="none" strike="noStrike" kern="1200" dirty="0">
                        <a:solidFill>
                          <a:srgbClr val="000000"/>
                        </a:solidFill>
                        <a:effectLst/>
                        <a:latin typeface="Calibri" panose="020F0502020204030204" pitchFamily="34" charset="0"/>
                        <a:ea typeface="+mn-ea"/>
                        <a:cs typeface="+mn-cs"/>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endParaRPr lang="en-US" sz="2400" b="0" i="0" u="none" strike="noStrike">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2400" b="0" i="0" u="none" strike="noStrike">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2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2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58567394"/>
                  </a:ext>
                </a:extLst>
              </a:tr>
            </a:tbl>
          </a:graphicData>
        </a:graphic>
      </p:graphicFrame>
    </p:spTree>
    <p:extLst>
      <p:ext uri="{BB962C8B-B14F-4D97-AF65-F5344CB8AC3E}">
        <p14:creationId xmlns:p14="http://schemas.microsoft.com/office/powerpoint/2010/main" val="16558971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63082A-B03F-4E41-B18F-63F72E03B2BB}"/>
              </a:ext>
            </a:extLst>
          </p:cNvPr>
          <p:cNvSpPr>
            <a:spLocks noGrp="1"/>
          </p:cNvSpPr>
          <p:nvPr>
            <p:ph type="title"/>
          </p:nvPr>
        </p:nvSpPr>
        <p:spPr/>
        <p:txBody>
          <a:bodyPr/>
          <a:lstStyle/>
          <a:p>
            <a:r>
              <a:rPr lang="en-US" dirty="0" err="1"/>
              <a:t>Behaviour</a:t>
            </a:r>
            <a:r>
              <a:rPr lang="en-US" dirty="0"/>
              <a:t> Logging Results</a:t>
            </a:r>
            <a:endParaRPr lang="en-CA" dirty="0"/>
          </a:p>
        </p:txBody>
      </p:sp>
    </p:spTree>
    <p:extLst>
      <p:ext uri="{BB962C8B-B14F-4D97-AF65-F5344CB8AC3E}">
        <p14:creationId xmlns:p14="http://schemas.microsoft.com/office/powerpoint/2010/main" val="36860814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BC23E-3E6B-A94C-88A8-26607F9ABFDB}"/>
              </a:ext>
            </a:extLst>
          </p:cNvPr>
          <p:cNvSpPr>
            <a:spLocks noGrp="1"/>
          </p:cNvSpPr>
          <p:nvPr>
            <p:ph type="title"/>
          </p:nvPr>
        </p:nvSpPr>
        <p:spPr/>
        <p:txBody>
          <a:bodyPr>
            <a:normAutofit/>
          </a:bodyPr>
          <a:lstStyle/>
          <a:p>
            <a:r>
              <a:rPr lang="en-CA" b="0" dirty="0">
                <a:solidFill>
                  <a:schemeClr val="tx1"/>
                </a:solidFill>
              </a:rPr>
              <a:t>Behaviour Logging Page</a:t>
            </a:r>
            <a:endParaRPr lang="en-US" dirty="0"/>
          </a:p>
        </p:txBody>
      </p:sp>
      <p:pic>
        <p:nvPicPr>
          <p:cNvPr id="5" name="Picture 4">
            <a:extLst>
              <a:ext uri="{FF2B5EF4-FFF2-40B4-BE49-F238E27FC236}">
                <a16:creationId xmlns:a16="http://schemas.microsoft.com/office/drawing/2014/main" id="{15659EE5-62D9-FDDB-05DB-5A620CAAF4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3050" y="762284"/>
            <a:ext cx="9105900" cy="5524500"/>
          </a:xfrm>
          <a:prstGeom prst="rect">
            <a:avLst/>
          </a:prstGeom>
        </p:spPr>
      </p:pic>
    </p:spTree>
    <p:extLst>
      <p:ext uri="{BB962C8B-B14F-4D97-AF65-F5344CB8AC3E}">
        <p14:creationId xmlns:p14="http://schemas.microsoft.com/office/powerpoint/2010/main" val="17095407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9CD1057-4CB0-4E41-9F78-2237CC15EA40}"/>
              </a:ext>
            </a:extLst>
          </p:cNvPr>
          <p:cNvSpPr txBox="1"/>
          <p:nvPr/>
        </p:nvSpPr>
        <p:spPr>
          <a:xfrm>
            <a:off x="9218951" y="5285286"/>
            <a:ext cx="2713692" cy="923330"/>
          </a:xfrm>
          <a:prstGeom prst="rect">
            <a:avLst/>
          </a:prstGeom>
          <a:noFill/>
        </p:spPr>
        <p:txBody>
          <a:bodyPr wrap="none" rtlCol="0">
            <a:spAutoFit/>
          </a:bodyPr>
          <a:lstStyle/>
          <a:p>
            <a:r>
              <a:rPr lang="en-US" dirty="0"/>
              <a:t>Condition: p &lt; .001</a:t>
            </a:r>
          </a:p>
          <a:p>
            <a:r>
              <a:rPr lang="en-US" dirty="0"/>
              <a:t>Month: p &lt; .001</a:t>
            </a:r>
          </a:p>
          <a:p>
            <a:r>
              <a:rPr lang="en-US" dirty="0"/>
              <a:t>Condition X Month: p = .72</a:t>
            </a:r>
          </a:p>
        </p:txBody>
      </p:sp>
      <p:pic>
        <p:nvPicPr>
          <p:cNvPr id="7" name="Picture 6">
            <a:extLst>
              <a:ext uri="{FF2B5EF4-FFF2-40B4-BE49-F238E27FC236}">
                <a16:creationId xmlns:a16="http://schemas.microsoft.com/office/drawing/2014/main" id="{DA318420-49AC-1BD5-514D-00F3111EF38E}"/>
              </a:ext>
            </a:extLst>
          </p:cNvPr>
          <p:cNvPicPr>
            <a:picLocks noChangeAspect="1"/>
          </p:cNvPicPr>
          <p:nvPr/>
        </p:nvPicPr>
        <p:blipFill>
          <a:blip r:embed="rId3"/>
          <a:stretch>
            <a:fillRect/>
          </a:stretch>
        </p:blipFill>
        <p:spPr>
          <a:xfrm>
            <a:off x="687859" y="566638"/>
            <a:ext cx="11504141" cy="5641978"/>
          </a:xfrm>
          <a:prstGeom prst="rect">
            <a:avLst/>
          </a:prstGeom>
        </p:spPr>
      </p:pic>
    </p:spTree>
    <p:extLst>
      <p:ext uri="{BB962C8B-B14F-4D97-AF65-F5344CB8AC3E}">
        <p14:creationId xmlns:p14="http://schemas.microsoft.com/office/powerpoint/2010/main" val="29340475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F3F552FF-D862-4F64-A7AF-237D2B1A57E7}"/>
              </a:ext>
            </a:extLst>
          </p:cNvPr>
          <p:cNvSpPr txBox="1"/>
          <p:nvPr/>
        </p:nvSpPr>
        <p:spPr>
          <a:xfrm>
            <a:off x="9218951" y="5285286"/>
            <a:ext cx="2713692" cy="923330"/>
          </a:xfrm>
          <a:prstGeom prst="rect">
            <a:avLst/>
          </a:prstGeom>
          <a:noFill/>
        </p:spPr>
        <p:txBody>
          <a:bodyPr wrap="none" rtlCol="0">
            <a:spAutoFit/>
          </a:bodyPr>
          <a:lstStyle/>
          <a:p>
            <a:r>
              <a:rPr lang="en-US" dirty="0"/>
              <a:t>Condition: p &lt; .001</a:t>
            </a:r>
          </a:p>
          <a:p>
            <a:r>
              <a:rPr lang="en-US" dirty="0"/>
              <a:t>Month: p = .61</a:t>
            </a:r>
          </a:p>
          <a:p>
            <a:r>
              <a:rPr lang="en-US" dirty="0"/>
              <a:t>Condition X Month: p = .88</a:t>
            </a:r>
          </a:p>
        </p:txBody>
      </p:sp>
      <p:pic>
        <p:nvPicPr>
          <p:cNvPr id="3" name="Picture 2">
            <a:extLst>
              <a:ext uri="{FF2B5EF4-FFF2-40B4-BE49-F238E27FC236}">
                <a16:creationId xmlns:a16="http://schemas.microsoft.com/office/drawing/2014/main" id="{EE994E80-C386-1045-FA20-F95829A2CB0C}"/>
              </a:ext>
            </a:extLst>
          </p:cNvPr>
          <p:cNvPicPr>
            <a:picLocks noChangeAspect="1"/>
          </p:cNvPicPr>
          <p:nvPr/>
        </p:nvPicPr>
        <p:blipFill>
          <a:blip r:embed="rId3"/>
          <a:stretch>
            <a:fillRect/>
          </a:stretch>
        </p:blipFill>
        <p:spPr>
          <a:xfrm>
            <a:off x="439754" y="173785"/>
            <a:ext cx="11752246" cy="5775339"/>
          </a:xfrm>
          <a:prstGeom prst="rect">
            <a:avLst/>
          </a:prstGeom>
        </p:spPr>
      </p:pic>
    </p:spTree>
    <p:extLst>
      <p:ext uri="{BB962C8B-B14F-4D97-AF65-F5344CB8AC3E}">
        <p14:creationId xmlns:p14="http://schemas.microsoft.com/office/powerpoint/2010/main" val="38368255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34272AD-9DA7-4E63-88F3-4E3F60051799}"/>
              </a:ext>
            </a:extLst>
          </p:cNvPr>
          <p:cNvSpPr txBox="1"/>
          <p:nvPr/>
        </p:nvSpPr>
        <p:spPr>
          <a:xfrm>
            <a:off x="9218951" y="5285286"/>
            <a:ext cx="2713692" cy="923330"/>
          </a:xfrm>
          <a:prstGeom prst="rect">
            <a:avLst/>
          </a:prstGeom>
          <a:noFill/>
        </p:spPr>
        <p:txBody>
          <a:bodyPr wrap="none" rtlCol="0">
            <a:spAutoFit/>
          </a:bodyPr>
          <a:lstStyle/>
          <a:p>
            <a:r>
              <a:rPr lang="en-US" dirty="0"/>
              <a:t>Condition: p &lt; .001</a:t>
            </a:r>
          </a:p>
          <a:p>
            <a:r>
              <a:rPr lang="en-US" dirty="0"/>
              <a:t>Month: p &lt; .001</a:t>
            </a:r>
          </a:p>
          <a:p>
            <a:r>
              <a:rPr lang="en-US" dirty="0"/>
              <a:t>Condition X Month: p = .86</a:t>
            </a:r>
          </a:p>
        </p:txBody>
      </p:sp>
      <p:pic>
        <p:nvPicPr>
          <p:cNvPr id="3" name="Picture 2">
            <a:extLst>
              <a:ext uri="{FF2B5EF4-FFF2-40B4-BE49-F238E27FC236}">
                <a16:creationId xmlns:a16="http://schemas.microsoft.com/office/drawing/2014/main" id="{979F9B6A-3B26-61D0-E2F2-EB009D8608D7}"/>
              </a:ext>
            </a:extLst>
          </p:cNvPr>
          <p:cNvPicPr>
            <a:picLocks noChangeAspect="1"/>
          </p:cNvPicPr>
          <p:nvPr/>
        </p:nvPicPr>
        <p:blipFill>
          <a:blip r:embed="rId3"/>
          <a:stretch>
            <a:fillRect/>
          </a:stretch>
        </p:blipFill>
        <p:spPr>
          <a:xfrm>
            <a:off x="568410" y="247926"/>
            <a:ext cx="11784227" cy="5791055"/>
          </a:xfrm>
          <a:prstGeom prst="rect">
            <a:avLst/>
          </a:prstGeom>
        </p:spPr>
      </p:pic>
    </p:spTree>
    <p:extLst>
      <p:ext uri="{BB962C8B-B14F-4D97-AF65-F5344CB8AC3E}">
        <p14:creationId xmlns:p14="http://schemas.microsoft.com/office/powerpoint/2010/main" val="11748977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2804EF6-D4F4-46B7-A59F-A8C209010820}"/>
              </a:ext>
            </a:extLst>
          </p:cNvPr>
          <p:cNvSpPr>
            <a:spLocks noGrp="1"/>
          </p:cNvSpPr>
          <p:nvPr>
            <p:ph type="title"/>
          </p:nvPr>
        </p:nvSpPr>
        <p:spPr/>
        <p:txBody>
          <a:bodyPr>
            <a:normAutofit/>
          </a:bodyPr>
          <a:lstStyle/>
          <a:p>
            <a:r>
              <a:rPr lang="en-US" dirty="0"/>
              <a:t>Summary: Decal Effectiveness vs Control</a:t>
            </a:r>
          </a:p>
        </p:txBody>
      </p:sp>
      <p:sp>
        <p:nvSpPr>
          <p:cNvPr id="4" name="Rectangle 3">
            <a:extLst>
              <a:ext uri="{FF2B5EF4-FFF2-40B4-BE49-F238E27FC236}">
                <a16:creationId xmlns:a16="http://schemas.microsoft.com/office/drawing/2014/main" id="{32006909-A650-4436-8CE8-722967969969}"/>
              </a:ext>
            </a:extLst>
          </p:cNvPr>
          <p:cNvSpPr/>
          <p:nvPr/>
        </p:nvSpPr>
        <p:spPr>
          <a:xfrm>
            <a:off x="0" y="0"/>
            <a:ext cx="222191" cy="6858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6" name="Table 5">
            <a:extLst>
              <a:ext uri="{FF2B5EF4-FFF2-40B4-BE49-F238E27FC236}">
                <a16:creationId xmlns:a16="http://schemas.microsoft.com/office/drawing/2014/main" id="{80860ADF-B86C-78BB-69A3-8FD73ED1A5BC}"/>
              </a:ext>
            </a:extLst>
          </p:cNvPr>
          <p:cNvGraphicFramePr>
            <a:graphicFrameLocks noGrp="1"/>
          </p:cNvGraphicFramePr>
          <p:nvPr>
            <p:extLst>
              <p:ext uri="{D42A27DB-BD31-4B8C-83A1-F6EECF244321}">
                <p14:modId xmlns:p14="http://schemas.microsoft.com/office/powerpoint/2010/main" val="3267604771"/>
              </p:ext>
            </p:extLst>
          </p:nvPr>
        </p:nvGraphicFramePr>
        <p:xfrm>
          <a:off x="384313" y="905256"/>
          <a:ext cx="11131827" cy="5084725"/>
        </p:xfrm>
        <a:graphic>
          <a:graphicData uri="http://schemas.openxmlformats.org/drawingml/2006/table">
            <a:tbl>
              <a:tblPr/>
              <a:tblGrid>
                <a:gridCol w="2507000">
                  <a:extLst>
                    <a:ext uri="{9D8B030D-6E8A-4147-A177-3AD203B41FA5}">
                      <a16:colId xmlns:a16="http://schemas.microsoft.com/office/drawing/2014/main" val="2512871209"/>
                    </a:ext>
                  </a:extLst>
                </a:gridCol>
                <a:gridCol w="1103828">
                  <a:extLst>
                    <a:ext uri="{9D8B030D-6E8A-4147-A177-3AD203B41FA5}">
                      <a16:colId xmlns:a16="http://schemas.microsoft.com/office/drawing/2014/main" val="3156710908"/>
                    </a:ext>
                  </a:extLst>
                </a:gridCol>
                <a:gridCol w="1085120">
                  <a:extLst>
                    <a:ext uri="{9D8B030D-6E8A-4147-A177-3AD203B41FA5}">
                      <a16:colId xmlns:a16="http://schemas.microsoft.com/office/drawing/2014/main" val="2492989892"/>
                    </a:ext>
                  </a:extLst>
                </a:gridCol>
                <a:gridCol w="1590261">
                  <a:extLst>
                    <a:ext uri="{9D8B030D-6E8A-4147-A177-3AD203B41FA5}">
                      <a16:colId xmlns:a16="http://schemas.microsoft.com/office/drawing/2014/main" val="3211440190"/>
                    </a:ext>
                  </a:extLst>
                </a:gridCol>
                <a:gridCol w="1590261">
                  <a:extLst>
                    <a:ext uri="{9D8B030D-6E8A-4147-A177-3AD203B41FA5}">
                      <a16:colId xmlns:a16="http://schemas.microsoft.com/office/drawing/2014/main" val="2755513459"/>
                    </a:ext>
                  </a:extLst>
                </a:gridCol>
                <a:gridCol w="1702514">
                  <a:extLst>
                    <a:ext uri="{9D8B030D-6E8A-4147-A177-3AD203B41FA5}">
                      <a16:colId xmlns:a16="http://schemas.microsoft.com/office/drawing/2014/main" val="1438358694"/>
                    </a:ext>
                  </a:extLst>
                </a:gridCol>
                <a:gridCol w="1552843">
                  <a:extLst>
                    <a:ext uri="{9D8B030D-6E8A-4147-A177-3AD203B41FA5}">
                      <a16:colId xmlns:a16="http://schemas.microsoft.com/office/drawing/2014/main" val="3606876001"/>
                    </a:ext>
                  </a:extLst>
                </a:gridCol>
              </a:tblGrid>
              <a:tr h="1016945">
                <a:tc>
                  <a:txBody>
                    <a:bodyPr/>
                    <a:lstStyle/>
                    <a:p>
                      <a:pPr algn="ctr" fontAlgn="ctr"/>
                      <a:r>
                        <a:rPr lang="en-US" sz="2400" b="1" i="0" u="none" strike="noStrike">
                          <a:solidFill>
                            <a:srgbClr val="000000"/>
                          </a:solidFill>
                          <a:effectLst/>
                          <a:latin typeface="Calibri" panose="020F0502020204030204" pitchFamily="34" charset="0"/>
                        </a:rPr>
                        <a:t>Condition</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1" i="0" u="none" strike="noStrike">
                          <a:solidFill>
                            <a:srgbClr val="000000"/>
                          </a:solidFill>
                          <a:effectLst/>
                          <a:latin typeface="Calibri" panose="020F0502020204030204" pitchFamily="34" charset="0"/>
                        </a:rPr>
                        <a:t>Intentions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1" i="0" u="none" strike="noStrike">
                          <a:solidFill>
                            <a:srgbClr val="000000"/>
                          </a:solidFill>
                          <a:effectLst/>
                          <a:latin typeface="Calibri" panose="020F0502020204030204" pitchFamily="34" charset="0"/>
                        </a:rPr>
                        <a:t>Self-report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1" i="0" u="none" strike="noStrike" dirty="0">
                          <a:solidFill>
                            <a:srgbClr val="000000"/>
                          </a:solidFill>
                          <a:effectLst/>
                          <a:latin typeface="Calibri" panose="020F0502020204030204" pitchFamily="34" charset="0"/>
                        </a:rPr>
                        <a:t>Logged Washing</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1" i="0" u="none" strike="noStrike">
                          <a:solidFill>
                            <a:srgbClr val="000000"/>
                          </a:solidFill>
                          <a:effectLst/>
                          <a:latin typeface="Calibri" panose="020F0502020204030204" pitchFamily="34" charset="0"/>
                        </a:rPr>
                        <a:t>Logged Drying</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1" i="0" u="none" strike="noStrike">
                          <a:solidFill>
                            <a:srgbClr val="000000"/>
                          </a:solidFill>
                          <a:effectLst/>
                          <a:latin typeface="Calibri" panose="020F0502020204030204" pitchFamily="34" charset="0"/>
                        </a:rPr>
                        <a:t>Metered Washing</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1" i="0" u="none" strike="noStrike">
                          <a:solidFill>
                            <a:srgbClr val="000000"/>
                          </a:solidFill>
                          <a:effectLst/>
                          <a:latin typeface="Calibri" panose="020F0502020204030204" pitchFamily="34" charset="0"/>
                        </a:rPr>
                        <a:t>Metered Drying</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5793040"/>
                  </a:ext>
                </a:extLst>
              </a:tr>
              <a:tr h="1016945">
                <a:tc>
                  <a:txBody>
                    <a:bodyPr/>
                    <a:lstStyle/>
                    <a:p>
                      <a:pPr algn="ctr" fontAlgn="ctr"/>
                      <a:r>
                        <a:rPr lang="en-US" sz="2400" b="0" i="0" u="none" strike="noStrike">
                          <a:solidFill>
                            <a:srgbClr val="000000"/>
                          </a:solidFill>
                          <a:effectLst/>
                          <a:latin typeface="Calibri" panose="020F0502020204030204" pitchFamily="34" charset="0"/>
                        </a:rPr>
                        <a:t>Turtle + Bundle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dirty="0">
                          <a:solidFill>
                            <a:srgbClr val="000000"/>
                          </a:solidFill>
                          <a:effectLst/>
                          <a:latin typeface="Calibri" panose="020F050202020403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2400" b="0" i="0" u="none" strike="noStrike" dirty="0">
                          <a:solidFill>
                            <a:srgbClr val="000000"/>
                          </a:solidFill>
                          <a:effectLst/>
                          <a:latin typeface="Calibri" panose="020F050202020403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2400" b="0" i="0" u="none" strike="noStrike" dirty="0">
                          <a:solidFill>
                            <a:srgbClr val="000000"/>
                          </a:solidFill>
                          <a:effectLst/>
                          <a:latin typeface="Calibri" panose="020F050202020403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2400" b="0" i="0" u="none" strike="noStrike" dirty="0">
                          <a:solidFill>
                            <a:srgbClr val="000000"/>
                          </a:solidFill>
                          <a:effectLst/>
                          <a:latin typeface="Calibri" panose="020F050202020403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endParaRPr lang="en-US" sz="2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2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75724667"/>
                  </a:ext>
                </a:extLst>
              </a:tr>
              <a:tr h="1016945">
                <a:tc>
                  <a:txBody>
                    <a:bodyPr/>
                    <a:lstStyle/>
                    <a:p>
                      <a:pPr algn="ctr" fontAlgn="ctr"/>
                      <a:r>
                        <a:rPr lang="en-US" sz="2400" b="0" i="0" u="none" strike="noStrike">
                          <a:solidFill>
                            <a:srgbClr val="000000"/>
                          </a:solidFill>
                          <a:effectLst/>
                          <a:latin typeface="Calibri" panose="020F0502020204030204" pitchFamily="34" charset="0"/>
                        </a:rPr>
                        <a:t>Fleece + Bundle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Calibri" panose="020F050202020403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2400" b="0" i="0" u="none" strike="noStrike" dirty="0">
                          <a:solidFill>
                            <a:srgbClr val="000000"/>
                          </a:solidFill>
                          <a:effectLst/>
                          <a:latin typeface="Calibri" panose="020F050202020403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2400" b="0" i="0" u="none" strike="noStrike" dirty="0">
                          <a:solidFill>
                            <a:srgbClr val="000000"/>
                          </a:solidFill>
                          <a:effectLst/>
                          <a:latin typeface="Calibri" panose="020F050202020403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2400" b="0" i="0" u="none" strike="noStrike" dirty="0">
                          <a:solidFill>
                            <a:srgbClr val="000000"/>
                          </a:solidFill>
                          <a:effectLst/>
                          <a:latin typeface="Calibri" panose="020F050202020403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endParaRPr lang="en-US" sz="2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2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34195835"/>
                  </a:ext>
                </a:extLst>
              </a:tr>
              <a:tr h="1016945">
                <a:tc>
                  <a:txBody>
                    <a:bodyPr/>
                    <a:lstStyle/>
                    <a:p>
                      <a:pPr algn="ctr" fontAlgn="ctr"/>
                      <a:r>
                        <a:rPr lang="en-US" sz="2400" b="0" i="0" u="none" strike="noStrike">
                          <a:solidFill>
                            <a:srgbClr val="000000"/>
                          </a:solidFill>
                          <a:effectLst/>
                          <a:latin typeface="Calibri" panose="020F0502020204030204" pitchFamily="34" charset="0"/>
                        </a:rPr>
                        <a:t>Turtle + Fleece + Bundle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Calibri" panose="020F050202020403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2400" b="0" i="0" u="none" strike="noStrike" dirty="0">
                          <a:solidFill>
                            <a:srgbClr val="000000"/>
                          </a:solidFill>
                          <a:effectLst/>
                          <a:latin typeface="Calibri" panose="020F050202020403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2400" b="0" i="0" u="none" strike="noStrike" dirty="0">
                          <a:solidFill>
                            <a:srgbClr val="000000"/>
                          </a:solidFill>
                          <a:effectLst/>
                          <a:latin typeface="Calibri" panose="020F050202020403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2400" b="0" i="0" u="none" strike="noStrike" dirty="0">
                          <a:solidFill>
                            <a:srgbClr val="000000"/>
                          </a:solidFill>
                          <a:effectLst/>
                          <a:latin typeface="Calibri" panose="020F050202020403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endParaRPr lang="en-US" sz="2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2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9709804"/>
                  </a:ext>
                </a:extLst>
              </a:tr>
              <a:tr h="1016945">
                <a:tc>
                  <a:txBody>
                    <a:bodyPr/>
                    <a:lstStyle/>
                    <a:p>
                      <a:pPr algn="ctr" fontAlgn="ctr"/>
                      <a:r>
                        <a:rPr lang="en-US" sz="2400" b="0" i="0" u="none" strike="noStrike">
                          <a:solidFill>
                            <a:srgbClr val="000000"/>
                          </a:solidFill>
                          <a:effectLst/>
                          <a:latin typeface="Calibri" panose="020F0502020204030204" pitchFamily="34" charset="0"/>
                        </a:rPr>
                        <a:t>Turtle + Fleece + Hang Dry</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Calibri" panose="020F050202020403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US" sz="2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2400" b="0" i="0" u="none" strike="noStrike" dirty="0">
                          <a:solidFill>
                            <a:srgbClr val="000000"/>
                          </a:solidFill>
                          <a:effectLst/>
                          <a:latin typeface="Calibri" panose="020F050202020403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r>
                        <a:rPr lang="en-US" sz="2400" b="0" i="0" u="none" strike="noStrike" dirty="0">
                          <a:solidFill>
                            <a:srgbClr val="000000"/>
                          </a:solidFill>
                          <a:effectLst/>
                          <a:latin typeface="Calibri" panose="020F050202020403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endParaRPr lang="en-US" sz="2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2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58567394"/>
                  </a:ext>
                </a:extLst>
              </a:tr>
            </a:tbl>
          </a:graphicData>
        </a:graphic>
      </p:graphicFrame>
    </p:spTree>
    <p:extLst>
      <p:ext uri="{BB962C8B-B14F-4D97-AF65-F5344CB8AC3E}">
        <p14:creationId xmlns:p14="http://schemas.microsoft.com/office/powerpoint/2010/main" val="10933188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63082A-B03F-4E41-B18F-63F72E03B2BB}"/>
              </a:ext>
            </a:extLst>
          </p:cNvPr>
          <p:cNvSpPr>
            <a:spLocks noGrp="1"/>
          </p:cNvSpPr>
          <p:nvPr>
            <p:ph type="title"/>
          </p:nvPr>
        </p:nvSpPr>
        <p:spPr/>
        <p:txBody>
          <a:bodyPr/>
          <a:lstStyle/>
          <a:p>
            <a:r>
              <a:rPr lang="en-US" dirty="0"/>
              <a:t>Energy Meter Results</a:t>
            </a:r>
            <a:endParaRPr lang="en-CA" dirty="0"/>
          </a:p>
        </p:txBody>
      </p:sp>
    </p:spTree>
    <p:extLst>
      <p:ext uri="{BB962C8B-B14F-4D97-AF65-F5344CB8AC3E}">
        <p14:creationId xmlns:p14="http://schemas.microsoft.com/office/powerpoint/2010/main" val="22959785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46BB43-36E6-4D00-A756-D02D4D0B7504}"/>
              </a:ext>
            </a:extLst>
          </p:cNvPr>
          <p:cNvSpPr>
            <a:spLocks noGrp="1"/>
          </p:cNvSpPr>
          <p:nvPr>
            <p:ph idx="1"/>
          </p:nvPr>
        </p:nvSpPr>
        <p:spPr/>
        <p:txBody>
          <a:bodyPr>
            <a:normAutofit fontScale="92500" lnSpcReduction="10000"/>
          </a:bodyPr>
          <a:lstStyle/>
          <a:p>
            <a:r>
              <a:rPr lang="en-CA" sz="3200" b="0" dirty="0">
                <a:solidFill>
                  <a:schemeClr val="tx1"/>
                </a:solidFill>
              </a:rPr>
              <a:t>Laundry represents about 19% - 28% of home energy use in houses using electric water heating</a:t>
            </a:r>
            <a:br>
              <a:rPr lang="en-CA" sz="3200" b="0" dirty="0">
                <a:solidFill>
                  <a:schemeClr val="tx1"/>
                </a:solidFill>
              </a:rPr>
            </a:br>
            <a:r>
              <a:rPr lang="en-CA" sz="2400" b="0" dirty="0">
                <a:solidFill>
                  <a:schemeClr val="tx1"/>
                </a:solidFill>
              </a:rPr>
              <a:t>(BC Hydro calculations based on data from </a:t>
            </a:r>
            <a:r>
              <a:rPr lang="en-CA" sz="2400" b="0" dirty="0">
                <a:solidFill>
                  <a:schemeClr val="tx1"/>
                </a:solidFill>
                <a:hlinkClick r:id="rId3"/>
              </a:rPr>
              <a:t>https://www.energystar.gov/</a:t>
            </a:r>
            <a:r>
              <a:rPr lang="en-CA" sz="2400" b="0" dirty="0">
                <a:solidFill>
                  <a:schemeClr val="tx1"/>
                </a:solidFill>
              </a:rPr>
              <a:t> )</a:t>
            </a:r>
          </a:p>
          <a:p>
            <a:r>
              <a:rPr lang="en-CA" sz="3200" b="0" dirty="0">
                <a:solidFill>
                  <a:schemeClr val="tx1"/>
                </a:solidFill>
              </a:rPr>
              <a:t>Little research on changing laundry behaviour</a:t>
            </a:r>
          </a:p>
          <a:p>
            <a:pPr marL="0" indent="0">
              <a:buNone/>
            </a:pPr>
            <a:endParaRPr lang="en-CA" sz="3200" b="0" dirty="0">
              <a:solidFill>
                <a:schemeClr val="tx1"/>
              </a:solidFill>
            </a:endParaRPr>
          </a:p>
          <a:p>
            <a:pPr marL="0" indent="0">
              <a:buNone/>
            </a:pPr>
            <a:r>
              <a:rPr lang="en-CA" sz="3200" b="0" dirty="0">
                <a:solidFill>
                  <a:schemeClr val="tx1"/>
                </a:solidFill>
              </a:rPr>
              <a:t>Target behaviours: </a:t>
            </a:r>
          </a:p>
          <a:p>
            <a:r>
              <a:rPr lang="en-CA" sz="3200" b="0" dirty="0">
                <a:solidFill>
                  <a:schemeClr val="tx1"/>
                </a:solidFill>
              </a:rPr>
              <a:t>Re-wear</a:t>
            </a:r>
          </a:p>
          <a:p>
            <a:r>
              <a:rPr lang="en-CA" sz="3200" b="0" dirty="0">
                <a:solidFill>
                  <a:schemeClr val="tx1"/>
                </a:solidFill>
              </a:rPr>
              <a:t>Combine loads</a:t>
            </a:r>
          </a:p>
          <a:p>
            <a:r>
              <a:rPr lang="en-CA" sz="3200" b="0" dirty="0">
                <a:solidFill>
                  <a:schemeClr val="tx1"/>
                </a:solidFill>
              </a:rPr>
              <a:t>Use cold water</a:t>
            </a:r>
          </a:p>
          <a:p>
            <a:r>
              <a:rPr lang="en-CA" sz="3200" b="0" dirty="0">
                <a:solidFill>
                  <a:schemeClr val="tx1"/>
                </a:solidFill>
              </a:rPr>
              <a:t>Hang dry clothes</a:t>
            </a:r>
          </a:p>
        </p:txBody>
      </p:sp>
      <p:sp>
        <p:nvSpPr>
          <p:cNvPr id="15" name="TextBox 14">
            <a:extLst>
              <a:ext uri="{FF2B5EF4-FFF2-40B4-BE49-F238E27FC236}">
                <a16:creationId xmlns:a16="http://schemas.microsoft.com/office/drawing/2014/main" id="{566C6960-541A-4863-9915-BF91DC254F6B}"/>
              </a:ext>
            </a:extLst>
          </p:cNvPr>
          <p:cNvSpPr txBox="1"/>
          <p:nvPr/>
        </p:nvSpPr>
        <p:spPr>
          <a:xfrm>
            <a:off x="3733800" y="6537960"/>
            <a:ext cx="5334000" cy="215444"/>
          </a:xfrm>
          <a:prstGeom prst="rect">
            <a:avLst/>
          </a:prstGeom>
          <a:noFill/>
        </p:spPr>
        <p:txBody>
          <a:bodyPr wrap="square" rtlCol="0">
            <a:spAutoFit/>
          </a:bodyPr>
          <a:lstStyle/>
          <a:p>
            <a:pPr algn="ctr"/>
            <a:r>
              <a:rPr lang="en-CA" sz="800" dirty="0">
                <a:solidFill>
                  <a:srgbClr val="778285"/>
                </a:solidFill>
                <a:latin typeface="Calibri" panose="020F0502020204030204" pitchFamily="34" charset="0"/>
                <a:cs typeface="Calibri" panose="020F0502020204030204" pitchFamily="34" charset="0"/>
              </a:rPr>
              <a:t>Image credit: https://en.wikipedia.org/wiki/Clothes_dryer#/media/File:Clothes_Dryer.jpg </a:t>
            </a:r>
          </a:p>
        </p:txBody>
      </p:sp>
      <p:sp>
        <p:nvSpPr>
          <p:cNvPr id="2" name="Title 1">
            <a:extLst>
              <a:ext uri="{FF2B5EF4-FFF2-40B4-BE49-F238E27FC236}">
                <a16:creationId xmlns:a16="http://schemas.microsoft.com/office/drawing/2014/main" id="{C43BC23E-3E6B-A94C-88A8-26607F9ABFDB}"/>
              </a:ext>
            </a:extLst>
          </p:cNvPr>
          <p:cNvSpPr>
            <a:spLocks noGrp="1"/>
          </p:cNvSpPr>
          <p:nvPr>
            <p:ph type="title"/>
          </p:nvPr>
        </p:nvSpPr>
        <p:spPr/>
        <p:txBody>
          <a:bodyPr>
            <a:normAutofit/>
          </a:bodyPr>
          <a:lstStyle/>
          <a:p>
            <a:r>
              <a:rPr lang="en-CA" b="0" dirty="0">
                <a:solidFill>
                  <a:schemeClr val="tx1"/>
                </a:solidFill>
              </a:rPr>
              <a:t>Target Behaviours</a:t>
            </a:r>
            <a:endParaRPr lang="en-US" dirty="0"/>
          </a:p>
        </p:txBody>
      </p:sp>
      <p:pic>
        <p:nvPicPr>
          <p:cNvPr id="4" name="Picture 3" descr="A picture containing appliance, white goods, clothes dryer, electronic&#10;&#10;Description automatically generated">
            <a:extLst>
              <a:ext uri="{FF2B5EF4-FFF2-40B4-BE49-F238E27FC236}">
                <a16:creationId xmlns:a16="http://schemas.microsoft.com/office/drawing/2014/main" id="{5DBCA67C-B7D1-2C0B-677D-0E6E537378C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39248" y="3428999"/>
            <a:ext cx="2144752" cy="2747963"/>
          </a:xfrm>
          <a:prstGeom prst="rect">
            <a:avLst/>
          </a:prstGeom>
        </p:spPr>
      </p:pic>
    </p:spTree>
    <p:extLst>
      <p:ext uri="{BB962C8B-B14F-4D97-AF65-F5344CB8AC3E}">
        <p14:creationId xmlns:p14="http://schemas.microsoft.com/office/powerpoint/2010/main" val="10331096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E2E680E-6742-7A69-4CF2-724ABD032EE6}"/>
              </a:ext>
            </a:extLst>
          </p:cNvPr>
          <p:cNvPicPr>
            <a:picLocks noChangeAspect="1"/>
          </p:cNvPicPr>
          <p:nvPr/>
        </p:nvPicPr>
        <p:blipFill>
          <a:blip r:embed="rId3"/>
          <a:stretch>
            <a:fillRect/>
          </a:stretch>
        </p:blipFill>
        <p:spPr>
          <a:xfrm>
            <a:off x="759416" y="114544"/>
            <a:ext cx="11432583" cy="6239761"/>
          </a:xfrm>
          <a:prstGeom prst="rect">
            <a:avLst/>
          </a:prstGeom>
        </p:spPr>
      </p:pic>
      <p:sp>
        <p:nvSpPr>
          <p:cNvPr id="11" name="TextBox 10">
            <a:extLst>
              <a:ext uri="{FF2B5EF4-FFF2-40B4-BE49-F238E27FC236}">
                <a16:creationId xmlns:a16="http://schemas.microsoft.com/office/drawing/2014/main" id="{00C5C6BC-D62B-3CE3-6F66-1FB2B3B48857}"/>
              </a:ext>
            </a:extLst>
          </p:cNvPr>
          <p:cNvSpPr txBox="1"/>
          <p:nvPr/>
        </p:nvSpPr>
        <p:spPr>
          <a:xfrm>
            <a:off x="9218951" y="5285286"/>
            <a:ext cx="2713692" cy="923330"/>
          </a:xfrm>
          <a:prstGeom prst="rect">
            <a:avLst/>
          </a:prstGeom>
          <a:noFill/>
        </p:spPr>
        <p:txBody>
          <a:bodyPr wrap="none" rtlCol="0">
            <a:spAutoFit/>
          </a:bodyPr>
          <a:lstStyle/>
          <a:p>
            <a:r>
              <a:rPr lang="en-US" dirty="0"/>
              <a:t>Condition: p = .02</a:t>
            </a:r>
          </a:p>
          <a:p>
            <a:r>
              <a:rPr lang="en-US" dirty="0"/>
              <a:t>Month: p &lt; .001</a:t>
            </a:r>
          </a:p>
          <a:p>
            <a:r>
              <a:rPr lang="en-US" dirty="0"/>
              <a:t>Condition X Month: p = .44</a:t>
            </a:r>
          </a:p>
        </p:txBody>
      </p:sp>
    </p:spTree>
    <p:extLst>
      <p:ext uri="{BB962C8B-B14F-4D97-AF65-F5344CB8AC3E}">
        <p14:creationId xmlns:p14="http://schemas.microsoft.com/office/powerpoint/2010/main" val="16575273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BC23E-3E6B-A94C-88A8-26607F9ABFDB}"/>
              </a:ext>
            </a:extLst>
          </p:cNvPr>
          <p:cNvSpPr>
            <a:spLocks noGrp="1"/>
          </p:cNvSpPr>
          <p:nvPr>
            <p:ph type="title"/>
          </p:nvPr>
        </p:nvSpPr>
        <p:spPr/>
        <p:txBody>
          <a:bodyPr>
            <a:normAutofit/>
          </a:bodyPr>
          <a:lstStyle/>
          <a:p>
            <a:r>
              <a:rPr lang="en-CA" b="0" dirty="0">
                <a:solidFill>
                  <a:schemeClr val="tx1"/>
                </a:solidFill>
              </a:rPr>
              <a:t>kWh During Laundry Log Times</a:t>
            </a:r>
            <a:endParaRPr lang="en-US" dirty="0"/>
          </a:p>
        </p:txBody>
      </p:sp>
      <p:sp>
        <p:nvSpPr>
          <p:cNvPr id="6" name="TextBox 5">
            <a:extLst>
              <a:ext uri="{FF2B5EF4-FFF2-40B4-BE49-F238E27FC236}">
                <a16:creationId xmlns:a16="http://schemas.microsoft.com/office/drawing/2014/main" id="{AC7D56B3-61EF-062D-1146-216E802D2BBB}"/>
              </a:ext>
            </a:extLst>
          </p:cNvPr>
          <p:cNvSpPr txBox="1"/>
          <p:nvPr/>
        </p:nvSpPr>
        <p:spPr>
          <a:xfrm>
            <a:off x="1770040" y="5756834"/>
            <a:ext cx="8651920" cy="400110"/>
          </a:xfrm>
          <a:prstGeom prst="rect">
            <a:avLst/>
          </a:prstGeom>
          <a:noFill/>
        </p:spPr>
        <p:txBody>
          <a:bodyPr wrap="none" rtlCol="0">
            <a:spAutoFit/>
          </a:bodyPr>
          <a:lstStyle/>
          <a:p>
            <a:r>
              <a:rPr lang="en-US" sz="2000" dirty="0"/>
              <a:t>Symbols indicate significant differences from control. † </a:t>
            </a:r>
            <a:r>
              <a:rPr lang="en-US" sz="2000" i="1" dirty="0"/>
              <a:t>p </a:t>
            </a:r>
            <a:r>
              <a:rPr lang="en-US" sz="2000" dirty="0"/>
              <a:t>&lt; .1, * </a:t>
            </a:r>
            <a:r>
              <a:rPr lang="en-US" sz="2000" i="1" dirty="0"/>
              <a:t>p</a:t>
            </a:r>
            <a:r>
              <a:rPr lang="en-US" sz="2000" dirty="0"/>
              <a:t> &lt; .05, ** </a:t>
            </a:r>
            <a:r>
              <a:rPr lang="en-US" sz="2000" i="1" dirty="0"/>
              <a:t>p</a:t>
            </a:r>
            <a:r>
              <a:rPr lang="en-US" sz="2000" dirty="0"/>
              <a:t> &lt; .01</a:t>
            </a:r>
          </a:p>
        </p:txBody>
      </p:sp>
      <p:graphicFrame>
        <p:nvGraphicFramePr>
          <p:cNvPr id="5" name="Table 4">
            <a:extLst>
              <a:ext uri="{FF2B5EF4-FFF2-40B4-BE49-F238E27FC236}">
                <a16:creationId xmlns:a16="http://schemas.microsoft.com/office/drawing/2014/main" id="{0A28B6E6-E03D-812D-5FE0-51A337A8F33C}"/>
              </a:ext>
            </a:extLst>
          </p:cNvPr>
          <p:cNvGraphicFramePr>
            <a:graphicFrameLocks noGrp="1"/>
          </p:cNvGraphicFramePr>
          <p:nvPr>
            <p:extLst>
              <p:ext uri="{D42A27DB-BD31-4B8C-83A1-F6EECF244321}">
                <p14:modId xmlns:p14="http://schemas.microsoft.com/office/powerpoint/2010/main" val="1868780124"/>
              </p:ext>
            </p:extLst>
          </p:nvPr>
        </p:nvGraphicFramePr>
        <p:xfrm>
          <a:off x="291547" y="1037357"/>
          <a:ext cx="11736329" cy="4454818"/>
        </p:xfrm>
        <a:graphic>
          <a:graphicData uri="http://schemas.openxmlformats.org/drawingml/2006/table">
            <a:tbl>
              <a:tblPr>
                <a:tableStyleId>{5C22544A-7EE6-4342-B048-85BDC9FD1C3A}</a:tableStyleId>
              </a:tblPr>
              <a:tblGrid>
                <a:gridCol w="4775010">
                  <a:extLst>
                    <a:ext uri="{9D8B030D-6E8A-4147-A177-3AD203B41FA5}">
                      <a16:colId xmlns:a16="http://schemas.microsoft.com/office/drawing/2014/main" val="1560365558"/>
                    </a:ext>
                  </a:extLst>
                </a:gridCol>
                <a:gridCol w="530453">
                  <a:extLst>
                    <a:ext uri="{9D8B030D-6E8A-4147-A177-3AD203B41FA5}">
                      <a16:colId xmlns:a16="http://schemas.microsoft.com/office/drawing/2014/main" val="403125946"/>
                    </a:ext>
                  </a:extLst>
                </a:gridCol>
                <a:gridCol w="1618125">
                  <a:extLst>
                    <a:ext uri="{9D8B030D-6E8A-4147-A177-3AD203B41FA5}">
                      <a16:colId xmlns:a16="http://schemas.microsoft.com/office/drawing/2014/main" val="857680054"/>
                    </a:ext>
                  </a:extLst>
                </a:gridCol>
                <a:gridCol w="1731283">
                  <a:extLst>
                    <a:ext uri="{9D8B030D-6E8A-4147-A177-3AD203B41FA5}">
                      <a16:colId xmlns:a16="http://schemas.microsoft.com/office/drawing/2014/main" val="2305693327"/>
                    </a:ext>
                  </a:extLst>
                </a:gridCol>
                <a:gridCol w="1350559">
                  <a:extLst>
                    <a:ext uri="{9D8B030D-6E8A-4147-A177-3AD203B41FA5}">
                      <a16:colId xmlns:a16="http://schemas.microsoft.com/office/drawing/2014/main" val="318934050"/>
                    </a:ext>
                  </a:extLst>
                </a:gridCol>
                <a:gridCol w="1730899">
                  <a:extLst>
                    <a:ext uri="{9D8B030D-6E8A-4147-A177-3AD203B41FA5}">
                      <a16:colId xmlns:a16="http://schemas.microsoft.com/office/drawing/2014/main" val="1883586927"/>
                    </a:ext>
                  </a:extLst>
                </a:gridCol>
              </a:tblGrid>
              <a:tr h="789795">
                <a:tc>
                  <a:txBody>
                    <a:bodyPr/>
                    <a:lstStyle/>
                    <a:p>
                      <a:pPr algn="ctr" fontAlgn="b"/>
                      <a:r>
                        <a:rPr lang="en-US" sz="2800" b="1" u="none" strike="noStrike" dirty="0">
                          <a:effectLst/>
                        </a:rPr>
                        <a:t>Condition</a:t>
                      </a:r>
                      <a:endParaRPr lang="en-US" sz="2800" b="1"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b="1" u="none" strike="noStrike">
                          <a:effectLst/>
                        </a:rPr>
                        <a:t>n</a:t>
                      </a:r>
                      <a:endParaRPr lang="en-US" sz="2800" b="1"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b="1" u="none" strike="noStrike" dirty="0">
                          <a:effectLst/>
                        </a:rPr>
                        <a:t>Total Energy</a:t>
                      </a:r>
                      <a:endParaRPr lang="en-US" sz="2800" b="1"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b="1" u="none" strike="noStrike" dirty="0">
                          <a:effectLst/>
                        </a:rPr>
                        <a:t>Wash Energy</a:t>
                      </a:r>
                      <a:endParaRPr lang="en-US" sz="2800" b="1"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b="1" u="none" strike="noStrike" dirty="0">
                          <a:effectLst/>
                        </a:rPr>
                        <a:t>Dry Energy</a:t>
                      </a:r>
                      <a:endParaRPr lang="en-US" sz="2800" b="1"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b="1" u="none" strike="noStrike" dirty="0">
                          <a:effectLst/>
                        </a:rPr>
                        <a:t>Ratio (Dry/Wash)</a:t>
                      </a:r>
                      <a:endParaRPr lang="en-US" sz="2800" b="1"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560036697"/>
                  </a:ext>
                </a:extLst>
              </a:tr>
              <a:tr h="706378">
                <a:tc>
                  <a:txBody>
                    <a:bodyPr/>
                    <a:lstStyle/>
                    <a:p>
                      <a:pPr algn="ctr" fontAlgn="b"/>
                      <a:r>
                        <a:rPr lang="en-US" sz="2800" u="none" strike="noStrike" dirty="0">
                          <a:effectLst/>
                        </a:rPr>
                        <a:t>Control (Decal only)</a:t>
                      </a:r>
                      <a:endParaRPr lang="en-US" sz="28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u="none" strike="noStrike">
                          <a:effectLst/>
                        </a:rPr>
                        <a:t>94</a:t>
                      </a:r>
                      <a:endParaRPr lang="en-US" sz="28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u="none" strike="noStrike" dirty="0">
                          <a:effectLst/>
                        </a:rPr>
                        <a:t>15,168</a:t>
                      </a:r>
                      <a:endParaRPr lang="en-US" sz="28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u="none" strike="noStrike">
                          <a:effectLst/>
                        </a:rPr>
                        <a:t>139</a:t>
                      </a:r>
                      <a:endParaRPr lang="en-US" sz="28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u="none" strike="noStrike">
                          <a:effectLst/>
                        </a:rPr>
                        <a:t>121</a:t>
                      </a:r>
                      <a:endParaRPr lang="en-US" sz="28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u="none" strike="noStrike">
                          <a:effectLst/>
                        </a:rPr>
                        <a:t>0.81</a:t>
                      </a:r>
                      <a:endParaRPr lang="en-US" sz="28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4196585040"/>
                  </a:ext>
                </a:extLst>
              </a:tr>
              <a:tr h="706378">
                <a:tc>
                  <a:txBody>
                    <a:bodyPr/>
                    <a:lstStyle/>
                    <a:p>
                      <a:pPr algn="ctr" fontAlgn="b"/>
                      <a:r>
                        <a:rPr lang="en-US" sz="2800" u="none" strike="noStrike">
                          <a:effectLst/>
                        </a:rPr>
                        <a:t>Turtle + Bundle Msg</a:t>
                      </a:r>
                      <a:endParaRPr lang="en-US" sz="28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u="none" strike="noStrike">
                          <a:effectLst/>
                        </a:rPr>
                        <a:t>91</a:t>
                      </a:r>
                      <a:endParaRPr lang="en-US" sz="28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u="none" strike="noStrike" dirty="0">
                          <a:effectLst/>
                        </a:rPr>
                        <a:t>14,704</a:t>
                      </a:r>
                      <a:endParaRPr lang="en-US" sz="28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u="none" strike="noStrike" dirty="0">
                          <a:effectLst/>
                        </a:rPr>
                        <a:t>105</a:t>
                      </a:r>
                      <a:r>
                        <a:rPr lang="en-US" sz="2800" u="none" strike="noStrike" baseline="30000" dirty="0">
                          <a:effectLst/>
                        </a:rPr>
                        <a:t>†</a:t>
                      </a:r>
                      <a:endParaRPr lang="en-US" sz="2800" b="0" i="0" u="none" strike="noStrike" baseline="30000"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u="none" strike="noStrike" dirty="0">
                          <a:effectLst/>
                        </a:rPr>
                        <a:t>79</a:t>
                      </a:r>
                      <a:r>
                        <a:rPr lang="en-US" sz="2800" u="none" strike="noStrike" baseline="30000" dirty="0">
                          <a:effectLst/>
                        </a:rPr>
                        <a:t>*</a:t>
                      </a:r>
                      <a:endParaRPr lang="en-US" sz="2800" b="0" i="0" u="none" strike="noStrike" baseline="30000"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u="none" strike="noStrike" dirty="0">
                          <a:effectLst/>
                        </a:rPr>
                        <a:t>0.68</a:t>
                      </a:r>
                      <a:r>
                        <a:rPr lang="en-US" sz="2800" u="none" strike="noStrike" baseline="30000" dirty="0">
                          <a:effectLst/>
                        </a:rPr>
                        <a:t>**</a:t>
                      </a:r>
                      <a:endParaRPr lang="en-US" sz="2800" b="0" i="0" u="none" strike="noStrike" baseline="30000"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984901879"/>
                  </a:ext>
                </a:extLst>
              </a:tr>
              <a:tr h="706378">
                <a:tc>
                  <a:txBody>
                    <a:bodyPr/>
                    <a:lstStyle/>
                    <a:p>
                      <a:pPr algn="ctr" fontAlgn="b"/>
                      <a:r>
                        <a:rPr lang="en-US" sz="2800" u="none" strike="noStrike" dirty="0">
                          <a:effectLst/>
                        </a:rPr>
                        <a:t>Fleece + Bundle Msg</a:t>
                      </a:r>
                      <a:endParaRPr lang="en-US" sz="28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u="none" strike="noStrike">
                          <a:effectLst/>
                        </a:rPr>
                        <a:t>98</a:t>
                      </a:r>
                      <a:endParaRPr lang="en-US" sz="28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u="none" strike="noStrike" dirty="0">
                          <a:effectLst/>
                        </a:rPr>
                        <a:t>15,778</a:t>
                      </a:r>
                      <a:endParaRPr lang="en-US" sz="28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u="none" strike="noStrike" dirty="0">
                          <a:effectLst/>
                        </a:rPr>
                        <a:t>141</a:t>
                      </a:r>
                      <a:endParaRPr lang="en-US" sz="28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u="none" strike="noStrike" dirty="0">
                          <a:effectLst/>
                        </a:rPr>
                        <a:t>121</a:t>
                      </a:r>
                      <a:endParaRPr lang="en-US" sz="28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u="none" strike="noStrike">
                          <a:effectLst/>
                        </a:rPr>
                        <a:t>0.8</a:t>
                      </a:r>
                      <a:endParaRPr lang="en-US" sz="28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857584177"/>
                  </a:ext>
                </a:extLst>
              </a:tr>
              <a:tr h="706378">
                <a:tc>
                  <a:txBody>
                    <a:bodyPr/>
                    <a:lstStyle/>
                    <a:p>
                      <a:pPr algn="ctr" fontAlgn="b"/>
                      <a:r>
                        <a:rPr lang="en-US" sz="2800" u="none" strike="noStrike" dirty="0">
                          <a:effectLst/>
                        </a:rPr>
                        <a:t>Turtle + Fleece + Bundle Msg</a:t>
                      </a:r>
                      <a:endParaRPr lang="en-US" sz="28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u="none" strike="noStrike" dirty="0">
                          <a:effectLst/>
                        </a:rPr>
                        <a:t>72</a:t>
                      </a:r>
                      <a:r>
                        <a:rPr lang="en-US" sz="2800" u="none" strike="noStrike" baseline="30000" dirty="0">
                          <a:effectLst/>
                        </a:rPr>
                        <a:t>*</a:t>
                      </a:r>
                      <a:endParaRPr lang="en-US" sz="2800" b="0" i="0" u="none" strike="noStrike" baseline="30000"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u="none" strike="noStrike" dirty="0">
                          <a:effectLst/>
                        </a:rPr>
                        <a:t>14,240</a:t>
                      </a:r>
                      <a:endParaRPr lang="en-US" sz="28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u="none" strike="noStrike" dirty="0">
                          <a:effectLst/>
                        </a:rPr>
                        <a:t>102†</a:t>
                      </a:r>
                      <a:endParaRPr lang="en-US" sz="28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u="none" strike="noStrike" dirty="0">
                          <a:effectLst/>
                        </a:rPr>
                        <a:t>82</a:t>
                      </a:r>
                      <a:r>
                        <a:rPr lang="en-US" sz="2800" u="none" strike="noStrike" baseline="30000" dirty="0">
                          <a:effectLst/>
                        </a:rPr>
                        <a:t>*</a:t>
                      </a:r>
                      <a:endParaRPr lang="en-US" sz="2800" b="0" i="0" u="none" strike="noStrike" baseline="30000"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u="none" strike="noStrike" dirty="0">
                          <a:effectLst/>
                        </a:rPr>
                        <a:t>0.79</a:t>
                      </a:r>
                      <a:endParaRPr lang="en-US" sz="28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940102478"/>
                  </a:ext>
                </a:extLst>
              </a:tr>
              <a:tr h="768246">
                <a:tc>
                  <a:txBody>
                    <a:bodyPr/>
                    <a:lstStyle/>
                    <a:p>
                      <a:pPr algn="ctr" fontAlgn="b"/>
                      <a:r>
                        <a:rPr lang="en-US" sz="2800" u="none" strike="noStrike" dirty="0">
                          <a:effectLst/>
                        </a:rPr>
                        <a:t>Turtle + Fleece + Hang Dry Msg</a:t>
                      </a:r>
                      <a:endParaRPr lang="en-US" sz="28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u="none" strike="noStrike">
                          <a:effectLst/>
                        </a:rPr>
                        <a:t>92</a:t>
                      </a:r>
                      <a:endParaRPr lang="en-US" sz="28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u="none" strike="noStrike" dirty="0">
                          <a:effectLst/>
                        </a:rPr>
                        <a:t>14,410</a:t>
                      </a:r>
                      <a:endParaRPr lang="en-US" sz="28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u="none" strike="noStrike" dirty="0">
                          <a:effectLst/>
                        </a:rPr>
                        <a:t>122</a:t>
                      </a:r>
                      <a:endParaRPr lang="en-US" sz="28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u="none" strike="noStrike" dirty="0">
                          <a:effectLst/>
                        </a:rPr>
                        <a:t>86</a:t>
                      </a:r>
                      <a:r>
                        <a:rPr lang="en-US" sz="2800" u="none" strike="noStrike" baseline="30000" dirty="0">
                          <a:effectLst/>
                        </a:rPr>
                        <a:t>*</a:t>
                      </a:r>
                      <a:endParaRPr lang="en-US" sz="2800" b="0" i="0" u="none" strike="noStrike" baseline="30000"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u="none" strike="noStrike" dirty="0">
                          <a:effectLst/>
                        </a:rPr>
                        <a:t>0.69</a:t>
                      </a:r>
                      <a:r>
                        <a:rPr lang="en-US" sz="2800" u="none" strike="noStrike" baseline="30000" dirty="0">
                          <a:effectLst/>
                        </a:rPr>
                        <a:t>**</a:t>
                      </a:r>
                      <a:endParaRPr lang="en-US" sz="2800" b="0" i="0" u="none" strike="noStrike" baseline="30000"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597768261"/>
                  </a:ext>
                </a:extLst>
              </a:tr>
            </a:tbl>
          </a:graphicData>
        </a:graphic>
      </p:graphicFrame>
      <p:sp>
        <p:nvSpPr>
          <p:cNvPr id="3" name="Rectangle 2">
            <a:extLst>
              <a:ext uri="{FF2B5EF4-FFF2-40B4-BE49-F238E27FC236}">
                <a16:creationId xmlns:a16="http://schemas.microsoft.com/office/drawing/2014/main" id="{A58D9567-2AC6-BC7B-041A-F5A56D1AB2D3}"/>
              </a:ext>
            </a:extLst>
          </p:cNvPr>
          <p:cNvSpPr/>
          <p:nvPr/>
        </p:nvSpPr>
        <p:spPr>
          <a:xfrm>
            <a:off x="4967416" y="4238367"/>
            <a:ext cx="642552" cy="518983"/>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ectangle 6">
            <a:extLst>
              <a:ext uri="{FF2B5EF4-FFF2-40B4-BE49-F238E27FC236}">
                <a16:creationId xmlns:a16="http://schemas.microsoft.com/office/drawing/2014/main" id="{FED7AEC5-4086-7273-D2CC-03B1421E7526}"/>
              </a:ext>
            </a:extLst>
          </p:cNvPr>
          <p:cNvSpPr/>
          <p:nvPr/>
        </p:nvSpPr>
        <p:spPr>
          <a:xfrm>
            <a:off x="7562335" y="1977081"/>
            <a:ext cx="1112108" cy="3645968"/>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Rectangle 7">
            <a:extLst>
              <a:ext uri="{FF2B5EF4-FFF2-40B4-BE49-F238E27FC236}">
                <a16:creationId xmlns:a16="http://schemas.microsoft.com/office/drawing/2014/main" id="{626E5DDC-C425-57E2-881C-12379D326807}"/>
              </a:ext>
            </a:extLst>
          </p:cNvPr>
          <p:cNvSpPr/>
          <p:nvPr/>
        </p:nvSpPr>
        <p:spPr>
          <a:xfrm>
            <a:off x="10556797" y="1981197"/>
            <a:ext cx="1112108" cy="3645968"/>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750924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7"/>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7" grpId="0" animBg="1"/>
      <p:bldP spid="7" grpId="1" animBg="1"/>
      <p:bldP spid="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2804EF6-D4F4-46B7-A59F-A8C209010820}"/>
              </a:ext>
            </a:extLst>
          </p:cNvPr>
          <p:cNvSpPr>
            <a:spLocks noGrp="1"/>
          </p:cNvSpPr>
          <p:nvPr>
            <p:ph type="title"/>
          </p:nvPr>
        </p:nvSpPr>
        <p:spPr/>
        <p:txBody>
          <a:bodyPr>
            <a:normAutofit/>
          </a:bodyPr>
          <a:lstStyle/>
          <a:p>
            <a:r>
              <a:rPr lang="en-US" dirty="0"/>
              <a:t>Summary: Decal Effectiveness vs Control</a:t>
            </a:r>
          </a:p>
        </p:txBody>
      </p:sp>
      <p:sp>
        <p:nvSpPr>
          <p:cNvPr id="4" name="Rectangle 3">
            <a:extLst>
              <a:ext uri="{FF2B5EF4-FFF2-40B4-BE49-F238E27FC236}">
                <a16:creationId xmlns:a16="http://schemas.microsoft.com/office/drawing/2014/main" id="{32006909-A650-4436-8CE8-722967969969}"/>
              </a:ext>
            </a:extLst>
          </p:cNvPr>
          <p:cNvSpPr/>
          <p:nvPr/>
        </p:nvSpPr>
        <p:spPr>
          <a:xfrm>
            <a:off x="0" y="0"/>
            <a:ext cx="222191" cy="6858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6" name="Table 5">
            <a:extLst>
              <a:ext uri="{FF2B5EF4-FFF2-40B4-BE49-F238E27FC236}">
                <a16:creationId xmlns:a16="http://schemas.microsoft.com/office/drawing/2014/main" id="{80860ADF-B86C-78BB-69A3-8FD73ED1A5BC}"/>
              </a:ext>
            </a:extLst>
          </p:cNvPr>
          <p:cNvGraphicFramePr>
            <a:graphicFrameLocks noGrp="1"/>
          </p:cNvGraphicFramePr>
          <p:nvPr>
            <p:extLst>
              <p:ext uri="{D42A27DB-BD31-4B8C-83A1-F6EECF244321}">
                <p14:modId xmlns:p14="http://schemas.microsoft.com/office/powerpoint/2010/main" val="3071993811"/>
              </p:ext>
            </p:extLst>
          </p:nvPr>
        </p:nvGraphicFramePr>
        <p:xfrm>
          <a:off x="384313" y="905256"/>
          <a:ext cx="11131827" cy="5084725"/>
        </p:xfrm>
        <a:graphic>
          <a:graphicData uri="http://schemas.openxmlformats.org/drawingml/2006/table">
            <a:tbl>
              <a:tblPr/>
              <a:tblGrid>
                <a:gridCol w="2507000">
                  <a:extLst>
                    <a:ext uri="{9D8B030D-6E8A-4147-A177-3AD203B41FA5}">
                      <a16:colId xmlns:a16="http://schemas.microsoft.com/office/drawing/2014/main" val="2512871209"/>
                    </a:ext>
                  </a:extLst>
                </a:gridCol>
                <a:gridCol w="1103828">
                  <a:extLst>
                    <a:ext uri="{9D8B030D-6E8A-4147-A177-3AD203B41FA5}">
                      <a16:colId xmlns:a16="http://schemas.microsoft.com/office/drawing/2014/main" val="3156710908"/>
                    </a:ext>
                  </a:extLst>
                </a:gridCol>
                <a:gridCol w="1085120">
                  <a:extLst>
                    <a:ext uri="{9D8B030D-6E8A-4147-A177-3AD203B41FA5}">
                      <a16:colId xmlns:a16="http://schemas.microsoft.com/office/drawing/2014/main" val="2492989892"/>
                    </a:ext>
                  </a:extLst>
                </a:gridCol>
                <a:gridCol w="1590261">
                  <a:extLst>
                    <a:ext uri="{9D8B030D-6E8A-4147-A177-3AD203B41FA5}">
                      <a16:colId xmlns:a16="http://schemas.microsoft.com/office/drawing/2014/main" val="3211440190"/>
                    </a:ext>
                  </a:extLst>
                </a:gridCol>
                <a:gridCol w="1590261">
                  <a:extLst>
                    <a:ext uri="{9D8B030D-6E8A-4147-A177-3AD203B41FA5}">
                      <a16:colId xmlns:a16="http://schemas.microsoft.com/office/drawing/2014/main" val="2755513459"/>
                    </a:ext>
                  </a:extLst>
                </a:gridCol>
                <a:gridCol w="1702514">
                  <a:extLst>
                    <a:ext uri="{9D8B030D-6E8A-4147-A177-3AD203B41FA5}">
                      <a16:colId xmlns:a16="http://schemas.microsoft.com/office/drawing/2014/main" val="1438358694"/>
                    </a:ext>
                  </a:extLst>
                </a:gridCol>
                <a:gridCol w="1552843">
                  <a:extLst>
                    <a:ext uri="{9D8B030D-6E8A-4147-A177-3AD203B41FA5}">
                      <a16:colId xmlns:a16="http://schemas.microsoft.com/office/drawing/2014/main" val="3606876001"/>
                    </a:ext>
                  </a:extLst>
                </a:gridCol>
              </a:tblGrid>
              <a:tr h="1016945">
                <a:tc>
                  <a:txBody>
                    <a:bodyPr/>
                    <a:lstStyle/>
                    <a:p>
                      <a:pPr algn="ctr" fontAlgn="ctr"/>
                      <a:r>
                        <a:rPr lang="en-US" sz="2400" b="1" i="0" u="none" strike="noStrike">
                          <a:solidFill>
                            <a:srgbClr val="000000"/>
                          </a:solidFill>
                          <a:effectLst/>
                          <a:latin typeface="Calibri" panose="020F0502020204030204" pitchFamily="34" charset="0"/>
                        </a:rPr>
                        <a:t>Condition</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1" i="0" u="none" strike="noStrike">
                          <a:solidFill>
                            <a:srgbClr val="000000"/>
                          </a:solidFill>
                          <a:effectLst/>
                          <a:latin typeface="Calibri" panose="020F0502020204030204" pitchFamily="34" charset="0"/>
                        </a:rPr>
                        <a:t>Intentions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1" i="0" u="none" strike="noStrike">
                          <a:solidFill>
                            <a:srgbClr val="000000"/>
                          </a:solidFill>
                          <a:effectLst/>
                          <a:latin typeface="Calibri" panose="020F0502020204030204" pitchFamily="34" charset="0"/>
                        </a:rPr>
                        <a:t>Self-report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1" i="0" u="none" strike="noStrike" dirty="0">
                          <a:solidFill>
                            <a:srgbClr val="000000"/>
                          </a:solidFill>
                          <a:effectLst/>
                          <a:latin typeface="Calibri" panose="020F0502020204030204" pitchFamily="34" charset="0"/>
                        </a:rPr>
                        <a:t>Logged Washing</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1" i="0" u="none" strike="noStrike">
                          <a:solidFill>
                            <a:srgbClr val="000000"/>
                          </a:solidFill>
                          <a:effectLst/>
                          <a:latin typeface="Calibri" panose="020F0502020204030204" pitchFamily="34" charset="0"/>
                        </a:rPr>
                        <a:t>Logged Drying</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1" i="0" u="none" strike="noStrike">
                          <a:solidFill>
                            <a:srgbClr val="000000"/>
                          </a:solidFill>
                          <a:effectLst/>
                          <a:latin typeface="Calibri" panose="020F0502020204030204" pitchFamily="34" charset="0"/>
                        </a:rPr>
                        <a:t>Metered Washing</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1" i="0" u="none" strike="noStrike">
                          <a:solidFill>
                            <a:srgbClr val="000000"/>
                          </a:solidFill>
                          <a:effectLst/>
                          <a:latin typeface="Calibri" panose="020F0502020204030204" pitchFamily="34" charset="0"/>
                        </a:rPr>
                        <a:t>Metered Drying</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5793040"/>
                  </a:ext>
                </a:extLst>
              </a:tr>
              <a:tr h="1016945">
                <a:tc>
                  <a:txBody>
                    <a:bodyPr/>
                    <a:lstStyle/>
                    <a:p>
                      <a:pPr algn="ctr" fontAlgn="ctr"/>
                      <a:r>
                        <a:rPr lang="en-US" sz="2400" b="0" i="0" u="none" strike="noStrike" dirty="0">
                          <a:solidFill>
                            <a:srgbClr val="000000"/>
                          </a:solidFill>
                          <a:effectLst/>
                          <a:latin typeface="Calibri" panose="020F0502020204030204" pitchFamily="34" charset="0"/>
                        </a:rPr>
                        <a:t>Turtle + Bundle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dirty="0">
                          <a:solidFill>
                            <a:srgbClr val="000000"/>
                          </a:solidFill>
                          <a:effectLst/>
                          <a:latin typeface="Calibri" panose="020F050202020403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2400" b="0" i="0" u="none" strike="noStrike" dirty="0">
                          <a:solidFill>
                            <a:srgbClr val="000000"/>
                          </a:solidFill>
                          <a:effectLst/>
                          <a:latin typeface="Calibri" panose="020F050202020403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2400" b="0" i="0" u="none" strike="noStrike" dirty="0">
                          <a:solidFill>
                            <a:srgbClr val="000000"/>
                          </a:solidFill>
                          <a:effectLst/>
                          <a:latin typeface="Calibri" panose="020F050202020403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2400" b="0" i="0" u="none" strike="noStrike" dirty="0">
                          <a:solidFill>
                            <a:srgbClr val="000000"/>
                          </a:solidFill>
                          <a:effectLst/>
                          <a:latin typeface="Calibri" panose="020F050202020403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2400" b="0" i="0" u="none" strike="noStrike" dirty="0">
                          <a:solidFill>
                            <a:srgbClr val="000000"/>
                          </a:solidFill>
                          <a:effectLst/>
                          <a:latin typeface="Calibri" panose="020F050202020403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US" sz="2400" b="0" i="0" u="none" strike="noStrike" dirty="0">
                          <a:solidFill>
                            <a:srgbClr val="000000"/>
                          </a:solidFill>
                          <a:effectLst/>
                          <a:latin typeface="Calibri" panose="020F050202020403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3475724667"/>
                  </a:ext>
                </a:extLst>
              </a:tr>
              <a:tr h="1016945">
                <a:tc>
                  <a:txBody>
                    <a:bodyPr/>
                    <a:lstStyle/>
                    <a:p>
                      <a:pPr algn="ctr" fontAlgn="ctr"/>
                      <a:r>
                        <a:rPr lang="en-US" sz="2400" b="0" i="0" u="none" strike="noStrike" dirty="0">
                          <a:solidFill>
                            <a:srgbClr val="000000"/>
                          </a:solidFill>
                          <a:effectLst/>
                          <a:latin typeface="Calibri" panose="020F0502020204030204" pitchFamily="34" charset="0"/>
                        </a:rPr>
                        <a:t>Fleece + Bundle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Calibri" panose="020F050202020403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2400" b="0" i="0" u="none" strike="noStrike" dirty="0">
                          <a:solidFill>
                            <a:srgbClr val="000000"/>
                          </a:solidFill>
                          <a:effectLst/>
                          <a:latin typeface="Calibri" panose="020F050202020403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2400" b="0" i="0" u="none" strike="noStrike" dirty="0">
                          <a:solidFill>
                            <a:srgbClr val="000000"/>
                          </a:solidFill>
                          <a:effectLst/>
                          <a:latin typeface="Calibri" panose="020F050202020403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2400" b="0" i="0" u="none" strike="noStrike" dirty="0">
                          <a:solidFill>
                            <a:srgbClr val="000000"/>
                          </a:solidFill>
                          <a:effectLst/>
                          <a:latin typeface="Calibri" panose="020F050202020403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r>
                        <a:rPr lang="en-US" sz="2400" b="0" i="0" u="none" strike="noStrike" dirty="0">
                          <a:solidFill>
                            <a:srgbClr val="000000"/>
                          </a:solidFill>
                          <a:effectLst/>
                          <a:latin typeface="Calibri" panose="020F050202020403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r>
                        <a:rPr lang="en-US" sz="2400" b="0" i="0" u="none" strike="noStrike" dirty="0">
                          <a:solidFill>
                            <a:schemeClr val="bg2"/>
                          </a:solidFill>
                          <a:effectLst/>
                          <a:latin typeface="Calibri" panose="020F050202020403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1634195835"/>
                  </a:ext>
                </a:extLst>
              </a:tr>
              <a:tr h="1016945">
                <a:tc>
                  <a:txBody>
                    <a:bodyPr/>
                    <a:lstStyle/>
                    <a:p>
                      <a:pPr algn="ctr" fontAlgn="ctr"/>
                      <a:r>
                        <a:rPr lang="en-US" sz="2400" b="0" i="0" u="none" strike="noStrike">
                          <a:solidFill>
                            <a:srgbClr val="000000"/>
                          </a:solidFill>
                          <a:effectLst/>
                          <a:latin typeface="Calibri" panose="020F0502020204030204" pitchFamily="34" charset="0"/>
                        </a:rPr>
                        <a:t>Turtle + Fleece + Bundle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dirty="0">
                          <a:solidFill>
                            <a:srgbClr val="000000"/>
                          </a:solidFill>
                          <a:effectLst/>
                          <a:latin typeface="Calibri" panose="020F050202020403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2400" b="0" i="0" u="none" strike="noStrike" dirty="0">
                          <a:solidFill>
                            <a:srgbClr val="000000"/>
                          </a:solidFill>
                          <a:effectLst/>
                          <a:latin typeface="Calibri" panose="020F050202020403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2400" b="0" i="0" u="none" strike="noStrike" dirty="0">
                          <a:solidFill>
                            <a:srgbClr val="000000"/>
                          </a:solidFill>
                          <a:effectLst/>
                          <a:latin typeface="Calibri" panose="020F050202020403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2400" b="0" i="0" u="none" strike="noStrike" dirty="0">
                          <a:solidFill>
                            <a:srgbClr val="000000"/>
                          </a:solidFill>
                          <a:effectLst/>
                          <a:latin typeface="Calibri" panose="020F050202020403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r>
                        <a:rPr lang="en-US" sz="2400" b="0" i="0" u="none" strike="noStrike" dirty="0">
                          <a:solidFill>
                            <a:srgbClr val="000000"/>
                          </a:solidFill>
                          <a:effectLst/>
                          <a:latin typeface="Calibri" panose="020F050202020403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endParaRPr lang="en-US" sz="2400" b="0" i="0" u="none" strike="noStrike" dirty="0">
                        <a:solidFill>
                          <a:schemeClr val="bg2"/>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179709804"/>
                  </a:ext>
                </a:extLst>
              </a:tr>
              <a:tr h="1016945">
                <a:tc>
                  <a:txBody>
                    <a:bodyPr/>
                    <a:lstStyle/>
                    <a:p>
                      <a:pPr algn="ctr" fontAlgn="ctr"/>
                      <a:r>
                        <a:rPr lang="en-US" sz="2400" b="0" i="0" u="none" strike="noStrike">
                          <a:solidFill>
                            <a:srgbClr val="000000"/>
                          </a:solidFill>
                          <a:effectLst/>
                          <a:latin typeface="Calibri" panose="020F0502020204030204" pitchFamily="34" charset="0"/>
                        </a:rPr>
                        <a:t>Turtle + Fleece + Hang Dry</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Calibri" panose="020F050202020403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US" sz="2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2400" b="0" i="0" u="none" strike="noStrike" dirty="0">
                          <a:solidFill>
                            <a:srgbClr val="000000"/>
                          </a:solidFill>
                          <a:effectLst/>
                          <a:latin typeface="Calibri" panose="020F050202020403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r>
                        <a:rPr lang="en-US" sz="2400" b="0" i="0" u="none" strike="noStrike" dirty="0">
                          <a:solidFill>
                            <a:srgbClr val="000000"/>
                          </a:solidFill>
                          <a:effectLst/>
                          <a:latin typeface="Calibri" panose="020F050202020403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2400" b="0" i="0" u="none" strike="noStrike" dirty="0">
                          <a:solidFill>
                            <a:srgbClr val="000000"/>
                          </a:solidFill>
                          <a:effectLst/>
                          <a:latin typeface="Calibri" panose="020F050202020403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r>
                        <a:rPr lang="en-US" sz="2400" b="0" i="0" u="none" strike="noStrike" dirty="0">
                          <a:solidFill>
                            <a:srgbClr val="000000"/>
                          </a:solidFill>
                          <a:effectLst/>
                          <a:latin typeface="Calibri" panose="020F050202020403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958567394"/>
                  </a:ext>
                </a:extLst>
              </a:tr>
            </a:tbl>
          </a:graphicData>
        </a:graphic>
      </p:graphicFrame>
      <p:pic>
        <p:nvPicPr>
          <p:cNvPr id="3" name="Picture 2">
            <a:extLst>
              <a:ext uri="{FF2B5EF4-FFF2-40B4-BE49-F238E27FC236}">
                <a16:creationId xmlns:a16="http://schemas.microsoft.com/office/drawing/2014/main" id="{47E2E3E1-B4BD-8172-FB0C-CA0EC586A6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8991" y="2543886"/>
            <a:ext cx="602488" cy="602488"/>
          </a:xfrm>
          <a:prstGeom prst="rect">
            <a:avLst/>
          </a:prstGeom>
        </p:spPr>
      </p:pic>
      <p:pic>
        <p:nvPicPr>
          <p:cNvPr id="8" name="Picture 7">
            <a:extLst>
              <a:ext uri="{FF2B5EF4-FFF2-40B4-BE49-F238E27FC236}">
                <a16:creationId xmlns:a16="http://schemas.microsoft.com/office/drawing/2014/main" id="{017AF72C-C381-1D44-530B-6233396BD8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8990" y="5837581"/>
            <a:ext cx="602489" cy="602489"/>
          </a:xfrm>
          <a:prstGeom prst="rect">
            <a:avLst/>
          </a:prstGeom>
        </p:spPr>
      </p:pic>
    </p:spTree>
    <p:extLst>
      <p:ext uri="{BB962C8B-B14F-4D97-AF65-F5344CB8AC3E}">
        <p14:creationId xmlns:p14="http://schemas.microsoft.com/office/powerpoint/2010/main" val="4022916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63082A-B03F-4E41-B18F-63F72E03B2BB}"/>
              </a:ext>
            </a:extLst>
          </p:cNvPr>
          <p:cNvSpPr>
            <a:spLocks noGrp="1"/>
          </p:cNvSpPr>
          <p:nvPr>
            <p:ph type="title"/>
          </p:nvPr>
        </p:nvSpPr>
        <p:spPr/>
        <p:txBody>
          <a:bodyPr/>
          <a:lstStyle/>
          <a:p>
            <a:r>
              <a:rPr lang="en-US" dirty="0"/>
              <a:t>Study Summary &amp; Conclusions</a:t>
            </a:r>
            <a:endParaRPr lang="en-CA" dirty="0"/>
          </a:p>
        </p:txBody>
      </p:sp>
    </p:spTree>
    <p:extLst>
      <p:ext uri="{BB962C8B-B14F-4D97-AF65-F5344CB8AC3E}">
        <p14:creationId xmlns:p14="http://schemas.microsoft.com/office/powerpoint/2010/main" val="2750501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46BB43-36E6-4D00-A756-D02D4D0B7504}"/>
              </a:ext>
            </a:extLst>
          </p:cNvPr>
          <p:cNvSpPr>
            <a:spLocks noGrp="1"/>
          </p:cNvSpPr>
          <p:nvPr>
            <p:ph idx="1"/>
          </p:nvPr>
        </p:nvSpPr>
        <p:spPr>
          <a:xfrm>
            <a:off x="621476" y="771545"/>
            <a:ext cx="7568367" cy="5766415"/>
          </a:xfrm>
        </p:spPr>
        <p:txBody>
          <a:bodyPr>
            <a:normAutofit/>
          </a:bodyPr>
          <a:lstStyle/>
          <a:p>
            <a:pPr marL="0" indent="0">
              <a:buNone/>
            </a:pPr>
            <a:r>
              <a:rPr lang="en-CA" b="0" dirty="0">
                <a:solidFill>
                  <a:schemeClr val="tx1"/>
                </a:solidFill>
              </a:rPr>
              <a:t>In the context of a motivated sample of BC laundry doers, over a period of one year:</a:t>
            </a:r>
          </a:p>
          <a:p>
            <a:r>
              <a:rPr lang="en-CA" b="0" dirty="0">
                <a:solidFill>
                  <a:schemeClr val="tx1"/>
                </a:solidFill>
              </a:rPr>
              <a:t>Decals can be an effective nudging tool for sustaining efficient laundry behaviour over time</a:t>
            </a:r>
          </a:p>
          <a:p>
            <a:pPr lvl="1"/>
            <a:r>
              <a:rPr lang="en-CA" b="0" dirty="0">
                <a:solidFill>
                  <a:schemeClr val="tx1"/>
                </a:solidFill>
              </a:rPr>
              <a:t>serves as a constant reminder &amp; motivation </a:t>
            </a:r>
          </a:p>
          <a:p>
            <a:pPr lvl="1"/>
            <a:r>
              <a:rPr lang="en-CA" b="0" dirty="0">
                <a:solidFill>
                  <a:schemeClr val="tx1"/>
                </a:solidFill>
              </a:rPr>
              <a:t>attractive image is important</a:t>
            </a:r>
          </a:p>
          <a:p>
            <a:r>
              <a:rPr lang="en-CA" b="0" dirty="0">
                <a:solidFill>
                  <a:schemeClr val="tx1"/>
                </a:solidFill>
              </a:rPr>
              <a:t>Most effective: combining a single, novel motivator (microplastics turtle) with bundle of behaviour change requests</a:t>
            </a:r>
          </a:p>
          <a:p>
            <a:r>
              <a:rPr lang="en-CA" b="0" dirty="0">
                <a:solidFill>
                  <a:schemeClr val="tx1"/>
                </a:solidFill>
              </a:rPr>
              <a:t>Decal interventions did not significantly affect </a:t>
            </a:r>
            <a:r>
              <a:rPr lang="en-CA" b="0" i="1" dirty="0">
                <a:solidFill>
                  <a:schemeClr val="tx1"/>
                </a:solidFill>
              </a:rPr>
              <a:t>total</a:t>
            </a:r>
            <a:r>
              <a:rPr lang="en-CA" b="0" dirty="0">
                <a:solidFill>
                  <a:schemeClr val="tx1"/>
                </a:solidFill>
              </a:rPr>
              <a:t> household energy usage, perhaps due to noise or negative spillover/licensing</a:t>
            </a:r>
          </a:p>
        </p:txBody>
      </p:sp>
      <p:sp>
        <p:nvSpPr>
          <p:cNvPr id="2" name="Title 1">
            <a:extLst>
              <a:ext uri="{FF2B5EF4-FFF2-40B4-BE49-F238E27FC236}">
                <a16:creationId xmlns:a16="http://schemas.microsoft.com/office/drawing/2014/main" id="{C43BC23E-3E6B-A94C-88A8-26607F9ABFDB}"/>
              </a:ext>
            </a:extLst>
          </p:cNvPr>
          <p:cNvSpPr>
            <a:spLocks noGrp="1"/>
          </p:cNvSpPr>
          <p:nvPr>
            <p:ph type="title"/>
          </p:nvPr>
        </p:nvSpPr>
        <p:spPr/>
        <p:txBody>
          <a:bodyPr>
            <a:normAutofit/>
          </a:bodyPr>
          <a:lstStyle/>
          <a:p>
            <a:r>
              <a:rPr lang="en-CA" b="0" dirty="0">
                <a:solidFill>
                  <a:schemeClr val="tx1"/>
                </a:solidFill>
              </a:rPr>
              <a:t>Conclusions</a:t>
            </a:r>
            <a:endParaRPr lang="en-US" dirty="0"/>
          </a:p>
        </p:txBody>
      </p:sp>
      <p:pic>
        <p:nvPicPr>
          <p:cNvPr id="5" name="Picture 4">
            <a:extLst>
              <a:ext uri="{FF2B5EF4-FFF2-40B4-BE49-F238E27FC236}">
                <a16:creationId xmlns:a16="http://schemas.microsoft.com/office/drawing/2014/main" id="{D4888719-7CAC-0994-7C6B-A3B3731EB1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03717" y="453241"/>
            <a:ext cx="3543301" cy="5766415"/>
          </a:xfrm>
          <a:prstGeom prst="rect">
            <a:avLst/>
          </a:prstGeom>
        </p:spPr>
      </p:pic>
    </p:spTree>
    <p:extLst>
      <p:ext uri="{BB962C8B-B14F-4D97-AF65-F5344CB8AC3E}">
        <p14:creationId xmlns:p14="http://schemas.microsoft.com/office/powerpoint/2010/main" val="16429747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2884464-3161-9481-938F-C6AD290351DB}"/>
              </a:ext>
            </a:extLst>
          </p:cNvPr>
          <p:cNvSpPr>
            <a:spLocks noGrp="1"/>
          </p:cNvSpPr>
          <p:nvPr>
            <p:ph idx="1"/>
          </p:nvPr>
        </p:nvSpPr>
        <p:spPr>
          <a:xfrm>
            <a:off x="617516" y="986565"/>
            <a:ext cx="10956967" cy="5512708"/>
          </a:xfrm>
        </p:spPr>
        <p:txBody>
          <a:bodyPr/>
          <a:lstStyle/>
          <a:p>
            <a:endParaRPr lang="en-US" dirty="0">
              <a:hlinkClick r:id="rId2"/>
            </a:endParaRPr>
          </a:p>
          <a:p>
            <a:endParaRPr lang="en-US" dirty="0">
              <a:hlinkClick r:id="rId2"/>
            </a:endParaRPr>
          </a:p>
          <a:p>
            <a:endParaRPr lang="en-US" dirty="0">
              <a:hlinkClick r:id="rId2"/>
            </a:endParaRPr>
          </a:p>
          <a:p>
            <a:endParaRPr lang="en-US" dirty="0">
              <a:hlinkClick r:id="rId2"/>
            </a:endParaRPr>
          </a:p>
          <a:p>
            <a:endParaRPr lang="en-US" dirty="0">
              <a:hlinkClick r:id="rId2"/>
            </a:endParaRPr>
          </a:p>
          <a:p>
            <a:endParaRPr lang="en-US" dirty="0">
              <a:hlinkClick r:id="rId2"/>
            </a:endParaRPr>
          </a:p>
          <a:p>
            <a:endParaRPr lang="en-US" dirty="0">
              <a:hlinkClick r:id="rId2"/>
            </a:endParaRPr>
          </a:p>
        </p:txBody>
      </p:sp>
      <p:sp>
        <p:nvSpPr>
          <p:cNvPr id="3" name="Title 2">
            <a:extLst>
              <a:ext uri="{FF2B5EF4-FFF2-40B4-BE49-F238E27FC236}">
                <a16:creationId xmlns:a16="http://schemas.microsoft.com/office/drawing/2014/main" id="{66BB2D42-C7B4-E741-45CC-D1A0EF5ADC03}"/>
              </a:ext>
            </a:extLst>
          </p:cNvPr>
          <p:cNvSpPr>
            <a:spLocks noGrp="1"/>
          </p:cNvSpPr>
          <p:nvPr>
            <p:ph type="title"/>
          </p:nvPr>
        </p:nvSpPr>
        <p:spPr/>
        <p:txBody>
          <a:bodyPr/>
          <a:lstStyle/>
          <a:p>
            <a:r>
              <a:rPr lang="en-US" dirty="0"/>
              <a:t>The Implemented Version</a:t>
            </a:r>
          </a:p>
        </p:txBody>
      </p:sp>
      <p:pic>
        <p:nvPicPr>
          <p:cNvPr id="4" name="Picture 3">
            <a:extLst>
              <a:ext uri="{FF2B5EF4-FFF2-40B4-BE49-F238E27FC236}">
                <a16:creationId xmlns:a16="http://schemas.microsoft.com/office/drawing/2014/main" id="{CFC6B96E-0791-75B5-37BF-C8FE8E557F06}"/>
              </a:ext>
            </a:extLst>
          </p:cNvPr>
          <p:cNvPicPr>
            <a:picLocks noChangeAspect="1"/>
          </p:cNvPicPr>
          <p:nvPr/>
        </p:nvPicPr>
        <p:blipFill>
          <a:blip r:embed="rId3"/>
          <a:stretch>
            <a:fillRect/>
          </a:stretch>
        </p:blipFill>
        <p:spPr>
          <a:xfrm>
            <a:off x="4561408" y="1051289"/>
            <a:ext cx="3069182" cy="5045937"/>
          </a:xfrm>
          <a:prstGeom prst="rect">
            <a:avLst/>
          </a:prstGeom>
        </p:spPr>
      </p:pic>
    </p:spTree>
    <p:extLst>
      <p:ext uri="{BB962C8B-B14F-4D97-AF65-F5344CB8AC3E}">
        <p14:creationId xmlns:p14="http://schemas.microsoft.com/office/powerpoint/2010/main" val="17971570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63082A-B03F-4E41-B18F-63F72E03B2BB}"/>
              </a:ext>
            </a:extLst>
          </p:cNvPr>
          <p:cNvSpPr>
            <a:spLocks noGrp="1"/>
          </p:cNvSpPr>
          <p:nvPr>
            <p:ph type="title"/>
          </p:nvPr>
        </p:nvSpPr>
        <p:spPr/>
        <p:txBody>
          <a:bodyPr/>
          <a:lstStyle/>
          <a:p>
            <a:r>
              <a:rPr lang="en-US" dirty="0"/>
              <a:t>Thank You!</a:t>
            </a:r>
            <a:endParaRPr lang="en-CA" dirty="0"/>
          </a:p>
        </p:txBody>
      </p:sp>
    </p:spTree>
    <p:extLst>
      <p:ext uri="{BB962C8B-B14F-4D97-AF65-F5344CB8AC3E}">
        <p14:creationId xmlns:p14="http://schemas.microsoft.com/office/powerpoint/2010/main" val="12179583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63082A-B03F-4E41-B18F-63F72E03B2BB}"/>
              </a:ext>
            </a:extLst>
          </p:cNvPr>
          <p:cNvSpPr>
            <a:spLocks noGrp="1"/>
          </p:cNvSpPr>
          <p:nvPr>
            <p:ph type="title"/>
          </p:nvPr>
        </p:nvSpPr>
        <p:spPr/>
        <p:txBody>
          <a:bodyPr/>
          <a:lstStyle/>
          <a:p>
            <a:r>
              <a:rPr lang="en-US" dirty="0"/>
              <a:t>Questions?</a:t>
            </a:r>
            <a:endParaRPr lang="en-CA" dirty="0"/>
          </a:p>
        </p:txBody>
      </p:sp>
    </p:spTree>
    <p:extLst>
      <p:ext uri="{BB962C8B-B14F-4D97-AF65-F5344CB8AC3E}">
        <p14:creationId xmlns:p14="http://schemas.microsoft.com/office/powerpoint/2010/main" val="27629514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46BB43-36E6-4D00-A756-D02D4D0B7504}"/>
              </a:ext>
            </a:extLst>
          </p:cNvPr>
          <p:cNvSpPr>
            <a:spLocks noGrp="1"/>
          </p:cNvSpPr>
          <p:nvPr>
            <p:ph idx="1"/>
          </p:nvPr>
        </p:nvSpPr>
        <p:spPr>
          <a:xfrm>
            <a:off x="621475" y="837028"/>
            <a:ext cx="10956967" cy="5704449"/>
          </a:xfrm>
        </p:spPr>
        <p:txBody>
          <a:bodyPr>
            <a:normAutofit fontScale="92500"/>
          </a:bodyPr>
          <a:lstStyle/>
          <a:p>
            <a:pPr marL="0" indent="0">
              <a:buNone/>
            </a:pPr>
            <a:r>
              <a:rPr lang="en-US" sz="1800" b="0" dirty="0"/>
              <a:t>Benartzi, S., &amp; Thaler, R. H. (2013). Behavioral economics and the retirement savings crisis. </a:t>
            </a:r>
            <a:r>
              <a:rPr lang="en-US" sz="1800" b="0" i="1" dirty="0"/>
              <a:t>Science</a:t>
            </a:r>
            <a:r>
              <a:rPr lang="en-US" sz="1800" b="0" dirty="0"/>
              <a:t>, </a:t>
            </a:r>
            <a:r>
              <a:rPr lang="en-US" sz="1800" b="0" i="1" dirty="0"/>
              <a:t>339</a:t>
            </a:r>
            <a:r>
              <a:rPr lang="en-US" sz="1800" b="0" dirty="0"/>
              <a:t>(6124), 1152-1153</a:t>
            </a:r>
          </a:p>
          <a:p>
            <a:pPr marL="0" indent="0">
              <a:buNone/>
            </a:pPr>
            <a:r>
              <a:rPr lang="en-US" sz="1800" b="0" dirty="0"/>
              <a:t>Camilleri, A. R., &amp; </a:t>
            </a:r>
            <a:r>
              <a:rPr lang="en-US" sz="1800" b="0" dirty="0" err="1"/>
              <a:t>Larrick</a:t>
            </a:r>
            <a:r>
              <a:rPr lang="en-US" sz="1800" b="0" dirty="0"/>
              <a:t>, R. P. (2014). Metric and scale design as choice architecture tools. </a:t>
            </a:r>
            <a:r>
              <a:rPr lang="en-US" sz="1800" b="0" i="1" dirty="0"/>
              <a:t>Journal of Public Policy &amp; Marketing</a:t>
            </a:r>
            <a:r>
              <a:rPr lang="en-US" sz="1800" b="0" dirty="0"/>
              <a:t>, </a:t>
            </a:r>
            <a:r>
              <a:rPr lang="en-US" sz="1800" b="0" i="1" dirty="0"/>
              <a:t>33</a:t>
            </a:r>
            <a:r>
              <a:rPr lang="en-US" sz="1800" b="0" dirty="0"/>
              <a:t>(1), 108-125.</a:t>
            </a:r>
          </a:p>
          <a:p>
            <a:pPr marL="0" indent="0">
              <a:buNone/>
            </a:pPr>
            <a:r>
              <a:rPr lang="en-US" sz="1800" b="0" dirty="0"/>
              <a:t>Hardisty, D. J., Shim, Y., Sun, D., &amp; Griffin, D. W. (2020). Encouraging energy efficiency: Product labels activate temporal tradeoffs. </a:t>
            </a:r>
            <a:r>
              <a:rPr lang="en-US" sz="1800" b="0" i="1" dirty="0"/>
              <a:t>Available at SSRN 3576266</a:t>
            </a:r>
            <a:r>
              <a:rPr lang="en-US" sz="1800" b="0" dirty="0"/>
              <a:t>.</a:t>
            </a:r>
          </a:p>
          <a:p>
            <a:pPr marL="0" indent="0">
              <a:buNone/>
            </a:pPr>
            <a:r>
              <a:rPr lang="en-US" sz="1800" b="0" dirty="0"/>
              <a:t>Maki, A., Carrico, A. R., Raimi, K. T., Truelove, H. B., Araujo, B., &amp; Yeung, K. L. (2019). Meta-analysis of pro-environmental behaviour spillover. </a:t>
            </a:r>
            <a:r>
              <a:rPr lang="en-US" sz="1800" b="0" i="1" dirty="0"/>
              <a:t>Nature Sustainability</a:t>
            </a:r>
            <a:r>
              <a:rPr lang="en-US" sz="1800" b="0" dirty="0"/>
              <a:t>, </a:t>
            </a:r>
            <a:r>
              <a:rPr lang="en-US" sz="1800" b="0" i="1" dirty="0"/>
              <a:t>2</a:t>
            </a:r>
            <a:r>
              <a:rPr lang="en-US" sz="1800" b="0" dirty="0"/>
              <a:t>(4), 307-315</a:t>
            </a:r>
          </a:p>
          <a:p>
            <a:pPr marL="0" indent="0">
              <a:buNone/>
            </a:pPr>
            <a:r>
              <a:rPr lang="en-US" sz="1800" b="0" dirty="0"/>
              <a:t>Schultz, P. W., Nolan, J. M., Cialdini, R. B., Goldstein, N. J., &amp; </a:t>
            </a:r>
            <a:r>
              <a:rPr lang="en-US" sz="1800" b="0" dirty="0" err="1"/>
              <a:t>Griskevicius</a:t>
            </a:r>
            <a:r>
              <a:rPr lang="en-US" sz="1800" b="0" dirty="0"/>
              <a:t>, V. (2007). The constructive, destructive, and reconstructive power of social norms. </a:t>
            </a:r>
            <a:r>
              <a:rPr lang="en-US" sz="1800" b="0" i="1" dirty="0"/>
              <a:t>Psychological science</a:t>
            </a:r>
            <a:r>
              <a:rPr lang="en-US" sz="1800" b="0" dirty="0"/>
              <a:t>, </a:t>
            </a:r>
            <a:r>
              <a:rPr lang="en-US" sz="1800" b="0" i="1" dirty="0"/>
              <a:t>18</a:t>
            </a:r>
            <a:r>
              <a:rPr lang="en-US" sz="1800" b="0" dirty="0"/>
              <a:t>(5), 429-434.</a:t>
            </a:r>
          </a:p>
          <a:p>
            <a:pPr marL="0" indent="0">
              <a:buNone/>
            </a:pPr>
            <a:r>
              <a:rPr lang="en-US" sz="1800" b="0" dirty="0" err="1"/>
              <a:t>Steinhorst</a:t>
            </a:r>
            <a:r>
              <a:rPr lang="en-US" sz="1800" b="0" dirty="0"/>
              <a:t>, J., </a:t>
            </a:r>
            <a:r>
              <a:rPr lang="en-US" sz="1800" b="0" dirty="0" err="1"/>
              <a:t>Klöckner</a:t>
            </a:r>
            <a:r>
              <a:rPr lang="en-US" sz="1800" b="0" dirty="0"/>
              <a:t>, C. A., &amp; </a:t>
            </a:r>
            <a:r>
              <a:rPr lang="en-US" sz="1800" b="0" dirty="0" err="1"/>
              <a:t>Matthies</a:t>
            </a:r>
            <a:r>
              <a:rPr lang="en-US" sz="1800" b="0" dirty="0"/>
              <a:t>, E. (2015). Saving electricity–For the money or the environment? Risks of limiting pro-environmental spillover when using monetary framing. </a:t>
            </a:r>
            <a:r>
              <a:rPr lang="en-US" sz="1800" b="0" i="1" dirty="0"/>
              <a:t>Journal of Environmental Psychology</a:t>
            </a:r>
            <a:r>
              <a:rPr lang="en-US" sz="1800" b="0" dirty="0"/>
              <a:t>, </a:t>
            </a:r>
            <a:r>
              <a:rPr lang="en-US" sz="1800" b="0" i="1" dirty="0"/>
              <a:t>43</a:t>
            </a:r>
            <a:r>
              <a:rPr lang="en-US" sz="1800" b="0" dirty="0"/>
              <a:t>, 125-135.</a:t>
            </a:r>
          </a:p>
          <a:p>
            <a:pPr marL="0" indent="0">
              <a:buNone/>
            </a:pPr>
            <a:r>
              <a:rPr lang="en-US" sz="1800" b="0" dirty="0" err="1"/>
              <a:t>Steinhorst</a:t>
            </a:r>
            <a:r>
              <a:rPr lang="en-US" sz="1800" b="0" dirty="0"/>
              <a:t>, J., &amp; </a:t>
            </a:r>
            <a:r>
              <a:rPr lang="en-US" sz="1800" b="0" dirty="0" err="1"/>
              <a:t>Klöckner</a:t>
            </a:r>
            <a:r>
              <a:rPr lang="en-US" sz="1800" b="0" dirty="0"/>
              <a:t>, C. A. (2018). Effects of monetary versus environmental information framing: Implications for long-term pro-environmental behavior and intrinsic motivation. </a:t>
            </a:r>
            <a:r>
              <a:rPr lang="en-US" sz="1800" b="0" i="1" dirty="0"/>
              <a:t>Environment and Behavior</a:t>
            </a:r>
            <a:r>
              <a:rPr lang="en-US" sz="1800" b="0" dirty="0"/>
              <a:t>, </a:t>
            </a:r>
            <a:r>
              <a:rPr lang="en-US" sz="1800" b="0" i="1" dirty="0"/>
              <a:t>50</a:t>
            </a:r>
            <a:r>
              <a:rPr lang="en-US" sz="1800" b="0" dirty="0"/>
              <a:t>(9), 997-1031.</a:t>
            </a:r>
          </a:p>
          <a:p>
            <a:pPr marL="0" indent="0">
              <a:buNone/>
            </a:pPr>
            <a:r>
              <a:rPr lang="en-US" sz="1800" b="0" dirty="0" err="1"/>
              <a:t>Ungemach</a:t>
            </a:r>
            <a:r>
              <a:rPr lang="en-US" sz="1800" b="0" dirty="0"/>
              <a:t>, C., Camilleri, A. R., Johnson, E. J., </a:t>
            </a:r>
            <a:r>
              <a:rPr lang="en-US" sz="1800" b="0" dirty="0" err="1"/>
              <a:t>Larrick</a:t>
            </a:r>
            <a:r>
              <a:rPr lang="en-US" sz="1800" b="0" dirty="0"/>
              <a:t>, R. P., &amp; Weber, E. U. (2018). Translated attributes as choice architecture: Aligning objectives and choices through decision signposts. </a:t>
            </a:r>
            <a:r>
              <a:rPr lang="en-US" sz="1800" b="0" i="1" dirty="0"/>
              <a:t>Management Science</a:t>
            </a:r>
            <a:r>
              <a:rPr lang="en-US" sz="1800" b="0" dirty="0"/>
              <a:t>, </a:t>
            </a:r>
            <a:r>
              <a:rPr lang="en-US" sz="1800" b="0" i="1" dirty="0"/>
              <a:t>64</a:t>
            </a:r>
            <a:r>
              <a:rPr lang="en-US" sz="1800" b="0" dirty="0"/>
              <a:t>(5), 2445-2459.</a:t>
            </a:r>
          </a:p>
          <a:p>
            <a:pPr marL="0" indent="0">
              <a:buNone/>
            </a:pPr>
            <a:r>
              <a:rPr lang="en-US" sz="1800" b="0" dirty="0" err="1"/>
              <a:t>Wemyss</a:t>
            </a:r>
            <a:r>
              <a:rPr lang="en-US" sz="1800" b="0" dirty="0"/>
              <a:t>, D., </a:t>
            </a:r>
            <a:r>
              <a:rPr lang="en-US" sz="1800" b="0" dirty="0" err="1"/>
              <a:t>Cellina</a:t>
            </a:r>
            <a:r>
              <a:rPr lang="en-US" sz="1800" b="0" dirty="0"/>
              <a:t>, F., </a:t>
            </a:r>
            <a:r>
              <a:rPr lang="en-US" sz="1800" b="0" dirty="0" err="1"/>
              <a:t>Lobsiger-Kägi</a:t>
            </a:r>
            <a:r>
              <a:rPr lang="en-US" sz="1800" b="0" dirty="0"/>
              <a:t>, E., De Luca, V., &amp; </a:t>
            </a:r>
            <a:r>
              <a:rPr lang="en-US" sz="1800" b="0" dirty="0" err="1"/>
              <a:t>Castri</a:t>
            </a:r>
            <a:r>
              <a:rPr lang="en-US" sz="1800" b="0" dirty="0"/>
              <a:t>, R. (2019). Does it last? Long-term impacts of an app-based behavior change intervention on household electricity savings in Switzerland. </a:t>
            </a:r>
            <a:r>
              <a:rPr lang="en-US" sz="1800" b="0" i="1" dirty="0"/>
              <a:t>Energy Research &amp; Social Science</a:t>
            </a:r>
            <a:r>
              <a:rPr lang="en-US" sz="1800" b="0" dirty="0"/>
              <a:t>, </a:t>
            </a:r>
            <a:r>
              <a:rPr lang="en-US" sz="1800" b="0" i="1" dirty="0"/>
              <a:t>47</a:t>
            </a:r>
            <a:r>
              <a:rPr lang="en-US" sz="1800" b="0" dirty="0"/>
              <a:t>, 16-27.</a:t>
            </a:r>
          </a:p>
        </p:txBody>
      </p:sp>
      <p:sp>
        <p:nvSpPr>
          <p:cNvPr id="2" name="Title 1">
            <a:extLst>
              <a:ext uri="{FF2B5EF4-FFF2-40B4-BE49-F238E27FC236}">
                <a16:creationId xmlns:a16="http://schemas.microsoft.com/office/drawing/2014/main" id="{C43BC23E-3E6B-A94C-88A8-26607F9ABFDB}"/>
              </a:ext>
            </a:extLst>
          </p:cNvPr>
          <p:cNvSpPr>
            <a:spLocks noGrp="1"/>
          </p:cNvSpPr>
          <p:nvPr>
            <p:ph type="title"/>
          </p:nvPr>
        </p:nvSpPr>
        <p:spPr/>
        <p:txBody>
          <a:bodyPr>
            <a:normAutofit/>
          </a:bodyPr>
          <a:lstStyle/>
          <a:p>
            <a:r>
              <a:rPr lang="en-CA" b="0" dirty="0">
                <a:solidFill>
                  <a:schemeClr val="tx1"/>
                </a:solidFill>
              </a:rPr>
              <a:t>References</a:t>
            </a:r>
            <a:endParaRPr lang="en-US" dirty="0"/>
          </a:p>
        </p:txBody>
      </p:sp>
    </p:spTree>
    <p:extLst>
      <p:ext uri="{BB962C8B-B14F-4D97-AF65-F5344CB8AC3E}">
        <p14:creationId xmlns:p14="http://schemas.microsoft.com/office/powerpoint/2010/main" val="11701434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46BB43-36E6-4D00-A756-D02D4D0B7504}"/>
              </a:ext>
            </a:extLst>
          </p:cNvPr>
          <p:cNvSpPr>
            <a:spLocks noGrp="1"/>
          </p:cNvSpPr>
          <p:nvPr>
            <p:ph idx="1"/>
          </p:nvPr>
        </p:nvSpPr>
        <p:spPr>
          <a:xfrm>
            <a:off x="1247098" y="1056904"/>
            <a:ext cx="10331344" cy="5120059"/>
          </a:xfrm>
        </p:spPr>
        <p:txBody>
          <a:bodyPr/>
          <a:lstStyle/>
          <a:p>
            <a:pPr marL="0" indent="0">
              <a:buNone/>
            </a:pPr>
            <a:r>
              <a:rPr lang="en-CA" b="0" dirty="0">
                <a:solidFill>
                  <a:schemeClr val="tx1"/>
                </a:solidFill>
              </a:rPr>
              <a:t>In an applied, “Behavioural Insights” setting:</a:t>
            </a:r>
          </a:p>
          <a:p>
            <a:r>
              <a:rPr lang="en-CA" b="0" dirty="0">
                <a:solidFill>
                  <a:schemeClr val="tx1"/>
                </a:solidFill>
              </a:rPr>
              <a:t>How to nudge </a:t>
            </a:r>
            <a:r>
              <a:rPr lang="en-CA" b="0" i="1" dirty="0">
                <a:solidFill>
                  <a:schemeClr val="tx1"/>
                </a:solidFill>
              </a:rPr>
              <a:t>sustainable</a:t>
            </a:r>
            <a:r>
              <a:rPr lang="en-CA" b="0" dirty="0">
                <a:solidFill>
                  <a:schemeClr val="tx1"/>
                </a:solidFill>
              </a:rPr>
              <a:t> behaviour change?</a:t>
            </a:r>
          </a:p>
          <a:p>
            <a:r>
              <a:rPr lang="en-CA" b="0" dirty="0">
                <a:solidFill>
                  <a:schemeClr val="tx1"/>
                </a:solidFill>
              </a:rPr>
              <a:t>Better to use “prosocial” motivation, “pro-self” motivation, or both together? </a:t>
            </a:r>
          </a:p>
          <a:p>
            <a:r>
              <a:rPr lang="en-CA" b="0" dirty="0">
                <a:solidFill>
                  <a:schemeClr val="tx1"/>
                </a:solidFill>
              </a:rPr>
              <a:t>Better to make many requests for behaviour change, or focus on one?</a:t>
            </a:r>
          </a:p>
          <a:p>
            <a:endParaRPr lang="en-CA" b="0" dirty="0">
              <a:solidFill>
                <a:schemeClr val="tx1"/>
              </a:solidFill>
            </a:endParaRPr>
          </a:p>
        </p:txBody>
      </p:sp>
      <p:sp>
        <p:nvSpPr>
          <p:cNvPr id="2" name="Title 1">
            <a:extLst>
              <a:ext uri="{FF2B5EF4-FFF2-40B4-BE49-F238E27FC236}">
                <a16:creationId xmlns:a16="http://schemas.microsoft.com/office/drawing/2014/main" id="{C43BC23E-3E6B-A94C-88A8-26607F9ABFDB}"/>
              </a:ext>
            </a:extLst>
          </p:cNvPr>
          <p:cNvSpPr>
            <a:spLocks noGrp="1"/>
          </p:cNvSpPr>
          <p:nvPr>
            <p:ph type="title"/>
          </p:nvPr>
        </p:nvSpPr>
        <p:spPr/>
        <p:txBody>
          <a:bodyPr/>
          <a:lstStyle/>
          <a:p>
            <a:r>
              <a:rPr lang="en-US" dirty="0"/>
              <a:t>Research Questions</a:t>
            </a:r>
          </a:p>
        </p:txBody>
      </p:sp>
    </p:spTree>
    <p:extLst>
      <p:ext uri="{BB962C8B-B14F-4D97-AF65-F5344CB8AC3E}">
        <p14:creationId xmlns:p14="http://schemas.microsoft.com/office/powerpoint/2010/main" val="18814146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63082A-B03F-4E41-B18F-63F72E03B2BB}"/>
              </a:ext>
            </a:extLst>
          </p:cNvPr>
          <p:cNvSpPr>
            <a:spLocks noGrp="1"/>
          </p:cNvSpPr>
          <p:nvPr>
            <p:ph type="title"/>
          </p:nvPr>
        </p:nvSpPr>
        <p:spPr/>
        <p:txBody>
          <a:bodyPr/>
          <a:lstStyle/>
          <a:p>
            <a:r>
              <a:rPr lang="en-US" dirty="0"/>
              <a:t>Brief Literature Review</a:t>
            </a:r>
            <a:endParaRPr lang="en-CA" dirty="0"/>
          </a:p>
        </p:txBody>
      </p:sp>
    </p:spTree>
    <p:extLst>
      <p:ext uri="{BB962C8B-B14F-4D97-AF65-F5344CB8AC3E}">
        <p14:creationId xmlns:p14="http://schemas.microsoft.com/office/powerpoint/2010/main" val="13790264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46BB43-36E6-4D00-A756-D02D4D0B7504}"/>
              </a:ext>
            </a:extLst>
          </p:cNvPr>
          <p:cNvSpPr>
            <a:spLocks noGrp="1"/>
          </p:cNvSpPr>
          <p:nvPr>
            <p:ph idx="1"/>
          </p:nvPr>
        </p:nvSpPr>
        <p:spPr>
          <a:xfrm>
            <a:off x="621475" y="837028"/>
            <a:ext cx="10956967" cy="5704449"/>
          </a:xfrm>
        </p:spPr>
        <p:txBody>
          <a:bodyPr>
            <a:normAutofit/>
          </a:bodyPr>
          <a:lstStyle/>
          <a:p>
            <a:r>
              <a:rPr lang="en-CA" b="0" dirty="0">
                <a:solidFill>
                  <a:schemeClr val="tx1"/>
                </a:solidFill>
              </a:rPr>
              <a:t>Spillover effects</a:t>
            </a:r>
          </a:p>
          <a:p>
            <a:pPr lvl="1"/>
            <a:r>
              <a:rPr lang="en-US" dirty="0"/>
              <a:t>Meta-analysis shows positive spillover effects on intentions, but small negative effects on actual behaviour and policy support (Maki et al., 2019) </a:t>
            </a:r>
          </a:p>
          <a:p>
            <a:pPr lvl="1"/>
            <a:r>
              <a:rPr lang="en-US" b="1" dirty="0"/>
              <a:t>Single request vs multiple simultaneous requests?? </a:t>
            </a:r>
            <a:endParaRPr lang="en-CA" sz="3600" b="1" dirty="0">
              <a:solidFill>
                <a:schemeClr val="tx1"/>
              </a:solidFill>
            </a:endParaRPr>
          </a:p>
          <a:p>
            <a:r>
              <a:rPr lang="en-CA" b="0" dirty="0">
                <a:solidFill>
                  <a:schemeClr val="tx1"/>
                </a:solidFill>
              </a:rPr>
              <a:t>Monetary vs. environmental motivation</a:t>
            </a:r>
          </a:p>
          <a:p>
            <a:pPr lvl="1"/>
            <a:r>
              <a:rPr lang="de-DE" b="0" dirty="0">
                <a:solidFill>
                  <a:schemeClr val="tx1"/>
                </a:solidFill>
              </a:rPr>
              <a:t>Financial and environmental framing both improve energy efficient purchases, especially when scaled up (</a:t>
            </a:r>
            <a:r>
              <a:rPr lang="en-US" dirty="0"/>
              <a:t>Camilleri &amp; </a:t>
            </a:r>
            <a:r>
              <a:rPr lang="en-US" dirty="0" err="1"/>
              <a:t>Larrick</a:t>
            </a:r>
            <a:r>
              <a:rPr lang="en-US" dirty="0"/>
              <a:t> 2014; </a:t>
            </a:r>
            <a:r>
              <a:rPr lang="de-DE" b="0" dirty="0">
                <a:solidFill>
                  <a:schemeClr val="tx1"/>
                </a:solidFill>
              </a:rPr>
              <a:t>Ungemach et al 2018)</a:t>
            </a:r>
          </a:p>
          <a:p>
            <a:pPr lvl="1"/>
            <a:r>
              <a:rPr lang="de-DE" b="0" dirty="0">
                <a:solidFill>
                  <a:schemeClr val="tx1"/>
                </a:solidFill>
              </a:rPr>
              <a:t>Financial and environmental messaging both improve energy saving intentions (Steinhorst, Klöckner, &amp; Matthies, 2015; Steinhorst &amp; Klöckner, 2018), but not actual behaviour (Steinhorst &amp; Klöckner, 2018) </a:t>
            </a:r>
          </a:p>
          <a:p>
            <a:pPr lvl="1"/>
            <a:endParaRPr lang="de-DE" b="0" dirty="0">
              <a:solidFill>
                <a:schemeClr val="tx1"/>
              </a:solidFill>
            </a:endParaRPr>
          </a:p>
          <a:p>
            <a:pPr lvl="1"/>
            <a:endParaRPr lang="en-CA" sz="2000" dirty="0">
              <a:solidFill>
                <a:schemeClr val="tx1"/>
              </a:solidFill>
            </a:endParaRPr>
          </a:p>
        </p:txBody>
      </p:sp>
      <p:sp>
        <p:nvSpPr>
          <p:cNvPr id="2" name="Title 1">
            <a:extLst>
              <a:ext uri="{FF2B5EF4-FFF2-40B4-BE49-F238E27FC236}">
                <a16:creationId xmlns:a16="http://schemas.microsoft.com/office/drawing/2014/main" id="{C43BC23E-3E6B-A94C-88A8-26607F9ABFDB}"/>
              </a:ext>
            </a:extLst>
          </p:cNvPr>
          <p:cNvSpPr>
            <a:spLocks noGrp="1"/>
          </p:cNvSpPr>
          <p:nvPr>
            <p:ph type="title"/>
          </p:nvPr>
        </p:nvSpPr>
        <p:spPr/>
        <p:txBody>
          <a:bodyPr>
            <a:normAutofit/>
          </a:bodyPr>
          <a:lstStyle/>
          <a:p>
            <a:r>
              <a:rPr lang="en-US" b="0" dirty="0"/>
              <a:t>Brief </a:t>
            </a:r>
            <a:r>
              <a:rPr lang="en-CA" b="0" dirty="0">
                <a:solidFill>
                  <a:schemeClr val="tx1"/>
                </a:solidFill>
              </a:rPr>
              <a:t>Literature Review</a:t>
            </a:r>
            <a:endParaRPr lang="en-US" dirty="0"/>
          </a:p>
        </p:txBody>
      </p:sp>
    </p:spTree>
    <p:extLst>
      <p:ext uri="{BB962C8B-B14F-4D97-AF65-F5344CB8AC3E}">
        <p14:creationId xmlns:p14="http://schemas.microsoft.com/office/powerpoint/2010/main" val="231720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566C6960-541A-4863-9915-BF91DC254F6B}"/>
              </a:ext>
            </a:extLst>
          </p:cNvPr>
          <p:cNvSpPr txBox="1"/>
          <p:nvPr/>
        </p:nvSpPr>
        <p:spPr>
          <a:xfrm>
            <a:off x="3733800" y="6537960"/>
            <a:ext cx="5334000" cy="338554"/>
          </a:xfrm>
          <a:prstGeom prst="rect">
            <a:avLst/>
          </a:prstGeom>
          <a:noFill/>
        </p:spPr>
        <p:txBody>
          <a:bodyPr wrap="square" rtlCol="0">
            <a:spAutoFit/>
          </a:bodyPr>
          <a:lstStyle/>
          <a:p>
            <a:pPr algn="ctr"/>
            <a:r>
              <a:rPr lang="en-CA" sz="800" dirty="0">
                <a:solidFill>
                  <a:srgbClr val="778285"/>
                </a:solidFill>
                <a:latin typeface="Calibri" panose="020F0502020204030204" pitchFamily="34" charset="0"/>
                <a:cs typeface="Calibri" panose="020F0502020204030204" pitchFamily="34" charset="0"/>
              </a:rPr>
              <a:t>Image credit: </a:t>
            </a:r>
            <a:r>
              <a:rPr lang="en-US" sz="800" dirty="0">
                <a:hlinkClick r:id="rId3"/>
              </a:rPr>
              <a:t>https://www.nrcan.gc.ca/energy-efficiency/energuide-canada/energuide-vehicles/21010</a:t>
            </a:r>
            <a:r>
              <a:rPr lang="en-US" sz="800" dirty="0"/>
              <a:t> </a:t>
            </a:r>
          </a:p>
          <a:p>
            <a:pPr algn="ctr"/>
            <a:endParaRPr lang="en-CA" sz="800" dirty="0">
              <a:solidFill>
                <a:srgbClr val="778285"/>
              </a:solidFill>
              <a:latin typeface="Calibri" panose="020F0502020204030204" pitchFamily="34" charset="0"/>
              <a:cs typeface="Calibri" panose="020F0502020204030204" pitchFamily="34" charset="0"/>
            </a:endParaRPr>
          </a:p>
        </p:txBody>
      </p:sp>
      <p:sp>
        <p:nvSpPr>
          <p:cNvPr id="2" name="Title 1">
            <a:extLst>
              <a:ext uri="{FF2B5EF4-FFF2-40B4-BE49-F238E27FC236}">
                <a16:creationId xmlns:a16="http://schemas.microsoft.com/office/drawing/2014/main" id="{C43BC23E-3E6B-A94C-88A8-26607F9ABFDB}"/>
              </a:ext>
            </a:extLst>
          </p:cNvPr>
          <p:cNvSpPr>
            <a:spLocks noGrp="1"/>
          </p:cNvSpPr>
          <p:nvPr>
            <p:ph type="title"/>
          </p:nvPr>
        </p:nvSpPr>
        <p:spPr/>
        <p:txBody>
          <a:bodyPr>
            <a:normAutofit/>
          </a:bodyPr>
          <a:lstStyle/>
          <a:p>
            <a:r>
              <a:rPr lang="en-CA" b="0" dirty="0">
                <a:solidFill>
                  <a:schemeClr val="tx1"/>
                </a:solidFill>
              </a:rPr>
              <a:t>Literature Review</a:t>
            </a:r>
            <a:endParaRPr lang="en-US" dirty="0"/>
          </a:p>
        </p:txBody>
      </p:sp>
      <p:pic>
        <p:nvPicPr>
          <p:cNvPr id="7" name="Picture 6">
            <a:extLst>
              <a:ext uri="{FF2B5EF4-FFF2-40B4-BE49-F238E27FC236}">
                <a16:creationId xmlns:a16="http://schemas.microsoft.com/office/drawing/2014/main" id="{9D66922E-6D56-5802-0BE0-6810C55E9B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1799" y="677251"/>
            <a:ext cx="9784083" cy="5209842"/>
          </a:xfrm>
          <a:prstGeom prst="rect">
            <a:avLst/>
          </a:prstGeom>
        </p:spPr>
      </p:pic>
    </p:spTree>
    <p:extLst>
      <p:ext uri="{BB962C8B-B14F-4D97-AF65-F5344CB8AC3E}">
        <p14:creationId xmlns:p14="http://schemas.microsoft.com/office/powerpoint/2010/main" val="6247087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63082A-B03F-4E41-B18F-63F72E03B2BB}"/>
              </a:ext>
            </a:extLst>
          </p:cNvPr>
          <p:cNvSpPr>
            <a:spLocks noGrp="1"/>
          </p:cNvSpPr>
          <p:nvPr>
            <p:ph type="title"/>
          </p:nvPr>
        </p:nvSpPr>
        <p:spPr/>
        <p:txBody>
          <a:bodyPr/>
          <a:lstStyle/>
          <a:p>
            <a:r>
              <a:rPr lang="en-US" dirty="0"/>
              <a:t>Study Design</a:t>
            </a:r>
            <a:endParaRPr lang="en-CA" dirty="0"/>
          </a:p>
        </p:txBody>
      </p:sp>
      <p:sp>
        <p:nvSpPr>
          <p:cNvPr id="2" name="TextBox 1">
            <a:extLst>
              <a:ext uri="{FF2B5EF4-FFF2-40B4-BE49-F238E27FC236}">
                <a16:creationId xmlns:a16="http://schemas.microsoft.com/office/drawing/2014/main" id="{8458AC3D-97F4-361C-3B94-CB124497B742}"/>
              </a:ext>
            </a:extLst>
          </p:cNvPr>
          <p:cNvSpPr txBox="1"/>
          <p:nvPr/>
        </p:nvSpPr>
        <p:spPr>
          <a:xfrm>
            <a:off x="2674961" y="5486400"/>
            <a:ext cx="7397087" cy="461665"/>
          </a:xfrm>
          <a:prstGeom prst="rect">
            <a:avLst/>
          </a:prstGeom>
          <a:noFill/>
        </p:spPr>
        <p:txBody>
          <a:bodyPr wrap="square" rtlCol="0">
            <a:spAutoFit/>
          </a:bodyPr>
          <a:lstStyle/>
          <a:p>
            <a:r>
              <a:rPr lang="en-US" sz="2400" dirty="0"/>
              <a:t>Pre-registration: </a:t>
            </a:r>
            <a:r>
              <a:rPr lang="en-US" sz="2400" dirty="0">
                <a:effectLst/>
                <a:hlinkClick r:id="rId2"/>
              </a:rPr>
              <a:t>https://aspredicted.org/WWZ_WQ3</a:t>
            </a:r>
            <a:r>
              <a:rPr lang="en-US" sz="2400" dirty="0">
                <a:effectLst/>
              </a:rPr>
              <a:t> </a:t>
            </a:r>
            <a:endParaRPr lang="en-US" sz="2400" dirty="0"/>
          </a:p>
        </p:txBody>
      </p:sp>
      <p:pic>
        <p:nvPicPr>
          <p:cNvPr id="5" name="Picture 4">
            <a:extLst>
              <a:ext uri="{FF2B5EF4-FFF2-40B4-BE49-F238E27FC236}">
                <a16:creationId xmlns:a16="http://schemas.microsoft.com/office/drawing/2014/main" id="{1D7BDE4C-D675-74AE-B05D-F0E7DAABC9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0560" y="5090409"/>
            <a:ext cx="1151667" cy="1137519"/>
          </a:xfrm>
          <a:prstGeom prst="rect">
            <a:avLst/>
          </a:prstGeom>
        </p:spPr>
      </p:pic>
    </p:spTree>
    <p:extLst>
      <p:ext uri="{BB962C8B-B14F-4D97-AF65-F5344CB8AC3E}">
        <p14:creationId xmlns:p14="http://schemas.microsoft.com/office/powerpoint/2010/main" val="29795120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46BB43-36E6-4D00-A756-D02D4D0B7504}"/>
              </a:ext>
            </a:extLst>
          </p:cNvPr>
          <p:cNvSpPr>
            <a:spLocks noGrp="1"/>
          </p:cNvSpPr>
          <p:nvPr>
            <p:ph idx="1"/>
          </p:nvPr>
        </p:nvSpPr>
        <p:spPr/>
        <p:txBody>
          <a:bodyPr>
            <a:normAutofit lnSpcReduction="10000"/>
          </a:bodyPr>
          <a:lstStyle/>
          <a:p>
            <a:r>
              <a:rPr lang="en-CA" b="0" dirty="0">
                <a:solidFill>
                  <a:schemeClr val="tx1"/>
                </a:solidFill>
              </a:rPr>
              <a:t>1,210 BC Hydro customers recruited from </a:t>
            </a:r>
            <a:r>
              <a:rPr lang="en-US" b="0" i="0" dirty="0">
                <a:solidFill>
                  <a:schemeClr val="tx1"/>
                </a:solidFill>
                <a:effectLst/>
                <a:latin typeface="Calibri" panose="020F0502020204030204" pitchFamily="34" charset="0"/>
              </a:rPr>
              <a:t>BC Hydro’s </a:t>
            </a:r>
            <a:r>
              <a:rPr lang="en-US" b="0" i="1" dirty="0">
                <a:solidFill>
                  <a:schemeClr val="tx1"/>
                </a:solidFill>
                <a:effectLst/>
                <a:latin typeface="Calibri" panose="020F0502020204030204" pitchFamily="34" charset="0"/>
              </a:rPr>
              <a:t>Team Power Smart </a:t>
            </a:r>
            <a:r>
              <a:rPr lang="en-US" b="0" i="0" dirty="0">
                <a:solidFill>
                  <a:schemeClr val="tx1"/>
                </a:solidFill>
                <a:effectLst/>
                <a:latin typeface="Calibri" panose="020F0502020204030204" pitchFamily="34" charset="0"/>
              </a:rPr>
              <a:t>program </a:t>
            </a:r>
            <a:r>
              <a:rPr lang="en-CA" b="0" dirty="0">
                <a:solidFill>
                  <a:schemeClr val="tx1"/>
                </a:solidFill>
              </a:rPr>
              <a:t>and completed the first survey</a:t>
            </a:r>
          </a:p>
          <a:p>
            <a:r>
              <a:rPr lang="en-CA" b="0" dirty="0">
                <a:solidFill>
                  <a:schemeClr val="tx1"/>
                </a:solidFill>
              </a:rPr>
              <a:t>Follow-up surveys every 3 months, for 1 year total</a:t>
            </a:r>
          </a:p>
          <a:p>
            <a:r>
              <a:rPr lang="en-CA" b="0" dirty="0">
                <a:solidFill>
                  <a:schemeClr val="tx1"/>
                </a:solidFill>
              </a:rPr>
              <a:t>Must have Washing Machine &amp; Clothes Dryer and pay BC Hydro bill</a:t>
            </a:r>
          </a:p>
          <a:p>
            <a:r>
              <a:rPr lang="en-CA" b="0" dirty="0">
                <a:solidFill>
                  <a:schemeClr val="tx1"/>
                </a:solidFill>
              </a:rPr>
              <a:t>64% women, mean age = 57</a:t>
            </a:r>
          </a:p>
          <a:p>
            <a:endParaRPr lang="en-CA" b="0" dirty="0">
              <a:solidFill>
                <a:schemeClr val="tx1"/>
              </a:solidFill>
            </a:endParaRPr>
          </a:p>
          <a:p>
            <a:pPr marL="0" indent="0">
              <a:buNone/>
            </a:pPr>
            <a:r>
              <a:rPr lang="en-CA" dirty="0">
                <a:solidFill>
                  <a:schemeClr val="tx1"/>
                </a:solidFill>
              </a:rPr>
              <a:t>Research questions: </a:t>
            </a:r>
          </a:p>
          <a:p>
            <a:r>
              <a:rPr lang="en-CA" b="0" dirty="0">
                <a:solidFill>
                  <a:schemeClr val="tx1"/>
                </a:solidFill>
              </a:rPr>
              <a:t>Long term impact of decal nudge? </a:t>
            </a:r>
          </a:p>
          <a:p>
            <a:r>
              <a:rPr lang="en-CA" b="0" dirty="0">
                <a:solidFill>
                  <a:schemeClr val="tx1"/>
                </a:solidFill>
              </a:rPr>
              <a:t>Pro-environment message, pro-self, or both? </a:t>
            </a:r>
          </a:p>
          <a:p>
            <a:r>
              <a:rPr lang="en-CA" b="0" dirty="0">
                <a:solidFill>
                  <a:schemeClr val="tx1"/>
                </a:solidFill>
              </a:rPr>
              <a:t>Request many behavior changes, or just one hard one? </a:t>
            </a:r>
          </a:p>
          <a:p>
            <a:endParaRPr lang="en-CA" b="0" dirty="0">
              <a:solidFill>
                <a:schemeClr val="tx1"/>
              </a:solidFill>
            </a:endParaRPr>
          </a:p>
        </p:txBody>
      </p:sp>
      <p:sp>
        <p:nvSpPr>
          <p:cNvPr id="2" name="Title 1">
            <a:extLst>
              <a:ext uri="{FF2B5EF4-FFF2-40B4-BE49-F238E27FC236}">
                <a16:creationId xmlns:a16="http://schemas.microsoft.com/office/drawing/2014/main" id="{C43BC23E-3E6B-A94C-88A8-26607F9ABFDB}"/>
              </a:ext>
            </a:extLst>
          </p:cNvPr>
          <p:cNvSpPr>
            <a:spLocks noGrp="1"/>
          </p:cNvSpPr>
          <p:nvPr>
            <p:ph type="title"/>
          </p:nvPr>
        </p:nvSpPr>
        <p:spPr/>
        <p:txBody>
          <a:bodyPr>
            <a:normAutofit/>
          </a:bodyPr>
          <a:lstStyle/>
          <a:p>
            <a:r>
              <a:rPr lang="en-CA" b="0" dirty="0">
                <a:solidFill>
                  <a:schemeClr val="tx1"/>
                </a:solidFill>
              </a:rPr>
              <a:t>Study Design: Participants</a:t>
            </a:r>
            <a:endParaRPr lang="en-US" dirty="0"/>
          </a:p>
        </p:txBody>
      </p:sp>
    </p:spTree>
    <p:extLst>
      <p:ext uri="{BB962C8B-B14F-4D97-AF65-F5344CB8AC3E}">
        <p14:creationId xmlns:p14="http://schemas.microsoft.com/office/powerpoint/2010/main" val="523762300"/>
      </p:ext>
    </p:extLst>
  </p:cSld>
  <p:clrMapOvr>
    <a:masterClrMapping/>
  </p:clrMapOvr>
</p:sld>
</file>

<file path=ppt/theme/theme1.xml><?xml version="1.0" encoding="utf-8"?>
<a:theme xmlns:a="http://schemas.openxmlformats.org/drawingml/2006/main" name="Office Theme">
  <a:themeElements>
    <a:clrScheme name="DIBS">
      <a:dk1>
        <a:srgbClr val="1B365D"/>
      </a:dk1>
      <a:lt1>
        <a:sysClr val="window" lastClr="FFFFFF"/>
      </a:lt1>
      <a:dk2>
        <a:srgbClr val="5B6770"/>
      </a:dk2>
      <a:lt2>
        <a:srgbClr val="C1C6C8"/>
      </a:lt2>
      <a:accent1>
        <a:srgbClr val="81BD20"/>
      </a:accent1>
      <a:accent2>
        <a:srgbClr val="FEDD00"/>
      </a:accent2>
      <a:accent3>
        <a:srgbClr val="00B5E2"/>
      </a:accent3>
      <a:accent4>
        <a:srgbClr val="319B42"/>
      </a:accent4>
      <a:accent5>
        <a:srgbClr val="0C2344"/>
      </a:accent5>
      <a:accent6>
        <a:srgbClr val="000000"/>
      </a:accent6>
      <a:hlink>
        <a:srgbClr val="00B5E2"/>
      </a:hlink>
      <a:folHlink>
        <a:srgbClr val="C1C6C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BI ppt deck" id="{A12BBEB4-CA90-4A8A-BD52-9F231E581CC3}" vid="{05B33C5F-87A5-4C78-B895-001CE47BF2B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CBI ppt template</Template>
  <TotalTime>3081</TotalTime>
  <Words>2399</Words>
  <Application>Microsoft Office PowerPoint</Application>
  <PresentationFormat>Widescreen</PresentationFormat>
  <Paragraphs>318</Paragraphs>
  <Slides>38</Slides>
  <Notes>18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38</vt:i4>
      </vt:variant>
    </vt:vector>
  </HeadingPairs>
  <TitlesOfParts>
    <vt:vector size="41" baseType="lpstr">
      <vt:lpstr>Arial</vt:lpstr>
      <vt:lpstr>Calibri</vt:lpstr>
      <vt:lpstr>Office Theme</vt:lpstr>
      <vt:lpstr>PowerPoint Presentation</vt:lpstr>
      <vt:lpstr>Co-Authors &amp; Partners</vt:lpstr>
      <vt:lpstr>Target Behaviours</vt:lpstr>
      <vt:lpstr>Research Questions</vt:lpstr>
      <vt:lpstr>Brief Literature Review</vt:lpstr>
      <vt:lpstr>Brief Literature Review</vt:lpstr>
      <vt:lpstr>Literature Review</vt:lpstr>
      <vt:lpstr>Study Design</vt:lpstr>
      <vt:lpstr>Study Design: Participants</vt:lpstr>
      <vt:lpstr>Study Design: Overview</vt:lpstr>
      <vt:lpstr>Control (no decal)</vt:lpstr>
      <vt:lpstr>Control (logging decal only)</vt:lpstr>
      <vt:lpstr>Sea Turtle + Bundled</vt:lpstr>
      <vt:lpstr>Clothing + Bundled</vt:lpstr>
      <vt:lpstr>Turtle + Clothing + Bundled</vt:lpstr>
      <vt:lpstr>Turtle + Clothing + Hang Dry</vt:lpstr>
      <vt:lpstr>Intentions Results</vt:lpstr>
      <vt:lpstr>Intentions to engage in efficient laundry behaviours</vt:lpstr>
      <vt:lpstr>Summary: Decal Effectiveness vs Control</vt:lpstr>
      <vt:lpstr>Retrospective Self-report Results</vt:lpstr>
      <vt:lpstr>Retrospective Self-report Results</vt:lpstr>
      <vt:lpstr>Summary: Decal Effectiveness vs Control</vt:lpstr>
      <vt:lpstr>Behaviour Logging Results</vt:lpstr>
      <vt:lpstr>Behaviour Logging Page</vt:lpstr>
      <vt:lpstr>PowerPoint Presentation</vt:lpstr>
      <vt:lpstr>PowerPoint Presentation</vt:lpstr>
      <vt:lpstr>PowerPoint Presentation</vt:lpstr>
      <vt:lpstr>Summary: Decal Effectiveness vs Control</vt:lpstr>
      <vt:lpstr>Energy Meter Results</vt:lpstr>
      <vt:lpstr>PowerPoint Presentation</vt:lpstr>
      <vt:lpstr>kWh During Laundry Log Times</vt:lpstr>
      <vt:lpstr>Summary: Decal Effectiveness vs Control</vt:lpstr>
      <vt:lpstr>Study Summary &amp; Conclusions</vt:lpstr>
      <vt:lpstr>Conclusions</vt:lpstr>
      <vt:lpstr>The Implemented Version</vt:lpstr>
      <vt:lpstr>Thank You!</vt:lpstr>
      <vt:lpstr>Questions?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Advanced Professional Certificate in Behavioural Insights</dc:title>
  <dc:creator>Kirstin Appelt</dc:creator>
  <cp:lastModifiedBy>David Hardisty</cp:lastModifiedBy>
  <cp:revision>347</cp:revision>
  <dcterms:created xsi:type="dcterms:W3CDTF">2021-09-14T22:43:29Z</dcterms:created>
  <dcterms:modified xsi:type="dcterms:W3CDTF">2024-07-10T01:00:42Z</dcterms:modified>
</cp:coreProperties>
</file>