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5.xml" ContentType="application/vnd.openxmlformats-officedocument.drawingml.chart+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09" r:id="rId2"/>
    <p:sldMasterId id="2147483736" r:id="rId3"/>
    <p:sldMasterId id="2147483821" r:id="rId4"/>
  </p:sldMasterIdLst>
  <p:notesMasterIdLst>
    <p:notesMasterId r:id="rId77"/>
  </p:notesMasterIdLst>
  <p:handoutMasterIdLst>
    <p:handoutMasterId r:id="rId78"/>
  </p:handoutMasterIdLst>
  <p:sldIdLst>
    <p:sldId id="256" r:id="rId5"/>
    <p:sldId id="368" r:id="rId6"/>
    <p:sldId id="382" r:id="rId7"/>
    <p:sldId id="267" r:id="rId8"/>
    <p:sldId id="291" r:id="rId9"/>
    <p:sldId id="383" r:id="rId10"/>
    <p:sldId id="369" r:id="rId11"/>
    <p:sldId id="295" r:id="rId12"/>
    <p:sldId id="301" r:id="rId13"/>
    <p:sldId id="302" r:id="rId14"/>
    <p:sldId id="303" r:id="rId15"/>
    <p:sldId id="304" r:id="rId16"/>
    <p:sldId id="305" r:id="rId17"/>
    <p:sldId id="306" r:id="rId18"/>
    <p:sldId id="307" r:id="rId19"/>
    <p:sldId id="308" r:id="rId20"/>
    <p:sldId id="309" r:id="rId21"/>
    <p:sldId id="310" r:id="rId22"/>
    <p:sldId id="335" r:id="rId23"/>
    <p:sldId id="319" r:id="rId24"/>
    <p:sldId id="320" r:id="rId25"/>
    <p:sldId id="321" r:id="rId26"/>
    <p:sldId id="322" r:id="rId27"/>
    <p:sldId id="323" r:id="rId28"/>
    <p:sldId id="268" r:id="rId29"/>
    <p:sldId id="336" r:id="rId30"/>
    <p:sldId id="334" r:id="rId31"/>
    <p:sldId id="390" r:id="rId32"/>
    <p:sldId id="388" r:id="rId33"/>
    <p:sldId id="389" r:id="rId34"/>
    <p:sldId id="384" r:id="rId35"/>
    <p:sldId id="269" r:id="rId36"/>
    <p:sldId id="287" r:id="rId37"/>
    <p:sldId id="376" r:id="rId38"/>
    <p:sldId id="296" r:id="rId39"/>
    <p:sldId id="361" r:id="rId40"/>
    <p:sldId id="355" r:id="rId41"/>
    <p:sldId id="357" r:id="rId42"/>
    <p:sldId id="374" r:id="rId43"/>
    <p:sldId id="371" r:id="rId44"/>
    <p:sldId id="372" r:id="rId45"/>
    <p:sldId id="373" r:id="rId46"/>
    <p:sldId id="356" r:id="rId47"/>
    <p:sldId id="343" r:id="rId48"/>
    <p:sldId id="392" r:id="rId49"/>
    <p:sldId id="344" r:id="rId50"/>
    <p:sldId id="345" r:id="rId51"/>
    <p:sldId id="391" r:id="rId52"/>
    <p:sldId id="377" r:id="rId53"/>
    <p:sldId id="362" r:id="rId54"/>
    <p:sldId id="346" r:id="rId55"/>
    <p:sldId id="347" r:id="rId56"/>
    <p:sldId id="348" r:id="rId57"/>
    <p:sldId id="349" r:id="rId58"/>
    <p:sldId id="396" r:id="rId59"/>
    <p:sldId id="363" r:id="rId60"/>
    <p:sldId id="284" r:id="rId61"/>
    <p:sldId id="380" r:id="rId62"/>
    <p:sldId id="364" r:id="rId63"/>
    <p:sldId id="394" r:id="rId64"/>
    <p:sldId id="365" r:id="rId65"/>
    <p:sldId id="395" r:id="rId66"/>
    <p:sldId id="381" r:id="rId67"/>
    <p:sldId id="352" r:id="rId68"/>
    <p:sldId id="375" r:id="rId69"/>
    <p:sldId id="259" r:id="rId70"/>
    <p:sldId id="338" r:id="rId71"/>
    <p:sldId id="280" r:id="rId72"/>
    <p:sldId id="385" r:id="rId73"/>
    <p:sldId id="386" r:id="rId74"/>
    <p:sldId id="358" r:id="rId75"/>
    <p:sldId id="359" r:id="rId76"/>
  </p:sldIdLst>
  <p:sldSz cx="9144000" cy="6858000" type="screen4x3"/>
  <p:notesSz cx="9283700" cy="6985000"/>
  <p:defaultTex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820000"/>
    <a:srgbClr val="640000"/>
    <a:srgbClr val="FFEBEB"/>
    <a:srgbClr val="969696"/>
    <a:srgbClr val="C0C0C0"/>
    <a:srgbClr val="DE8400"/>
    <a:srgbClr val="29292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55" autoAdjust="0"/>
    <p:restoredTop sz="66092" autoAdjust="0"/>
  </p:normalViewPr>
  <p:slideViewPr>
    <p:cSldViewPr>
      <p:cViewPr varScale="1">
        <p:scale>
          <a:sx n="77" d="100"/>
          <a:sy n="77" d="100"/>
        </p:scale>
        <p:origin x="17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Dave\Desktop\disco%20popularit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ve\Desktop\figu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ve\Documents\Psych%20Research\Enviro%20Disco\Dread%20vs%20Pleasurable%20Anticipation\paper1\tmp.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Dave\Documents\Psych%20Research\Enviro%20Disco\asymmetric2\graphs-tmp.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83299798792756"/>
          <c:y val="6.2080536912751678E-2"/>
          <c:w val="0.66800804828973848"/>
          <c:h val="0.70973154362416102"/>
        </c:manualLayout>
      </c:layout>
      <c:lineChart>
        <c:grouping val="standard"/>
        <c:varyColors val="0"/>
        <c:ser>
          <c:idx val="1"/>
          <c:order val="0"/>
          <c:tx>
            <c:strRef>
              <c:f>Sheet1!$I$2</c:f>
              <c:strCache>
                <c:ptCount val="1"/>
                <c:pt idx="0">
                  <c:v>Hyperbolic</c:v>
                </c:pt>
              </c:strCache>
            </c:strRef>
          </c:tx>
          <c:spPr>
            <a:ln w="35158">
              <a:solidFill>
                <a:srgbClr val="A80000"/>
              </a:solidFill>
              <a:prstDash val="solid"/>
            </a:ln>
          </c:spPr>
          <c:marker>
            <c:symbol val="none"/>
          </c:marker>
          <c:cat>
            <c:numRef>
              <c:f>Sheet1!$A$3:$A$103</c:f>
              <c:numCache>
                <c:formatCode>General</c:formatCode>
                <c:ptCount val="1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numCache>
            </c:numRef>
          </c:cat>
          <c:val>
            <c:numRef>
              <c:f>Sheet1!$I$3:$I$103</c:f>
              <c:numCache>
                <c:formatCode>General</c:formatCode>
                <c:ptCount val="101"/>
                <c:pt idx="0">
                  <c:v>1</c:v>
                </c:pt>
                <c:pt idx="1">
                  <c:v>0.86956521739130443</c:v>
                </c:pt>
                <c:pt idx="2">
                  <c:v>0.76923076923076916</c:v>
                </c:pt>
                <c:pt idx="3">
                  <c:v>0.68965517241379315</c:v>
                </c:pt>
                <c:pt idx="4">
                  <c:v>0.625</c:v>
                </c:pt>
                <c:pt idx="5">
                  <c:v>0.5714285714285714</c:v>
                </c:pt>
                <c:pt idx="6">
                  <c:v>0.52631578947368418</c:v>
                </c:pt>
                <c:pt idx="7">
                  <c:v>0.48780487804878053</c:v>
                </c:pt>
                <c:pt idx="8">
                  <c:v>0.45454545454545453</c:v>
                </c:pt>
                <c:pt idx="9">
                  <c:v>0.42553191489361708</c:v>
                </c:pt>
                <c:pt idx="10">
                  <c:v>0.4</c:v>
                </c:pt>
                <c:pt idx="11">
                  <c:v>0.37735849056603776</c:v>
                </c:pt>
                <c:pt idx="12">
                  <c:v>0.35714285714285715</c:v>
                </c:pt>
                <c:pt idx="13">
                  <c:v>0.33898305084745761</c:v>
                </c:pt>
                <c:pt idx="14">
                  <c:v>0.32258064516129031</c:v>
                </c:pt>
                <c:pt idx="15">
                  <c:v>0.30769230769230771</c:v>
                </c:pt>
                <c:pt idx="16">
                  <c:v>0.29411764705882354</c:v>
                </c:pt>
                <c:pt idx="17">
                  <c:v>0.28169014084507044</c:v>
                </c:pt>
                <c:pt idx="18">
                  <c:v>0.27027027027027029</c:v>
                </c:pt>
                <c:pt idx="19">
                  <c:v>0.25974025974025972</c:v>
                </c:pt>
                <c:pt idx="20">
                  <c:v>0.25</c:v>
                </c:pt>
                <c:pt idx="21">
                  <c:v>0.24096385542168672</c:v>
                </c:pt>
                <c:pt idx="22">
                  <c:v>0.23255813953488372</c:v>
                </c:pt>
                <c:pt idx="23">
                  <c:v>0.22471910112359555</c:v>
                </c:pt>
                <c:pt idx="24">
                  <c:v>0.21739130434782611</c:v>
                </c:pt>
                <c:pt idx="25">
                  <c:v>0.21052631578947367</c:v>
                </c:pt>
                <c:pt idx="26">
                  <c:v>0.2040816326530612</c:v>
                </c:pt>
                <c:pt idx="27">
                  <c:v>0.19801980198019803</c:v>
                </c:pt>
                <c:pt idx="28">
                  <c:v>0.19230769230769229</c:v>
                </c:pt>
                <c:pt idx="29">
                  <c:v>0.18691588785046731</c:v>
                </c:pt>
                <c:pt idx="30">
                  <c:v>0.18181818181818182</c:v>
                </c:pt>
                <c:pt idx="31">
                  <c:v>0.1769911504424779</c:v>
                </c:pt>
                <c:pt idx="32">
                  <c:v>0.17241379310344829</c:v>
                </c:pt>
                <c:pt idx="33">
                  <c:v>0.16806722689075629</c:v>
                </c:pt>
                <c:pt idx="34">
                  <c:v>0.16393442622950821</c:v>
                </c:pt>
                <c:pt idx="35">
                  <c:v>0.16</c:v>
                </c:pt>
                <c:pt idx="36">
                  <c:v>0.15625</c:v>
                </c:pt>
                <c:pt idx="37">
                  <c:v>0.15267175572519084</c:v>
                </c:pt>
                <c:pt idx="38">
                  <c:v>0.14925373134328357</c:v>
                </c:pt>
                <c:pt idx="39">
                  <c:v>0.14598540145985403</c:v>
                </c:pt>
                <c:pt idx="40">
                  <c:v>0.14285714285714285</c:v>
                </c:pt>
                <c:pt idx="41">
                  <c:v>0.13986013986013987</c:v>
                </c:pt>
                <c:pt idx="42">
                  <c:v>0.13698630136986301</c:v>
                </c:pt>
                <c:pt idx="43">
                  <c:v>0.13422818791946309</c:v>
                </c:pt>
                <c:pt idx="44">
                  <c:v>0.13157894736842105</c:v>
                </c:pt>
                <c:pt idx="45">
                  <c:v>0.12903225806451613</c:v>
                </c:pt>
                <c:pt idx="46">
                  <c:v>0.12658227848101267</c:v>
                </c:pt>
                <c:pt idx="47">
                  <c:v>0.12422360248447203</c:v>
                </c:pt>
                <c:pt idx="48">
                  <c:v>0.12195121951219513</c:v>
                </c:pt>
                <c:pt idx="49">
                  <c:v>0.11976047904191617</c:v>
                </c:pt>
                <c:pt idx="50">
                  <c:v>0.11764705882352941</c:v>
                </c:pt>
                <c:pt idx="51">
                  <c:v>0.115606936416185</c:v>
                </c:pt>
                <c:pt idx="52">
                  <c:v>0.11363636363636363</c:v>
                </c:pt>
                <c:pt idx="53">
                  <c:v>0.111731843575419</c:v>
                </c:pt>
                <c:pt idx="54">
                  <c:v>0.10989010989010989</c:v>
                </c:pt>
                <c:pt idx="55">
                  <c:v>0.10810810810810811</c:v>
                </c:pt>
                <c:pt idx="56">
                  <c:v>0.10638297872340426</c:v>
                </c:pt>
                <c:pt idx="57">
                  <c:v>0.10471204188481677</c:v>
                </c:pt>
                <c:pt idx="58">
                  <c:v>0.10309278350515465</c:v>
                </c:pt>
                <c:pt idx="59">
                  <c:v>0.10152284263959391</c:v>
                </c:pt>
                <c:pt idx="60">
                  <c:v>0.1</c:v>
                </c:pt>
                <c:pt idx="61">
                  <c:v>9.852216748768472E-2</c:v>
                </c:pt>
                <c:pt idx="62">
                  <c:v>9.7087378640776711E-2</c:v>
                </c:pt>
                <c:pt idx="63">
                  <c:v>9.569377990430622E-2</c:v>
                </c:pt>
                <c:pt idx="64">
                  <c:v>9.4339622641509441E-2</c:v>
                </c:pt>
                <c:pt idx="65">
                  <c:v>9.3023255813953487E-2</c:v>
                </c:pt>
                <c:pt idx="66">
                  <c:v>9.1743119266055037E-2</c:v>
                </c:pt>
                <c:pt idx="67">
                  <c:v>9.0497737556561098E-2</c:v>
                </c:pt>
                <c:pt idx="68">
                  <c:v>8.9285714285714288E-2</c:v>
                </c:pt>
                <c:pt idx="69">
                  <c:v>8.8105726872246701E-2</c:v>
                </c:pt>
                <c:pt idx="70">
                  <c:v>8.6956521739130432E-2</c:v>
                </c:pt>
                <c:pt idx="71">
                  <c:v>8.5836909871244635E-2</c:v>
                </c:pt>
                <c:pt idx="72">
                  <c:v>8.4745762711864417E-2</c:v>
                </c:pt>
                <c:pt idx="73">
                  <c:v>8.3682008368200847E-2</c:v>
                </c:pt>
                <c:pt idx="74">
                  <c:v>8.2644628099173556E-2</c:v>
                </c:pt>
                <c:pt idx="75">
                  <c:v>8.1632653061224483E-2</c:v>
                </c:pt>
                <c:pt idx="76">
                  <c:v>8.0645161290322578E-2</c:v>
                </c:pt>
                <c:pt idx="77">
                  <c:v>7.9681274900398419E-2</c:v>
                </c:pt>
                <c:pt idx="78">
                  <c:v>7.874015748031496E-2</c:v>
                </c:pt>
                <c:pt idx="79">
                  <c:v>7.7821011673151752E-2</c:v>
                </c:pt>
                <c:pt idx="80">
                  <c:v>7.6923076923076927E-2</c:v>
                </c:pt>
                <c:pt idx="81">
                  <c:v>7.6045627376425853E-2</c:v>
                </c:pt>
                <c:pt idx="82">
                  <c:v>7.518796992481204E-2</c:v>
                </c:pt>
                <c:pt idx="83">
                  <c:v>7.434944237918216E-2</c:v>
                </c:pt>
                <c:pt idx="84">
                  <c:v>7.3529411764705885E-2</c:v>
                </c:pt>
                <c:pt idx="85">
                  <c:v>7.2727272727272724E-2</c:v>
                </c:pt>
                <c:pt idx="86">
                  <c:v>7.1942446043165464E-2</c:v>
                </c:pt>
                <c:pt idx="87">
                  <c:v>7.1174377224199295E-2</c:v>
                </c:pt>
                <c:pt idx="88">
                  <c:v>7.0422535211267609E-2</c:v>
                </c:pt>
                <c:pt idx="89">
                  <c:v>6.968641114982578E-2</c:v>
                </c:pt>
                <c:pt idx="90">
                  <c:v>6.8965517241379309E-2</c:v>
                </c:pt>
                <c:pt idx="91">
                  <c:v>6.8259385665529013E-2</c:v>
                </c:pt>
                <c:pt idx="92">
                  <c:v>6.7567567567567571E-2</c:v>
                </c:pt>
                <c:pt idx="93">
                  <c:v>6.6889632107023408E-2</c:v>
                </c:pt>
                <c:pt idx="94">
                  <c:v>6.6225165562913912E-2</c:v>
                </c:pt>
                <c:pt idx="95">
                  <c:v>6.5573770491803282E-2</c:v>
                </c:pt>
                <c:pt idx="96">
                  <c:v>6.4935064935064943E-2</c:v>
                </c:pt>
                <c:pt idx="97">
                  <c:v>6.4308681672025733E-2</c:v>
                </c:pt>
                <c:pt idx="98">
                  <c:v>6.3694267515923567E-2</c:v>
                </c:pt>
                <c:pt idx="99">
                  <c:v>6.3091482649842268E-2</c:v>
                </c:pt>
                <c:pt idx="100">
                  <c:v>6.25E-2</c:v>
                </c:pt>
              </c:numCache>
            </c:numRef>
          </c:val>
          <c:smooth val="0"/>
          <c:extLst>
            <c:ext xmlns:c16="http://schemas.microsoft.com/office/drawing/2014/chart" uri="{C3380CC4-5D6E-409C-BE32-E72D297353CC}">
              <c16:uniqueId val="{00000000-36C6-934F-8E88-5CF5ED500C1F}"/>
            </c:ext>
          </c:extLst>
        </c:ser>
        <c:ser>
          <c:idx val="2"/>
          <c:order val="1"/>
          <c:tx>
            <c:strRef>
              <c:f>Sheet1!$J$2</c:f>
              <c:strCache>
                <c:ptCount val="1"/>
              </c:strCache>
            </c:strRef>
          </c:tx>
          <c:spPr>
            <a:ln w="35158">
              <a:solidFill>
                <a:srgbClr val="FFFF00"/>
              </a:solidFill>
              <a:prstDash val="solid"/>
            </a:ln>
          </c:spPr>
          <c:marker>
            <c:symbol val="none"/>
          </c:marker>
          <c:cat>
            <c:numRef>
              <c:f>Sheet1!$A$3:$A$103</c:f>
              <c:numCache>
                <c:formatCode>General</c:formatCode>
                <c:ptCount val="1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numCache>
            </c:numRef>
          </c:cat>
          <c:val>
            <c:numRef>
              <c:f>Sheet1!$J$3:$J$103</c:f>
              <c:numCache>
                <c:formatCode>General</c:formatCode>
                <c:ptCount val="101"/>
              </c:numCache>
            </c:numRef>
          </c:val>
          <c:smooth val="0"/>
          <c:extLst>
            <c:ext xmlns:c16="http://schemas.microsoft.com/office/drawing/2014/chart" uri="{C3380CC4-5D6E-409C-BE32-E72D297353CC}">
              <c16:uniqueId val="{00000001-36C6-934F-8E88-5CF5ED500C1F}"/>
            </c:ext>
          </c:extLst>
        </c:ser>
        <c:dLbls>
          <c:showLegendKey val="0"/>
          <c:showVal val="0"/>
          <c:showCatName val="0"/>
          <c:showSerName val="0"/>
          <c:showPercent val="0"/>
          <c:showBubbleSize val="0"/>
        </c:dLbls>
        <c:smooth val="0"/>
        <c:axId val="4421120"/>
        <c:axId val="4423040"/>
      </c:lineChart>
      <c:catAx>
        <c:axId val="4421120"/>
        <c:scaling>
          <c:orientation val="minMax"/>
        </c:scaling>
        <c:delete val="0"/>
        <c:axPos val="b"/>
        <c:title>
          <c:tx>
            <c:rich>
              <a:bodyPr/>
              <a:lstStyle/>
              <a:p>
                <a:pPr>
                  <a:defRPr sz="2145" b="1" i="0" u="none" strike="noStrike" baseline="0">
                    <a:solidFill>
                      <a:schemeClr val="tx1"/>
                    </a:solidFill>
                    <a:latin typeface="Arial"/>
                    <a:ea typeface="Arial"/>
                    <a:cs typeface="Arial"/>
                  </a:defRPr>
                </a:pPr>
                <a:r>
                  <a:rPr lang="en-US" sz="2400" dirty="0">
                    <a:solidFill>
                      <a:schemeClr val="tx1"/>
                    </a:solidFill>
                    <a:latin typeface="Calibri" pitchFamily="34" charset="0"/>
                    <a:cs typeface="Calibri" pitchFamily="34" charset="0"/>
                  </a:rPr>
                  <a:t>Delay</a:t>
                </a:r>
              </a:p>
            </c:rich>
          </c:tx>
          <c:layout>
            <c:manualLayout>
              <c:xMode val="edge"/>
              <c:yMode val="edge"/>
              <c:x val="0.446960306647886"/>
              <c:y val="0.89522337069429836"/>
            </c:manualLayout>
          </c:layout>
          <c:overlay val="0"/>
          <c:spPr>
            <a:noFill/>
            <a:ln w="23439">
              <a:noFill/>
            </a:ln>
          </c:spPr>
        </c:title>
        <c:numFmt formatCode="General" sourceLinked="1"/>
        <c:majorTickMark val="out"/>
        <c:minorTickMark val="none"/>
        <c:tickLblPos val="nextTo"/>
        <c:spPr>
          <a:ln w="2930">
            <a:solidFill>
              <a:schemeClr val="tx1"/>
            </a:solidFill>
            <a:prstDash val="solid"/>
          </a:ln>
        </c:spPr>
        <c:txPr>
          <a:bodyPr rot="0" vert="horz"/>
          <a:lstStyle/>
          <a:p>
            <a:pPr>
              <a:defRPr sz="2145" b="0" i="0" u="none" strike="noStrike" baseline="0">
                <a:solidFill>
                  <a:schemeClr val="tx1"/>
                </a:solidFill>
                <a:latin typeface="Calibri" pitchFamily="34" charset="0"/>
                <a:ea typeface="Arial"/>
                <a:cs typeface="Calibri" pitchFamily="34" charset="0"/>
              </a:defRPr>
            </a:pPr>
            <a:endParaRPr lang="en-US"/>
          </a:p>
        </c:txPr>
        <c:crossAx val="4423040"/>
        <c:crosses val="autoZero"/>
        <c:auto val="1"/>
        <c:lblAlgn val="ctr"/>
        <c:lblOffset val="100"/>
        <c:tickLblSkip val="20"/>
        <c:tickMarkSkip val="10"/>
        <c:noMultiLvlLbl val="0"/>
      </c:catAx>
      <c:valAx>
        <c:axId val="4423040"/>
        <c:scaling>
          <c:orientation val="minMax"/>
          <c:max val="1"/>
        </c:scaling>
        <c:delete val="0"/>
        <c:axPos val="l"/>
        <c:majorGridlines>
          <c:spPr>
            <a:ln w="2930">
              <a:noFill/>
              <a:prstDash val="solid"/>
            </a:ln>
          </c:spPr>
        </c:majorGridlines>
        <c:numFmt formatCode="General" sourceLinked="1"/>
        <c:majorTickMark val="out"/>
        <c:minorTickMark val="none"/>
        <c:tickLblPos val="nextTo"/>
        <c:spPr>
          <a:noFill/>
          <a:ln w="2930">
            <a:solidFill>
              <a:schemeClr val="tx1"/>
            </a:solidFill>
            <a:prstDash val="solid"/>
          </a:ln>
        </c:spPr>
        <c:txPr>
          <a:bodyPr rot="0" vert="horz"/>
          <a:lstStyle/>
          <a:p>
            <a:pPr>
              <a:defRPr sz="2145" b="0" i="0" u="none" strike="noStrike" baseline="0">
                <a:solidFill>
                  <a:schemeClr val="tx1"/>
                </a:solidFill>
                <a:latin typeface="Calibri" pitchFamily="34" charset="0"/>
                <a:ea typeface="Arial"/>
                <a:cs typeface="Calibri" pitchFamily="34" charset="0"/>
              </a:defRPr>
            </a:pPr>
            <a:endParaRPr lang="en-US"/>
          </a:p>
        </c:txPr>
        <c:crossAx val="4421120"/>
        <c:crosses val="autoZero"/>
        <c:crossBetween val="between"/>
        <c:majorUnit val="0.2"/>
      </c:valAx>
      <c:spPr>
        <a:noFill/>
        <a:ln w="11719">
          <a:noFill/>
          <a:prstDash val="solid"/>
        </a:ln>
      </c:spPr>
    </c:plotArea>
    <c:plotVisOnly val="1"/>
    <c:dispBlanksAs val="gap"/>
    <c:showDLblsOverMax val="0"/>
  </c:chart>
  <c:spPr>
    <a:noFill/>
    <a:ln>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0"/>
          <c:order val="0"/>
          <c:tx>
            <c:strRef>
              <c:f>Sheet1!$B$3</c:f>
              <c:strCache>
                <c:ptCount val="1"/>
                <c:pt idx="0">
                  <c:v>Refined by: General Categories=( SOCIAL SCIENCES )</c:v>
                </c:pt>
              </c:strCache>
            </c:strRef>
          </c:tx>
          <c:spPr>
            <a:ln>
              <a:solidFill>
                <a:schemeClr val="tx1"/>
              </a:solidFill>
            </a:ln>
          </c:spPr>
          <c:marker>
            <c:symbol val="none"/>
          </c:marker>
          <c:cat>
            <c:numRef>
              <c:f>Sheet1!$A$4:$A$34</c:f>
              <c:numCache>
                <c:formatCode>General</c:formatCode>
                <c:ptCount val="3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numCache>
            </c:numRef>
          </c:cat>
          <c:val>
            <c:numRef>
              <c:f>Sheet1!$B$4:$B$34</c:f>
              <c:numCache>
                <c:formatCode>General</c:formatCode>
                <c:ptCount val="31"/>
                <c:pt idx="0">
                  <c:v>1</c:v>
                </c:pt>
                <c:pt idx="1">
                  <c:v>1</c:v>
                </c:pt>
                <c:pt idx="2">
                  <c:v>1</c:v>
                </c:pt>
                <c:pt idx="3">
                  <c:v>3</c:v>
                </c:pt>
                <c:pt idx="4">
                  <c:v>3</c:v>
                </c:pt>
                <c:pt idx="5">
                  <c:v>5</c:v>
                </c:pt>
                <c:pt idx="6">
                  <c:v>9</c:v>
                </c:pt>
                <c:pt idx="7">
                  <c:v>9</c:v>
                </c:pt>
                <c:pt idx="8">
                  <c:v>2</c:v>
                </c:pt>
                <c:pt idx="9">
                  <c:v>8</c:v>
                </c:pt>
                <c:pt idx="10">
                  <c:v>8</c:v>
                </c:pt>
                <c:pt idx="11">
                  <c:v>22</c:v>
                </c:pt>
                <c:pt idx="12">
                  <c:v>15</c:v>
                </c:pt>
                <c:pt idx="13">
                  <c:v>21</c:v>
                </c:pt>
                <c:pt idx="14">
                  <c:v>18</c:v>
                </c:pt>
                <c:pt idx="15">
                  <c:v>17</c:v>
                </c:pt>
                <c:pt idx="16">
                  <c:v>25</c:v>
                </c:pt>
                <c:pt idx="17">
                  <c:v>36</c:v>
                </c:pt>
                <c:pt idx="18">
                  <c:v>37</c:v>
                </c:pt>
                <c:pt idx="19">
                  <c:v>39</c:v>
                </c:pt>
                <c:pt idx="20">
                  <c:v>49</c:v>
                </c:pt>
                <c:pt idx="21">
                  <c:v>58</c:v>
                </c:pt>
                <c:pt idx="22">
                  <c:v>60</c:v>
                </c:pt>
                <c:pt idx="23">
                  <c:v>76</c:v>
                </c:pt>
                <c:pt idx="24">
                  <c:v>93</c:v>
                </c:pt>
                <c:pt idx="25">
                  <c:v>114</c:v>
                </c:pt>
                <c:pt idx="26">
                  <c:v>112</c:v>
                </c:pt>
                <c:pt idx="27">
                  <c:v>150</c:v>
                </c:pt>
                <c:pt idx="28">
                  <c:v>151</c:v>
                </c:pt>
                <c:pt idx="29">
                  <c:v>194</c:v>
                </c:pt>
                <c:pt idx="30">
                  <c:v>199</c:v>
                </c:pt>
              </c:numCache>
            </c:numRef>
          </c:val>
          <c:smooth val="0"/>
          <c:extLst>
            <c:ext xmlns:c16="http://schemas.microsoft.com/office/drawing/2014/chart" uri="{C3380CC4-5D6E-409C-BE32-E72D297353CC}">
              <c16:uniqueId val="{00000000-5236-A340-95F9-4CB4E9FCB27C}"/>
            </c:ext>
          </c:extLst>
        </c:ser>
        <c:dLbls>
          <c:showLegendKey val="0"/>
          <c:showVal val="0"/>
          <c:showCatName val="0"/>
          <c:showSerName val="0"/>
          <c:showPercent val="0"/>
          <c:showBubbleSize val="0"/>
        </c:dLbls>
        <c:smooth val="0"/>
        <c:axId val="91174016"/>
        <c:axId val="91175936"/>
      </c:lineChart>
      <c:catAx>
        <c:axId val="91174016"/>
        <c:scaling>
          <c:orientation val="minMax"/>
        </c:scaling>
        <c:delete val="0"/>
        <c:axPos val="b"/>
        <c:title>
          <c:tx>
            <c:rich>
              <a:bodyPr/>
              <a:lstStyle/>
              <a:p>
                <a:pPr>
                  <a:defRPr sz="1400">
                    <a:latin typeface="Arial" pitchFamily="34" charset="0"/>
                    <a:cs typeface="Arial" pitchFamily="34" charset="0"/>
                  </a:defRPr>
                </a:pPr>
                <a:r>
                  <a:rPr lang="en-US" sz="1400">
                    <a:latin typeface="Arial" pitchFamily="34" charset="0"/>
                    <a:cs typeface="Arial" pitchFamily="34" charset="0"/>
                  </a:rPr>
                  <a:t>Year</a:t>
                </a:r>
              </a:p>
            </c:rich>
          </c:tx>
          <c:overlay val="0"/>
        </c:title>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91175936"/>
        <c:crosses val="autoZero"/>
        <c:auto val="1"/>
        <c:lblAlgn val="ctr"/>
        <c:lblOffset val="100"/>
        <c:tickLblSkip val="5"/>
        <c:noMultiLvlLbl val="0"/>
      </c:catAx>
      <c:valAx>
        <c:axId val="91175936"/>
        <c:scaling>
          <c:orientation val="minMax"/>
          <c:max val="200"/>
        </c:scaling>
        <c:delete val="0"/>
        <c:axPos val="l"/>
        <c:majorGridlines/>
        <c:title>
          <c:tx>
            <c:rich>
              <a:bodyPr rot="-5400000" vert="horz"/>
              <a:lstStyle/>
              <a:p>
                <a:pPr>
                  <a:defRPr sz="1400">
                    <a:latin typeface="Arial" pitchFamily="34" charset="0"/>
                    <a:cs typeface="Arial" pitchFamily="34" charset="0"/>
                  </a:defRPr>
                </a:pPr>
                <a:r>
                  <a:rPr lang="en-US" sz="1400">
                    <a:latin typeface="Arial" pitchFamily="34" charset="0"/>
                    <a:cs typeface="Arial" pitchFamily="34" charset="0"/>
                  </a:rPr>
                  <a:t>Count</a:t>
                </a:r>
                <a:r>
                  <a:rPr lang="en-US" sz="1400" baseline="0">
                    <a:latin typeface="Arial" pitchFamily="34" charset="0"/>
                    <a:cs typeface="Arial" pitchFamily="34" charset="0"/>
                  </a:rPr>
                  <a:t> of new publications about delay discounting</a:t>
                </a:r>
                <a:endParaRPr lang="en-US" sz="1400">
                  <a:latin typeface="Arial" pitchFamily="34" charset="0"/>
                  <a:cs typeface="Arial" pitchFamily="34" charset="0"/>
                </a:endParaRPr>
              </a:p>
            </c:rich>
          </c:tx>
          <c:overlay val="0"/>
        </c:title>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91174016"/>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Sheet1!$A$13</c:f>
              <c:strCache>
                <c:ptCount val="1"/>
                <c:pt idx="0">
                  <c:v>Gains</c:v>
                </c:pt>
              </c:strCache>
            </c:strRef>
          </c:tx>
          <c:spPr>
            <a:solidFill>
              <a:srgbClr val="00B050"/>
            </a:solidFill>
          </c:spPr>
          <c:invertIfNegative val="0"/>
          <c:errBars>
            <c:errBarType val="both"/>
            <c:errValType val="cust"/>
            <c:noEndCap val="0"/>
            <c:plus>
              <c:numRef>
                <c:f>Sheet1!$E$13:$F$13</c:f>
                <c:numCache>
                  <c:formatCode>General</c:formatCode>
                  <c:ptCount val="2"/>
                  <c:pt idx="0">
                    <c:v>0.2337466</c:v>
                  </c:pt>
                  <c:pt idx="1">
                    <c:v>0.32444830000000002</c:v>
                  </c:pt>
                </c:numCache>
              </c:numRef>
            </c:plus>
            <c:minus>
              <c:numRef>
                <c:f>Sheet1!$E$13:$F$13</c:f>
                <c:numCache>
                  <c:formatCode>General</c:formatCode>
                  <c:ptCount val="2"/>
                  <c:pt idx="0">
                    <c:v>0.2337466</c:v>
                  </c:pt>
                  <c:pt idx="1">
                    <c:v>0.32444830000000002</c:v>
                  </c:pt>
                </c:numCache>
              </c:numRef>
            </c:minus>
          </c:errBars>
          <c:cat>
            <c:strRef>
              <c:f>Sheet1!$B$12:$C$12</c:f>
              <c:strCache>
                <c:ptCount val="2"/>
                <c:pt idx="0">
                  <c:v>Real outcomes</c:v>
                </c:pt>
                <c:pt idx="1">
                  <c:v>Hypothetical outcomes</c:v>
                </c:pt>
              </c:strCache>
            </c:strRef>
          </c:cat>
          <c:val>
            <c:numRef>
              <c:f>Sheet1!$B$13:$C$13</c:f>
              <c:numCache>
                <c:formatCode>General</c:formatCode>
                <c:ptCount val="2"/>
                <c:pt idx="0">
                  <c:v>1.063256</c:v>
                </c:pt>
                <c:pt idx="1">
                  <c:v>1.611553</c:v>
                </c:pt>
              </c:numCache>
            </c:numRef>
          </c:val>
          <c:extLst>
            <c:ext xmlns:c16="http://schemas.microsoft.com/office/drawing/2014/chart" uri="{C3380CC4-5D6E-409C-BE32-E72D297353CC}">
              <c16:uniqueId val="{00000000-52E2-FA49-867A-F4DBA602AE75}"/>
            </c:ext>
          </c:extLst>
        </c:ser>
        <c:ser>
          <c:idx val="1"/>
          <c:order val="1"/>
          <c:tx>
            <c:strRef>
              <c:f>Sheet1!$A$14</c:f>
              <c:strCache>
                <c:ptCount val="1"/>
                <c:pt idx="0">
                  <c:v>Losses</c:v>
                </c:pt>
              </c:strCache>
            </c:strRef>
          </c:tx>
          <c:invertIfNegative val="0"/>
          <c:errBars>
            <c:errBarType val="both"/>
            <c:errValType val="cust"/>
            <c:noEndCap val="0"/>
            <c:plus>
              <c:numRef>
                <c:f>Sheet1!$E$14:$F$14</c:f>
                <c:numCache>
                  <c:formatCode>General</c:formatCode>
                  <c:ptCount val="2"/>
                  <c:pt idx="0">
                    <c:v>0.11697299999999999</c:v>
                  </c:pt>
                  <c:pt idx="1">
                    <c:v>0.23221439999999999</c:v>
                  </c:pt>
                </c:numCache>
              </c:numRef>
            </c:plus>
            <c:minus>
              <c:numRef>
                <c:f>Sheet1!$E$14:$F$14</c:f>
                <c:numCache>
                  <c:formatCode>General</c:formatCode>
                  <c:ptCount val="2"/>
                  <c:pt idx="0">
                    <c:v>0.11697299999999999</c:v>
                  </c:pt>
                  <c:pt idx="1">
                    <c:v>0.23221439999999999</c:v>
                  </c:pt>
                </c:numCache>
              </c:numRef>
            </c:minus>
          </c:errBars>
          <c:cat>
            <c:strRef>
              <c:f>Sheet1!$B$12:$C$12</c:f>
              <c:strCache>
                <c:ptCount val="2"/>
                <c:pt idx="0">
                  <c:v>Real outcomes</c:v>
                </c:pt>
                <c:pt idx="1">
                  <c:v>Hypothetical outcomes</c:v>
                </c:pt>
              </c:strCache>
            </c:strRef>
          </c:cat>
          <c:val>
            <c:numRef>
              <c:f>Sheet1!$B$14:$C$14</c:f>
              <c:numCache>
                <c:formatCode>General</c:formatCode>
                <c:ptCount val="2"/>
                <c:pt idx="0">
                  <c:v>0.247754</c:v>
                </c:pt>
                <c:pt idx="1">
                  <c:v>0.585538</c:v>
                </c:pt>
              </c:numCache>
            </c:numRef>
          </c:val>
          <c:extLst>
            <c:ext xmlns:c16="http://schemas.microsoft.com/office/drawing/2014/chart" uri="{C3380CC4-5D6E-409C-BE32-E72D297353CC}">
              <c16:uniqueId val="{00000001-52E2-FA49-867A-F4DBA602AE75}"/>
            </c:ext>
          </c:extLst>
        </c:ser>
        <c:dLbls>
          <c:showLegendKey val="0"/>
          <c:showVal val="0"/>
          <c:showCatName val="0"/>
          <c:showSerName val="0"/>
          <c:showPercent val="0"/>
          <c:showBubbleSize val="0"/>
        </c:dLbls>
        <c:gapWidth val="150"/>
        <c:axId val="41158912"/>
        <c:axId val="41177472"/>
      </c:barChart>
      <c:catAx>
        <c:axId val="41158912"/>
        <c:scaling>
          <c:orientation val="minMax"/>
        </c:scaling>
        <c:delete val="0"/>
        <c:axPos val="b"/>
        <c:numFmt formatCode="General" sourceLinked="0"/>
        <c:majorTickMark val="out"/>
        <c:minorTickMark val="none"/>
        <c:tickLblPos val="nextTo"/>
        <c:txPr>
          <a:bodyPr/>
          <a:lstStyle/>
          <a:p>
            <a:pPr>
              <a:defRPr sz="2800"/>
            </a:pPr>
            <a:endParaRPr lang="en-US"/>
          </a:p>
        </c:txPr>
        <c:crossAx val="41177472"/>
        <c:crosses val="autoZero"/>
        <c:auto val="1"/>
        <c:lblAlgn val="ctr"/>
        <c:lblOffset val="100"/>
        <c:noMultiLvlLbl val="0"/>
      </c:catAx>
      <c:valAx>
        <c:axId val="41177472"/>
        <c:scaling>
          <c:orientation val="minMax"/>
          <c:max val="2"/>
        </c:scaling>
        <c:delete val="0"/>
        <c:axPos val="l"/>
        <c:numFmt formatCode="General" sourceLinked="1"/>
        <c:majorTickMark val="out"/>
        <c:minorTickMark val="none"/>
        <c:tickLblPos val="nextTo"/>
        <c:txPr>
          <a:bodyPr/>
          <a:lstStyle/>
          <a:p>
            <a:pPr>
              <a:defRPr sz="2800"/>
            </a:pPr>
            <a:endParaRPr lang="en-US"/>
          </a:p>
        </c:txPr>
        <c:crossAx val="41158912"/>
        <c:crosses val="autoZero"/>
        <c:crossBetween val="between"/>
      </c:valAx>
    </c:plotArea>
    <c:legend>
      <c:legendPos val="r"/>
      <c:overlay val="0"/>
      <c:txPr>
        <a:bodyPr/>
        <a:lstStyle/>
        <a:p>
          <a:pPr>
            <a:defRPr sz="28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97552836484984"/>
          <c:y val="6.0358890701468187E-2"/>
          <c:w val="0.67964404894327035"/>
          <c:h val="0.78955954323001631"/>
        </c:manualLayout>
      </c:layout>
      <c:barChart>
        <c:barDir val="col"/>
        <c:grouping val="clustered"/>
        <c:varyColors val="0"/>
        <c:ser>
          <c:idx val="0"/>
          <c:order val="0"/>
          <c:tx>
            <c:strRef>
              <c:f>Sheet1!$B$12</c:f>
              <c:strCache>
                <c:ptCount val="1"/>
                <c:pt idx="0">
                  <c:v>negative events      positive events</c:v>
                </c:pt>
              </c:strCache>
            </c:strRef>
          </c:tx>
          <c:spPr>
            <a:solidFill>
              <a:srgbClr val="C0C0C0"/>
            </a:solidFill>
            <a:ln w="12700">
              <a:solidFill>
                <a:srgbClr val="000000"/>
              </a:solidFill>
              <a:prstDash val="solid"/>
            </a:ln>
          </c:spPr>
          <c:invertIfNegative val="0"/>
          <c:errBars>
            <c:errBarType val="both"/>
            <c:errValType val="cust"/>
            <c:noEndCap val="0"/>
            <c:plus>
              <c:numRef>
                <c:f>Sheet1!$D$13</c:f>
                <c:numCache>
                  <c:formatCode>General</c:formatCode>
                  <c:ptCount val="1"/>
                  <c:pt idx="0">
                    <c:v>2.9936389758050663</c:v>
                  </c:pt>
                </c:numCache>
              </c:numRef>
            </c:plus>
            <c:minus>
              <c:numRef>
                <c:f>Sheet1!$D$14</c:f>
                <c:numCache>
                  <c:formatCode>General</c:formatCode>
                  <c:ptCount val="1"/>
                  <c:pt idx="0">
                    <c:v>2.2904304907343662</c:v>
                  </c:pt>
                </c:numCache>
              </c:numRef>
            </c:minus>
            <c:spPr>
              <a:ln w="12700">
                <a:solidFill>
                  <a:srgbClr val="000000"/>
                </a:solidFill>
                <a:prstDash val="solid"/>
              </a:ln>
            </c:spPr>
          </c:errBars>
          <c:cat>
            <c:strRef>
              <c:f>Sheet1!$A$13:$A$14</c:f>
              <c:strCache>
                <c:ptCount val="2"/>
                <c:pt idx="0">
                  <c:v>positive events</c:v>
                </c:pt>
                <c:pt idx="1">
                  <c:v>negative events</c:v>
                </c:pt>
              </c:strCache>
            </c:strRef>
          </c:cat>
          <c:val>
            <c:numRef>
              <c:f>Sheet1!$B$13:$B$14</c:f>
              <c:numCache>
                <c:formatCode>0</c:formatCode>
                <c:ptCount val="2"/>
                <c:pt idx="0">
                  <c:v>18.024852071005924</c:v>
                </c:pt>
                <c:pt idx="1">
                  <c:v>-45.107100591715962</c:v>
                </c:pt>
              </c:numCache>
            </c:numRef>
          </c:val>
          <c:extLst>
            <c:ext xmlns:c16="http://schemas.microsoft.com/office/drawing/2014/chart" uri="{C3380CC4-5D6E-409C-BE32-E72D297353CC}">
              <c16:uniqueId val="{00000000-F291-8A4E-B82D-A965D994C9BE}"/>
            </c:ext>
          </c:extLst>
        </c:ser>
        <c:dLbls>
          <c:showLegendKey val="0"/>
          <c:showVal val="0"/>
          <c:showCatName val="0"/>
          <c:showSerName val="0"/>
          <c:showPercent val="0"/>
          <c:showBubbleSize val="0"/>
        </c:dLbls>
        <c:gapWidth val="150"/>
        <c:axId val="91210112"/>
        <c:axId val="91211648"/>
      </c:barChart>
      <c:catAx>
        <c:axId val="91210112"/>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2400" b="0" i="0" u="none" strike="noStrike" baseline="0">
                <a:solidFill>
                  <a:srgbClr val="000000"/>
                </a:solidFill>
                <a:latin typeface="Arial"/>
                <a:ea typeface="Arial"/>
                <a:cs typeface="Arial"/>
              </a:defRPr>
            </a:pPr>
            <a:endParaRPr lang="en-US"/>
          </a:p>
        </c:txPr>
        <c:crossAx val="91211648"/>
        <c:crosses val="autoZero"/>
        <c:auto val="1"/>
        <c:lblAlgn val="ctr"/>
        <c:lblOffset val="100"/>
        <c:tickLblSkip val="1"/>
        <c:tickMarkSkip val="1"/>
        <c:noMultiLvlLbl val="0"/>
      </c:catAx>
      <c:valAx>
        <c:axId val="91211648"/>
        <c:scaling>
          <c:orientation val="minMax"/>
          <c:max val="100"/>
          <c:min val="-100"/>
        </c:scaling>
        <c:delete val="0"/>
        <c:axPos val="l"/>
        <c:majorGridlines>
          <c:spPr>
            <a:ln w="3175">
              <a:solidFill>
                <a:srgbClr val="FFFFFF"/>
              </a:solidFill>
              <a:prstDash val="solid"/>
            </a:ln>
          </c:spPr>
        </c:majorGridlines>
        <c:title>
          <c:tx>
            <c:rich>
              <a:bodyPr/>
              <a:lstStyle/>
              <a:p>
                <a:pPr>
                  <a:defRPr sz="2400" b="1" i="0" u="none" strike="noStrike" baseline="0">
                    <a:solidFill>
                      <a:srgbClr val="000000"/>
                    </a:solidFill>
                    <a:latin typeface="Arial"/>
                    <a:ea typeface="Arial"/>
                    <a:cs typeface="Arial"/>
                  </a:defRPr>
                </a:pPr>
                <a:r>
                  <a:rPr lang="en-US"/>
                  <a:t>mean</a:t>
                </a:r>
                <a:r>
                  <a:rPr lang="en-US" baseline="0"/>
                  <a:t> anticipation value</a:t>
                </a:r>
                <a:endParaRPr lang="en-US"/>
              </a:p>
            </c:rich>
          </c:tx>
          <c:layout>
            <c:manualLayout>
              <c:xMode val="edge"/>
              <c:yMode val="edge"/>
              <c:x val="2.8551834020135367E-2"/>
              <c:y val="0.11485350717101003"/>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2400" b="0" i="0" u="none" strike="noStrike" baseline="0">
                <a:solidFill>
                  <a:srgbClr val="000000"/>
                </a:solidFill>
                <a:latin typeface="Arial"/>
                <a:ea typeface="Arial"/>
                <a:cs typeface="Arial"/>
              </a:defRPr>
            </a:pPr>
            <a:endParaRPr lang="en-US"/>
          </a:p>
        </c:txPr>
        <c:crossAx val="91210112"/>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Table3!$C$12</c:f>
              <c:strCache>
                <c:ptCount val="1"/>
                <c:pt idx="0">
                  <c:v>Gain</c:v>
                </c:pt>
              </c:strCache>
            </c:strRef>
          </c:tx>
          <c:spPr>
            <a:solidFill>
              <a:schemeClr val="bg1">
                <a:lumMod val="95000"/>
              </a:schemeClr>
            </a:solidFill>
            <a:ln>
              <a:solidFill>
                <a:schemeClr val="tx1"/>
              </a:solidFill>
            </a:ln>
          </c:spPr>
          <c:invertIfNegative val="0"/>
          <c:errBars>
            <c:errBarType val="both"/>
            <c:errValType val="cust"/>
            <c:noEndCap val="0"/>
            <c:plus>
              <c:numRef>
                <c:f>Table3!$G$12:$H$12</c:f>
                <c:numCache>
                  <c:formatCode>General</c:formatCode>
                  <c:ptCount val="2"/>
                  <c:pt idx="0">
                    <c:v>3.1</c:v>
                  </c:pt>
                  <c:pt idx="1">
                    <c:v>2.2000000000000002</c:v>
                  </c:pt>
                </c:numCache>
              </c:numRef>
            </c:plus>
            <c:minus>
              <c:numRef>
                <c:f>Table3!$G$12:$H$12</c:f>
                <c:numCache>
                  <c:formatCode>General</c:formatCode>
                  <c:ptCount val="2"/>
                  <c:pt idx="0">
                    <c:v>3.1</c:v>
                  </c:pt>
                  <c:pt idx="1">
                    <c:v>2.2000000000000002</c:v>
                  </c:pt>
                </c:numCache>
              </c:numRef>
            </c:minus>
          </c:errBars>
          <c:cat>
            <c:strRef>
              <c:f>Table3!$D$11:$E$11</c:f>
              <c:strCache>
                <c:ptCount val="2"/>
                <c:pt idx="0">
                  <c:v>Anticipation</c:v>
                </c:pt>
                <c:pt idx="1">
                  <c:v>Experience</c:v>
                </c:pt>
              </c:strCache>
            </c:strRef>
          </c:cat>
          <c:val>
            <c:numRef>
              <c:f>Table3!$D$12:$E$12</c:f>
              <c:numCache>
                <c:formatCode>General</c:formatCode>
                <c:ptCount val="2"/>
                <c:pt idx="0">
                  <c:v>-1.4439999999999997</c:v>
                </c:pt>
                <c:pt idx="1">
                  <c:v>41.845999999999997</c:v>
                </c:pt>
              </c:numCache>
            </c:numRef>
          </c:val>
          <c:extLst>
            <c:ext xmlns:c16="http://schemas.microsoft.com/office/drawing/2014/chart" uri="{C3380CC4-5D6E-409C-BE32-E72D297353CC}">
              <c16:uniqueId val="{00000000-6291-A449-8139-286966BB8754}"/>
            </c:ext>
          </c:extLst>
        </c:ser>
        <c:ser>
          <c:idx val="1"/>
          <c:order val="1"/>
          <c:tx>
            <c:strRef>
              <c:f>Table3!$C$13</c:f>
              <c:strCache>
                <c:ptCount val="1"/>
                <c:pt idx="0">
                  <c:v>Loss</c:v>
                </c:pt>
              </c:strCache>
            </c:strRef>
          </c:tx>
          <c:spPr>
            <a:solidFill>
              <a:schemeClr val="bg1">
                <a:lumMod val="75000"/>
              </a:schemeClr>
            </a:solidFill>
            <a:ln>
              <a:solidFill>
                <a:schemeClr val="tx1"/>
              </a:solidFill>
            </a:ln>
          </c:spPr>
          <c:invertIfNegative val="0"/>
          <c:errBars>
            <c:errBarType val="both"/>
            <c:errValType val="cust"/>
            <c:noEndCap val="0"/>
            <c:plus>
              <c:numRef>
                <c:f>Table3!$G$13:$H$13</c:f>
                <c:numCache>
                  <c:formatCode>General</c:formatCode>
                  <c:ptCount val="2"/>
                  <c:pt idx="0">
                    <c:v>2.9</c:v>
                  </c:pt>
                  <c:pt idx="1">
                    <c:v>2</c:v>
                  </c:pt>
                </c:numCache>
              </c:numRef>
            </c:plus>
            <c:minus>
              <c:numRef>
                <c:f>Table3!$G$13:$H$13</c:f>
                <c:numCache>
                  <c:formatCode>General</c:formatCode>
                  <c:ptCount val="2"/>
                  <c:pt idx="0">
                    <c:v>2.9</c:v>
                  </c:pt>
                  <c:pt idx="1">
                    <c:v>2</c:v>
                  </c:pt>
                </c:numCache>
              </c:numRef>
            </c:minus>
          </c:errBars>
          <c:cat>
            <c:strRef>
              <c:f>Table3!$D$11:$E$11</c:f>
              <c:strCache>
                <c:ptCount val="2"/>
                <c:pt idx="0">
                  <c:v>Anticipation</c:v>
                </c:pt>
                <c:pt idx="1">
                  <c:v>Experience</c:v>
                </c:pt>
              </c:strCache>
            </c:strRef>
          </c:cat>
          <c:val>
            <c:numRef>
              <c:f>Table3!$D$13:$E$13</c:f>
              <c:numCache>
                <c:formatCode>General</c:formatCode>
                <c:ptCount val="2"/>
                <c:pt idx="0">
                  <c:v>-22.798000000000002</c:v>
                </c:pt>
                <c:pt idx="1">
                  <c:v>-40.186</c:v>
                </c:pt>
              </c:numCache>
            </c:numRef>
          </c:val>
          <c:extLst>
            <c:ext xmlns:c16="http://schemas.microsoft.com/office/drawing/2014/chart" uri="{C3380CC4-5D6E-409C-BE32-E72D297353CC}">
              <c16:uniqueId val="{00000001-6291-A449-8139-286966BB8754}"/>
            </c:ext>
          </c:extLst>
        </c:ser>
        <c:dLbls>
          <c:showLegendKey val="0"/>
          <c:showVal val="0"/>
          <c:showCatName val="0"/>
          <c:showSerName val="0"/>
          <c:showPercent val="0"/>
          <c:showBubbleSize val="0"/>
        </c:dLbls>
        <c:gapWidth val="150"/>
        <c:axId val="89930752"/>
        <c:axId val="89940736"/>
      </c:barChart>
      <c:catAx>
        <c:axId val="89930752"/>
        <c:scaling>
          <c:orientation val="minMax"/>
        </c:scaling>
        <c:delete val="0"/>
        <c:axPos val="b"/>
        <c:numFmt formatCode="General" sourceLinked="0"/>
        <c:majorTickMark val="out"/>
        <c:minorTickMark val="none"/>
        <c:tickLblPos val="low"/>
        <c:txPr>
          <a:bodyPr/>
          <a:lstStyle/>
          <a:p>
            <a:pPr>
              <a:defRPr sz="2400">
                <a:latin typeface="Calibri" pitchFamily="34" charset="0"/>
                <a:cs typeface="Calibri" pitchFamily="34" charset="0"/>
              </a:defRPr>
            </a:pPr>
            <a:endParaRPr lang="en-US"/>
          </a:p>
        </c:txPr>
        <c:crossAx val="89940736"/>
        <c:crosses val="autoZero"/>
        <c:auto val="1"/>
        <c:lblAlgn val="ctr"/>
        <c:lblOffset val="100"/>
        <c:noMultiLvlLbl val="0"/>
      </c:catAx>
      <c:valAx>
        <c:axId val="89940736"/>
        <c:scaling>
          <c:orientation val="minMax"/>
        </c:scaling>
        <c:delete val="0"/>
        <c:axPos val="l"/>
        <c:title>
          <c:tx>
            <c:rich>
              <a:bodyPr rot="-5400000" vert="horz"/>
              <a:lstStyle/>
              <a:p>
                <a:pPr>
                  <a:defRPr sz="2400"/>
                </a:pPr>
                <a:r>
                  <a:rPr lang="en-US" sz="2400" dirty="0">
                    <a:latin typeface="Calibri" pitchFamily="34" charset="0"/>
                    <a:cs typeface="Calibri" pitchFamily="34" charset="0"/>
                  </a:rPr>
                  <a:t>Utility</a:t>
                </a:r>
              </a:p>
            </c:rich>
          </c:tx>
          <c:overlay val="0"/>
        </c:title>
        <c:numFmt formatCode="General" sourceLinked="1"/>
        <c:majorTickMark val="out"/>
        <c:minorTickMark val="none"/>
        <c:tickLblPos val="nextTo"/>
        <c:txPr>
          <a:bodyPr/>
          <a:lstStyle/>
          <a:p>
            <a:pPr>
              <a:defRPr sz="2400">
                <a:latin typeface="Calibri" pitchFamily="34" charset="0"/>
                <a:cs typeface="Calibri" pitchFamily="34" charset="0"/>
              </a:defRPr>
            </a:pPr>
            <a:endParaRPr lang="en-US"/>
          </a:p>
        </c:txPr>
        <c:crossAx val="89930752"/>
        <c:crosses val="autoZero"/>
        <c:crossBetween val="between"/>
      </c:valAx>
    </c:plotArea>
    <c:legend>
      <c:legendPos val="r"/>
      <c:layout>
        <c:manualLayout>
          <c:xMode val="edge"/>
          <c:yMode val="edge"/>
          <c:x val="0.76582993098084962"/>
          <c:y val="2.6982103035309824E-3"/>
          <c:w val="0.22676268591426071"/>
          <c:h val="0.31095290172061824"/>
        </c:manualLayout>
      </c:layout>
      <c:overlay val="0"/>
      <c:txPr>
        <a:bodyPr/>
        <a:lstStyle/>
        <a:p>
          <a:pPr>
            <a:defRPr sz="2400">
              <a:latin typeface="Calibri" pitchFamily="34" charset="0"/>
              <a:cs typeface="Calibri" pitchFamily="34" charset="0"/>
            </a:defRPr>
          </a:pPr>
          <a:endParaRPr lang="en-US"/>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36929922135707"/>
          <c:y val="5.0570962479608482E-2"/>
          <c:w val="0.70856507230255839"/>
          <c:h val="0.89885807504078308"/>
        </c:manualLayout>
      </c:layout>
      <c:barChart>
        <c:barDir val="col"/>
        <c:grouping val="clustered"/>
        <c:varyColors val="0"/>
        <c:ser>
          <c:idx val="0"/>
          <c:order val="0"/>
          <c:tx>
            <c:strRef>
              <c:f>Sheet1!$B$2</c:f>
              <c:strCache>
                <c:ptCount val="1"/>
                <c:pt idx="0">
                  <c:v>$10 </c:v>
                </c:pt>
              </c:strCache>
            </c:strRef>
          </c:tx>
          <c:spPr>
            <a:solidFill>
              <a:schemeClr val="bg1">
                <a:lumMod val="95000"/>
              </a:schemeClr>
            </a:solidFill>
            <a:ln w="25400">
              <a:solidFill>
                <a:schemeClr val="tx1"/>
              </a:solidFill>
            </a:ln>
          </c:spPr>
          <c:invertIfNegative val="0"/>
          <c:errBars>
            <c:errBarType val="both"/>
            <c:errValType val="cust"/>
            <c:noEndCap val="0"/>
            <c:plus>
              <c:numRef>
                <c:f>Sheet1!$F$3:$F$4</c:f>
                <c:numCache>
                  <c:formatCode>General</c:formatCode>
                  <c:ptCount val="2"/>
                  <c:pt idx="0">
                    <c:v>0.13672000000000001</c:v>
                  </c:pt>
                  <c:pt idx="1">
                    <c:v>2.1600000000000001E-2</c:v>
                  </c:pt>
                </c:numCache>
              </c:numRef>
            </c:plus>
            <c:minus>
              <c:numRef>
                <c:f>Sheet1!$F$3:$F$4</c:f>
                <c:numCache>
                  <c:formatCode>General</c:formatCode>
                  <c:ptCount val="2"/>
                  <c:pt idx="0">
                    <c:v>0.13672000000000001</c:v>
                  </c:pt>
                  <c:pt idx="1">
                    <c:v>2.1600000000000001E-2</c:v>
                  </c:pt>
                </c:numCache>
              </c:numRef>
            </c:minus>
            <c:spPr>
              <a:ln w="12700">
                <a:solidFill>
                  <a:srgbClr val="000000"/>
                </a:solidFill>
                <a:prstDash val="solid"/>
              </a:ln>
            </c:spPr>
          </c:errBars>
          <c:cat>
            <c:strRef>
              <c:f>Sheet1!$A$3:$A$4</c:f>
              <c:strCache>
                <c:ptCount val="2"/>
                <c:pt idx="0">
                  <c:v>Gain</c:v>
                </c:pt>
                <c:pt idx="1">
                  <c:v>Loss</c:v>
                </c:pt>
              </c:strCache>
            </c:strRef>
          </c:cat>
          <c:val>
            <c:numRef>
              <c:f>Sheet1!$B$3:$B$4</c:f>
              <c:numCache>
                <c:formatCode>General</c:formatCode>
                <c:ptCount val="2"/>
                <c:pt idx="0">
                  <c:v>0.85099999999999998</c:v>
                </c:pt>
                <c:pt idx="1">
                  <c:v>-4.9000000000000002E-2</c:v>
                </c:pt>
              </c:numCache>
            </c:numRef>
          </c:val>
          <c:extLst>
            <c:ext xmlns:c16="http://schemas.microsoft.com/office/drawing/2014/chart" uri="{C3380CC4-5D6E-409C-BE32-E72D297353CC}">
              <c16:uniqueId val="{00000000-842C-484B-ABA9-35F550FF048D}"/>
            </c:ext>
          </c:extLst>
        </c:ser>
        <c:ser>
          <c:idx val="1"/>
          <c:order val="1"/>
          <c:tx>
            <c:strRef>
              <c:f>Sheet1!$C$2</c:f>
              <c:strCache>
                <c:ptCount val="1"/>
                <c:pt idx="0">
                  <c:v>$1,000 </c:v>
                </c:pt>
              </c:strCache>
            </c:strRef>
          </c:tx>
          <c:spPr>
            <a:solidFill>
              <a:schemeClr val="bg1">
                <a:lumMod val="75000"/>
              </a:schemeClr>
            </a:solidFill>
            <a:ln w="25400">
              <a:solidFill>
                <a:schemeClr val="tx1"/>
              </a:solidFill>
            </a:ln>
          </c:spPr>
          <c:invertIfNegative val="0"/>
          <c:errBars>
            <c:errBarType val="both"/>
            <c:errValType val="cust"/>
            <c:noEndCap val="0"/>
            <c:plus>
              <c:numRef>
                <c:f>Sheet1!$G$3:$G$4</c:f>
                <c:numCache>
                  <c:formatCode>General</c:formatCode>
                  <c:ptCount val="2"/>
                  <c:pt idx="0">
                    <c:v>8.1670000000000006E-2</c:v>
                  </c:pt>
                  <c:pt idx="1">
                    <c:v>3.243E-2</c:v>
                  </c:pt>
                </c:numCache>
              </c:numRef>
            </c:plus>
            <c:minus>
              <c:numRef>
                <c:f>Sheet1!$G$3:$G$4</c:f>
                <c:numCache>
                  <c:formatCode>General</c:formatCode>
                  <c:ptCount val="2"/>
                  <c:pt idx="0">
                    <c:v>8.1670000000000006E-2</c:v>
                  </c:pt>
                  <c:pt idx="1">
                    <c:v>3.243E-2</c:v>
                  </c:pt>
                </c:numCache>
              </c:numRef>
            </c:minus>
            <c:spPr>
              <a:ln w="12700">
                <a:solidFill>
                  <a:srgbClr val="000000"/>
                </a:solidFill>
                <a:prstDash val="solid"/>
              </a:ln>
            </c:spPr>
          </c:errBars>
          <c:cat>
            <c:strRef>
              <c:f>Sheet1!$A$3:$A$4</c:f>
              <c:strCache>
                <c:ptCount val="2"/>
                <c:pt idx="0">
                  <c:v>Gain</c:v>
                </c:pt>
                <c:pt idx="1">
                  <c:v>Loss</c:v>
                </c:pt>
              </c:strCache>
            </c:strRef>
          </c:cat>
          <c:val>
            <c:numRef>
              <c:f>Sheet1!$C$3:$C$4</c:f>
              <c:numCache>
                <c:formatCode>General</c:formatCode>
                <c:ptCount val="2"/>
                <c:pt idx="0">
                  <c:v>0.41020000000000001</c:v>
                </c:pt>
                <c:pt idx="1">
                  <c:v>9.0399999999999994E-2</c:v>
                </c:pt>
              </c:numCache>
            </c:numRef>
          </c:val>
          <c:extLst>
            <c:ext xmlns:c16="http://schemas.microsoft.com/office/drawing/2014/chart" uri="{C3380CC4-5D6E-409C-BE32-E72D297353CC}">
              <c16:uniqueId val="{00000001-842C-484B-ABA9-35F550FF048D}"/>
            </c:ext>
          </c:extLst>
        </c:ser>
        <c:dLbls>
          <c:showLegendKey val="0"/>
          <c:showVal val="0"/>
          <c:showCatName val="0"/>
          <c:showSerName val="0"/>
          <c:showPercent val="0"/>
          <c:showBubbleSize val="0"/>
        </c:dLbls>
        <c:gapWidth val="150"/>
        <c:axId val="90998656"/>
        <c:axId val="91000192"/>
      </c:barChart>
      <c:catAx>
        <c:axId val="90998656"/>
        <c:scaling>
          <c:orientation val="minMax"/>
        </c:scaling>
        <c:delete val="0"/>
        <c:axPos val="b"/>
        <c:numFmt formatCode="General" sourceLinked="1"/>
        <c:majorTickMark val="out"/>
        <c:minorTickMark val="none"/>
        <c:tickLblPos val="nextTo"/>
        <c:spPr>
          <a:ln w="25400">
            <a:solidFill>
              <a:srgbClr val="000000"/>
            </a:solidFill>
            <a:prstDash val="solid"/>
          </a:ln>
        </c:spPr>
        <c:txPr>
          <a:bodyPr rot="0" vert="horz" anchor="b" anchorCtr="0"/>
          <a:lstStyle/>
          <a:p>
            <a:pPr>
              <a:defRPr sz="3200"/>
            </a:pPr>
            <a:endParaRPr lang="en-US"/>
          </a:p>
        </c:txPr>
        <c:crossAx val="91000192"/>
        <c:crosses val="autoZero"/>
        <c:auto val="1"/>
        <c:lblAlgn val="ctr"/>
        <c:lblOffset val="100"/>
        <c:tickLblSkip val="1"/>
        <c:tickMarkSkip val="1"/>
        <c:noMultiLvlLbl val="0"/>
      </c:catAx>
      <c:valAx>
        <c:axId val="91000192"/>
        <c:scaling>
          <c:orientation val="minMax"/>
        </c:scaling>
        <c:delete val="0"/>
        <c:axPos val="l"/>
        <c:majorGridlines>
          <c:spPr>
            <a:ln w="3175">
              <a:solidFill>
                <a:srgbClr val="FFFFFF"/>
              </a:solidFill>
              <a:prstDash val="solid"/>
            </a:ln>
          </c:spPr>
        </c:majorGridlines>
        <c:title>
          <c:tx>
            <c:rich>
              <a:bodyPr/>
              <a:lstStyle/>
              <a:p>
                <a:pPr>
                  <a:defRPr sz="3200"/>
                </a:pPr>
                <a:r>
                  <a:rPr lang="en-US" sz="3200" dirty="0"/>
                  <a:t>mean k</a:t>
                </a:r>
              </a:p>
            </c:rich>
          </c:tx>
          <c:layout>
            <c:manualLayout>
              <c:xMode val="edge"/>
              <c:yMode val="edge"/>
              <c:x val="3.8397978030523964E-4"/>
              <c:y val="0.42577487473156767"/>
            </c:manualLayout>
          </c:layout>
          <c:overlay val="0"/>
          <c:spPr>
            <a:noFill/>
            <a:ln w="25400">
              <a:noFill/>
            </a:ln>
          </c:spPr>
        </c:title>
        <c:numFmt formatCode="General" sourceLinked="1"/>
        <c:majorTickMark val="out"/>
        <c:minorTickMark val="none"/>
        <c:tickLblPos val="nextTo"/>
        <c:spPr>
          <a:ln w="25400">
            <a:solidFill>
              <a:srgbClr val="000000"/>
            </a:solidFill>
            <a:prstDash val="solid"/>
          </a:ln>
        </c:spPr>
        <c:txPr>
          <a:bodyPr rot="0" vert="horz"/>
          <a:lstStyle/>
          <a:p>
            <a:pPr>
              <a:defRPr sz="2000"/>
            </a:pPr>
            <a:endParaRPr lang="en-US"/>
          </a:p>
        </c:txPr>
        <c:crossAx val="90998656"/>
        <c:crosses val="autoZero"/>
        <c:crossBetween val="between"/>
      </c:valAx>
      <c:spPr>
        <a:noFill/>
        <a:ln w="25400">
          <a:noFill/>
        </a:ln>
      </c:spPr>
    </c:plotArea>
    <c:legend>
      <c:legendPos val="r"/>
      <c:layout>
        <c:manualLayout>
          <c:xMode val="edge"/>
          <c:yMode val="edge"/>
          <c:x val="0.63242939632545947"/>
          <c:y val="0.24117036506800285"/>
          <c:w val="0.24558484008943327"/>
          <c:h val="0.21240038177046047"/>
        </c:manualLayout>
      </c:layout>
      <c:overlay val="0"/>
      <c:spPr>
        <a:solidFill>
          <a:srgbClr val="FFFFFF"/>
        </a:solidFill>
        <a:ln w="3175">
          <a:solidFill>
            <a:srgbClr val="000000"/>
          </a:solidFill>
          <a:prstDash val="solid"/>
        </a:ln>
      </c:spPr>
      <c:txPr>
        <a:bodyPr/>
        <a:lstStyle/>
        <a:p>
          <a:pPr>
            <a:defRPr sz="2800"/>
          </a:pPr>
          <a:endParaRPr lang="en-US"/>
        </a:p>
      </c:txPr>
    </c:legend>
    <c:plotVisOnly val="1"/>
    <c:dispBlanksAs val="gap"/>
    <c:showDLblsOverMax val="0"/>
  </c:chart>
  <c:spPr>
    <a:noFill/>
    <a:ln w="9525">
      <a:noFill/>
    </a:ln>
  </c:spPr>
  <c:txPr>
    <a:bodyPr/>
    <a:lstStyle/>
    <a:p>
      <a:pPr>
        <a:defRPr sz="14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2" y="1"/>
            <a:ext cx="4021865" cy="348296"/>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defTabSz="930275" eaLnBrk="1" hangingPunct="1">
              <a:defRPr sz="1200" smtClean="0">
                <a:latin typeface="Arial" charset="0"/>
              </a:defRPr>
            </a:lvl1pPr>
          </a:lstStyle>
          <a:p>
            <a:pPr>
              <a:defRPr/>
            </a:pPr>
            <a:endParaRPr lang="en-US" dirty="0"/>
          </a:p>
        </p:txBody>
      </p:sp>
      <p:sp>
        <p:nvSpPr>
          <p:cNvPr id="200707" name="Rectangle 3"/>
          <p:cNvSpPr>
            <a:spLocks noGrp="1" noChangeArrowheads="1"/>
          </p:cNvSpPr>
          <p:nvPr>
            <p:ph type="dt" sz="quarter" idx="1"/>
          </p:nvPr>
        </p:nvSpPr>
        <p:spPr bwMode="auto">
          <a:xfrm>
            <a:off x="5259693" y="1"/>
            <a:ext cx="4021865" cy="348296"/>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1" hangingPunct="1">
              <a:defRPr sz="1200" smtClean="0">
                <a:latin typeface="Arial" charset="0"/>
              </a:defRPr>
            </a:lvl1pPr>
          </a:lstStyle>
          <a:p>
            <a:pPr>
              <a:defRPr/>
            </a:pPr>
            <a:endParaRPr lang="en-US" dirty="0"/>
          </a:p>
        </p:txBody>
      </p:sp>
      <p:sp>
        <p:nvSpPr>
          <p:cNvPr id="200708" name="Rectangle 4"/>
          <p:cNvSpPr>
            <a:spLocks noGrp="1" noChangeArrowheads="1"/>
          </p:cNvSpPr>
          <p:nvPr>
            <p:ph type="ftr" sz="quarter" idx="2"/>
          </p:nvPr>
        </p:nvSpPr>
        <p:spPr bwMode="auto">
          <a:xfrm>
            <a:off x="2" y="6635512"/>
            <a:ext cx="4021865" cy="348296"/>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defTabSz="930275" eaLnBrk="1" hangingPunct="1">
              <a:defRPr sz="1200" smtClean="0">
                <a:latin typeface="Arial" charset="0"/>
              </a:defRPr>
            </a:lvl1pPr>
          </a:lstStyle>
          <a:p>
            <a:pPr>
              <a:defRPr/>
            </a:pPr>
            <a:endParaRPr lang="en-US" dirty="0"/>
          </a:p>
        </p:txBody>
      </p:sp>
      <p:sp>
        <p:nvSpPr>
          <p:cNvPr id="200709" name="Rectangle 5"/>
          <p:cNvSpPr>
            <a:spLocks noGrp="1" noChangeArrowheads="1"/>
          </p:cNvSpPr>
          <p:nvPr>
            <p:ph type="sldNum" sz="quarter" idx="3"/>
          </p:nvPr>
        </p:nvSpPr>
        <p:spPr bwMode="auto">
          <a:xfrm>
            <a:off x="5259693" y="6635512"/>
            <a:ext cx="4021865" cy="348296"/>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1" hangingPunct="1">
              <a:defRPr sz="1200" smtClean="0">
                <a:latin typeface="Arial" charset="0"/>
              </a:defRPr>
            </a:lvl1pPr>
          </a:lstStyle>
          <a:p>
            <a:pPr>
              <a:defRPr/>
            </a:pPr>
            <a:fld id="{803DB5DC-7B88-4691-84AD-EA84B7E8040E}" type="slidenum">
              <a:rPr lang="en-US"/>
              <a:pPr>
                <a:defRPr/>
              </a:pPr>
              <a:t>‹#›</a:t>
            </a:fld>
            <a:endParaRPr lang="en-US" dirty="0"/>
          </a:p>
        </p:txBody>
      </p:sp>
    </p:spTree>
    <p:extLst>
      <p:ext uri="{BB962C8B-B14F-4D97-AF65-F5344CB8AC3E}">
        <p14:creationId xmlns:p14="http://schemas.microsoft.com/office/powerpoint/2010/main" val="2719956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21865" cy="348296"/>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defTabSz="930275" eaLnBrk="1" hangingPunct="1">
              <a:defRPr sz="1200" smtClean="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5259693" y="1"/>
            <a:ext cx="4021865" cy="348296"/>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1" hangingPunct="1">
              <a:defRPr sz="1200" smtClean="0">
                <a:latin typeface="Arial" charset="0"/>
              </a:defRPr>
            </a:lvl1pPr>
          </a:lstStyle>
          <a:p>
            <a:pPr>
              <a:defRPr/>
            </a:pPr>
            <a:endParaRPr lang="en-US" dirty="0"/>
          </a:p>
        </p:txBody>
      </p:sp>
      <p:sp>
        <p:nvSpPr>
          <p:cNvPr id="95236" name="Rectangle 4"/>
          <p:cNvSpPr>
            <a:spLocks noGrp="1" noRot="1" noChangeAspect="1" noChangeArrowheads="1" noTextEdit="1"/>
          </p:cNvSpPr>
          <p:nvPr>
            <p:ph type="sldImg" idx="2"/>
          </p:nvPr>
        </p:nvSpPr>
        <p:spPr bwMode="auto">
          <a:xfrm>
            <a:off x="2898775" y="525463"/>
            <a:ext cx="3487738" cy="26177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29441" y="3318352"/>
            <a:ext cx="7424819" cy="3141819"/>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6635512"/>
            <a:ext cx="4021865" cy="348296"/>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defTabSz="930275" eaLnBrk="1" hangingPunct="1">
              <a:defRPr sz="1200" smtClean="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5259693" y="6635512"/>
            <a:ext cx="4021865" cy="348296"/>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1" hangingPunct="1">
              <a:defRPr sz="1200" smtClean="0">
                <a:latin typeface="Arial" charset="0"/>
              </a:defRPr>
            </a:lvl1pPr>
          </a:lstStyle>
          <a:p>
            <a:pPr>
              <a:defRPr/>
            </a:pPr>
            <a:fld id="{BD9D1AD7-3EC4-4262-9EA5-BDD31BC9C899}" type="slidenum">
              <a:rPr lang="en-US"/>
              <a:pPr>
                <a:defRPr/>
              </a:pPr>
              <a:t>‹#›</a:t>
            </a:fld>
            <a:endParaRPr lang="en-US" dirty="0"/>
          </a:p>
        </p:txBody>
      </p:sp>
    </p:spTree>
    <p:extLst>
      <p:ext uri="{BB962C8B-B14F-4D97-AF65-F5344CB8AC3E}">
        <p14:creationId xmlns:p14="http://schemas.microsoft.com/office/powerpoint/2010/main" val="15452491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There’s been a lot of research on intertemporal choice, but almost all of it has focused on gains. Meanwhile, many of the real life choices we are interested in involve future losses. For example, credit card debt, obesity, and climate change all involve future losses. Is there a difference between gains and losses? YES THERE IS. </a:t>
            </a:r>
            <a:endParaRPr lang="en-US" dirty="0"/>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1978E-A133-4DC1-A244-A8D87D2B505B}" type="slidenum">
              <a:rPr lang="en-US"/>
              <a:pPr/>
              <a:t>14</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dirty="0"/>
              <a:t>Image credit: https://</a:t>
            </a:r>
            <a:r>
              <a:rPr lang="en-US" dirty="0" err="1"/>
              <a:t>unsplash.com</a:t>
            </a:r>
            <a:r>
              <a:rPr lang="en-US" dirty="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308A40-47F7-4018-B399-47942122BD9F}" type="slidenum">
              <a:rPr lang="en-US"/>
              <a:pPr/>
              <a:t>15</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credit: https://</a:t>
            </a:r>
            <a:r>
              <a:rPr lang="en-US" dirty="0" err="1"/>
              <a:t>unsplash.com</a:t>
            </a:r>
            <a:r>
              <a:rPr lang="en-US" dirty="0"/>
              <a:t>/</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BE4D1-09DD-4C25-869F-52E25E349093}" type="slidenum">
              <a:rPr lang="en-US"/>
              <a:pPr/>
              <a:t>16</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6587D-2631-4780-BF3D-CC5FA078A184}" type="slidenum">
              <a:rPr lang="en-US"/>
              <a:pPr/>
              <a:t>17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credit: https://</a:t>
            </a:r>
            <a:r>
              <a:rPr lang="en-US" dirty="0" err="1"/>
              <a:t>unsplash.com</a:t>
            </a:r>
            <a:r>
              <a:rPr lang="en-US" dirty="0"/>
              <a:t>/</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4CFF96-5130-4BC6-8728-24362EEFE617}" type="slidenum">
              <a:rPr lang="en-US"/>
              <a:pPr/>
              <a:t>18</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credit: https://</a:t>
            </a:r>
            <a:r>
              <a:rPr lang="en-US" dirty="0" err="1"/>
              <a:t>unsplash.com</a:t>
            </a:r>
            <a:r>
              <a:rPr lang="en-US" dirty="0"/>
              <a:t>/</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6823E-47AD-4E86-97EE-D63D3FF9007E}" type="slidenum">
              <a:rPr lang="en-US"/>
              <a:pPr/>
              <a:t>21</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credit: https://</a:t>
            </a:r>
            <a:r>
              <a:rPr lang="en-US" dirty="0" err="1"/>
              <a:t>unsplash.com</a:t>
            </a:r>
            <a:r>
              <a:rPr lang="en-US" dirty="0"/>
              <a:t>/</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26379-FA6D-42E8-B455-7791C8781747}" type="slidenum">
              <a:rPr lang="en-US"/>
              <a:pPr/>
              <a:t>22</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dirty="0"/>
              <a:t>Image credit: </a:t>
            </a:r>
            <a:r>
              <a:rPr lang="en-US" dirty="0" err="1"/>
              <a:t>www.airnow.gov</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AF0FA6-6429-4EE6-BE0C-E63CFD4FDCDF}" type="slidenum">
              <a:rPr lang="en-US"/>
              <a:pPr/>
              <a:t>23</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44DD5-2EF3-44EE-BE0D-A5BDA2DD6572}" type="slidenum">
              <a:rPr lang="en-US"/>
              <a:pPr/>
              <a:t>24</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credit: https://</a:t>
            </a:r>
            <a:r>
              <a:rPr lang="en-US" dirty="0" err="1"/>
              <a:t>unsplash.com</a:t>
            </a:r>
            <a:r>
              <a:rPr lang="en-US" dirty="0"/>
              <a:t>/</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I’ve run around 20 studies of discounting,</a:t>
            </a:r>
            <a:r>
              <a:rPr lang="en-US" baseline="0" dirty="0"/>
              <a:t> and they all show a striking effect: losses are discounted much less than gains. First, let me walk you through the study that got me started on this. This was an online study, with Elke Weber. Participants made a series of choices…. </a:t>
            </a:r>
            <a:br>
              <a:rPr lang="en-US" baseline="0" dirty="0"/>
            </a:br>
            <a:r>
              <a:rPr lang="en-US" baseline="0" dirty="0"/>
              <a:t>Remarkably, some participants actually showed negative discounting of losses. For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Previous studies of environmental discounting screwed this up....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addition to this behavioral evidence of differences between gains and losses, we also have neural evidence</a:t>
            </a:r>
            <a:endParaRPr lang="en-US" dirty="0"/>
          </a:p>
        </p:txBody>
      </p:sp>
      <p:sp>
        <p:nvSpPr>
          <p:cNvPr id="4" name="Slide Number Placeholder 3"/>
          <p:cNvSpPr>
            <a:spLocks noGrp="1"/>
          </p:cNvSpPr>
          <p:nvPr>
            <p:ph type="sldNum" sz="quarter" idx="10"/>
          </p:nvPr>
        </p:nvSpPr>
        <p:spPr/>
        <p:txBody>
          <a:bodyPr/>
          <a:lstStyle/>
          <a:p>
            <a:fld id="{9DABE380-8E36-4748-8116-E63B61C3F2C3}" type="slidenum">
              <a:rPr lang="en-US" smtClean="0"/>
              <a:t>25</a:t>
            </a:fld>
            <a:endParaRPr lang="en-US"/>
          </a:p>
        </p:txBody>
      </p:sp>
    </p:spTree>
    <p:extLst>
      <p:ext uri="{BB962C8B-B14F-4D97-AF65-F5344CB8AC3E}">
        <p14:creationId xmlns:p14="http://schemas.microsoft.com/office/powerpoint/2010/main" val="226135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Consumers are constantly making intertemporal tradeoffs, and they don't always make good choices. Here's one example... In</a:t>
            </a:r>
            <a:r>
              <a:rPr lang="en-US" baseline="0" dirty="0"/>
              <a:t> fact, the incandescent bulb is so much worse that it is being outlawed in California and across the country. This is unfortunately heavy handed, and may have unintended consequences…</a:t>
            </a:r>
            <a:endParaRPr lang="en-US" dirty="0"/>
          </a:p>
          <a:p>
            <a:r>
              <a:rPr lang="en-US" dirty="0"/>
              <a:t>(be sure to cover uncertainty, resource slack, domain)</a:t>
            </a:r>
          </a:p>
          <a:p>
            <a:endParaRPr lang="en-US" dirty="0"/>
          </a:p>
          <a:p>
            <a:r>
              <a:rPr lang="en-CA" dirty="0">
                <a:effectLst/>
                <a:latin typeface="Helvetica Neue" panose="02000503000000020004" pitchFamily="2" charset="0"/>
              </a:rPr>
              <a:t>Image source (left): https://</a:t>
            </a:r>
            <a:r>
              <a:rPr lang="en-CA" dirty="0" err="1">
                <a:effectLst/>
                <a:latin typeface="Helvetica Neue" panose="02000503000000020004" pitchFamily="2" charset="0"/>
              </a:rPr>
              <a:t>www.rona.ca</a:t>
            </a:r>
            <a:r>
              <a:rPr lang="en-CA" dirty="0">
                <a:effectLst/>
                <a:latin typeface="Helvetica Neue" panose="02000503000000020004" pitchFamily="2" charset="0"/>
              </a:rPr>
              <a:t>/</a:t>
            </a:r>
            <a:r>
              <a:rPr lang="en-CA" dirty="0" err="1">
                <a:effectLst/>
                <a:latin typeface="Helvetica Neue" panose="02000503000000020004" pitchFamily="2" charset="0"/>
              </a:rPr>
              <a:t>en</a:t>
            </a:r>
            <a:r>
              <a:rPr lang="en-CA" dirty="0">
                <a:effectLst/>
                <a:latin typeface="Helvetica Neue" panose="02000503000000020004" pitchFamily="2" charset="0"/>
              </a:rPr>
              <a:t>/product/feit-electric-light-bulb-bright-white-a15-bulb-shape-40-watt-bp40a15-can-31925045</a:t>
            </a:r>
          </a:p>
          <a:p>
            <a:r>
              <a:rPr lang="en-CA" dirty="0">
                <a:effectLst/>
                <a:latin typeface="Helvetica Neue" panose="02000503000000020004" pitchFamily="2" charset="0"/>
              </a:rPr>
              <a:t>Image source (middle): https://</a:t>
            </a:r>
            <a:r>
              <a:rPr lang="en-CA" dirty="0" err="1">
                <a:effectLst/>
                <a:latin typeface="Helvetica Neue" panose="02000503000000020004" pitchFamily="2" charset="0"/>
              </a:rPr>
              <a:t>www.bulbconnection.com</a:t>
            </a:r>
            <a:r>
              <a:rPr lang="en-CA" dirty="0">
                <a:effectLst/>
                <a:latin typeface="Helvetica Neue" panose="02000503000000020004" pitchFamily="2" charset="0"/>
              </a:rPr>
              <a:t>/product/4909-TCP-80101450-14W-SPRINGLIGHT-50K-14w-Spiral</a:t>
            </a:r>
          </a:p>
          <a:p>
            <a:r>
              <a:rPr lang="en-CA" dirty="0">
                <a:effectLst/>
                <a:latin typeface="Helvetica Neue" panose="02000503000000020004" pitchFamily="2" charset="0"/>
              </a:rPr>
              <a:t>Image source (right): https://stair-</a:t>
            </a:r>
            <a:r>
              <a:rPr lang="en-CA" dirty="0" err="1">
                <a:effectLst/>
                <a:latin typeface="Helvetica Neue" panose="02000503000000020004" pitchFamily="2" charset="0"/>
              </a:rPr>
              <a:t>lighting.com</a:t>
            </a:r>
            <a:r>
              <a:rPr lang="en-CA" dirty="0">
                <a:effectLst/>
                <a:latin typeface="Helvetica Neue" panose="02000503000000020004" pitchFamily="2" charset="0"/>
              </a:rPr>
              <a:t>/led-e27-c-16_20.html</a:t>
            </a:r>
          </a:p>
          <a:p>
            <a:br>
              <a:rPr lang="en-CA" dirty="0">
                <a:effectLst/>
                <a:latin typeface="Helvetica Neue" panose="02000503000000020004" pitchFamily="2" charset="0"/>
              </a:rPr>
            </a:br>
            <a:endParaRPr lang="en-CA"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2</a:t>
            </a:fld>
            <a:endParaRPr lang="en-US" dirty="0"/>
          </a:p>
        </p:txBody>
      </p:sp>
    </p:spTree>
    <p:extLst>
      <p:ext uri="{BB962C8B-B14F-4D97-AF65-F5344CB8AC3E}">
        <p14:creationId xmlns:p14="http://schemas.microsoft.com/office/powerpoint/2010/main" val="2984153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Left: </a:t>
            </a:r>
            <a:r>
              <a:rPr lang="en-US" dirty="0"/>
              <a:t>Gain &gt; Loss at p&lt;.01 showing activation in the </a:t>
            </a:r>
            <a:r>
              <a:rPr lang="en-US" dirty="0" err="1"/>
              <a:t>vmPFC</a:t>
            </a:r>
            <a:br>
              <a:rPr lang="en-US" dirty="0"/>
            </a:br>
            <a:r>
              <a:rPr lang="en-US" b="1" dirty="0"/>
              <a:t>Right:</a:t>
            </a:r>
            <a:r>
              <a:rPr lang="en-US" dirty="0"/>
              <a:t> Loss &gt; Gain at p&lt;.05 showing activation in the amygdala and </a:t>
            </a:r>
            <a:r>
              <a:rPr lang="en-US" dirty="0" err="1"/>
              <a:t>habenula</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Why does this happen?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Perhaps,</a:t>
            </a:r>
            <a:r>
              <a:rPr lang="en-US" baseline="0" dirty="0"/>
              <a:t> one reason why there are differences in time preference is because there are differences in anticipation value. </a:t>
            </a:r>
            <a:endParaRPr lang="en-US" dirty="0"/>
          </a:p>
        </p:txBody>
      </p:sp>
      <p:sp>
        <p:nvSpPr>
          <p:cNvPr id="4" name="Slide Number Placeholder 3"/>
          <p:cNvSpPr>
            <a:spLocks noGrp="1"/>
          </p:cNvSpPr>
          <p:nvPr>
            <p:ph type="sldNum" sz="quarter" idx="10"/>
          </p:nvPr>
        </p:nvSpPr>
        <p:spPr/>
        <p:txBody>
          <a:bodyPr/>
          <a:lstStyle/>
          <a:p>
            <a:fld id="{9DABE380-8E36-4748-8116-E63B61C3F2C3}" type="slidenum">
              <a:rPr lang="en-US" smtClean="0"/>
              <a:t>32</a:t>
            </a:fld>
            <a:endParaRPr lang="en-US"/>
          </a:p>
        </p:txBody>
      </p:sp>
    </p:spTree>
    <p:extLst>
      <p:ext uri="{BB962C8B-B14F-4D97-AF65-F5344CB8AC3E}">
        <p14:creationId xmlns:p14="http://schemas.microsoft.com/office/powerpoint/2010/main" val="4027381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people.com</a:t>
            </a:r>
            <a:r>
              <a:rPr lang="en-US"/>
              <a:t>/celebrity/angelina-jolie-brad-pitt-married-top-10-pda-moments/</a:t>
            </a:r>
          </a:p>
        </p:txBody>
      </p:sp>
      <p:sp>
        <p:nvSpPr>
          <p:cNvPr id="4" name="Slide Number Placeholder 3"/>
          <p:cNvSpPr>
            <a:spLocks noGrp="1"/>
          </p:cNvSpPr>
          <p:nvPr>
            <p:ph type="sldNum" sz="quarter" idx="5"/>
          </p:nvPr>
        </p:nvSpPr>
        <p:spPr/>
        <p:txBody>
          <a:bodyPr/>
          <a:lstStyle/>
          <a:p>
            <a:pPr>
              <a:defRPr/>
            </a:pPr>
            <a:fld id="{BD9D1AD7-3EC4-4262-9EA5-BDD31BC9C899}" type="slidenum">
              <a:rPr lang="en-US" smtClean="0"/>
              <a:pPr>
                <a:defRPr/>
              </a:pPr>
              <a:t>37</a:t>
            </a:fld>
            <a:endParaRPr lang="en-US" dirty="0"/>
          </a:p>
        </p:txBody>
      </p:sp>
    </p:spTree>
    <p:extLst>
      <p:ext uri="{BB962C8B-B14F-4D97-AF65-F5344CB8AC3E}">
        <p14:creationId xmlns:p14="http://schemas.microsoft.com/office/powerpoint/2010/main" val="2332895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credit: https://</a:t>
            </a:r>
            <a:r>
              <a:rPr lang="en-US" dirty="0" err="1"/>
              <a:t>unsplash.com</a:t>
            </a:r>
            <a:r>
              <a:rPr lang="en-US" dirty="0"/>
              <a:t>/</a:t>
            </a:r>
          </a:p>
          <a:p>
            <a:endParaRPr lang="en-US" dirty="0"/>
          </a:p>
        </p:txBody>
      </p:sp>
      <p:sp>
        <p:nvSpPr>
          <p:cNvPr id="4" name="Slide Number Placeholder 3"/>
          <p:cNvSpPr>
            <a:spLocks noGrp="1"/>
          </p:cNvSpPr>
          <p:nvPr>
            <p:ph type="sldNum" sz="quarter" idx="5"/>
          </p:nvPr>
        </p:nvSpPr>
        <p:spPr/>
        <p:txBody>
          <a:bodyPr/>
          <a:lstStyle/>
          <a:p>
            <a:pPr>
              <a:defRPr/>
            </a:pPr>
            <a:fld id="{BD9D1AD7-3EC4-4262-9EA5-BDD31BC9C899}" type="slidenum">
              <a:rPr lang="en-US" smtClean="0"/>
              <a:pPr>
                <a:defRPr/>
              </a:pPr>
              <a:t>38</a:t>
            </a:fld>
            <a:endParaRPr lang="en-US" dirty="0"/>
          </a:p>
        </p:txBody>
      </p:sp>
    </p:spTree>
    <p:extLst>
      <p:ext uri="{BB962C8B-B14F-4D97-AF65-F5344CB8AC3E}">
        <p14:creationId xmlns:p14="http://schemas.microsoft.com/office/powerpoint/2010/main" val="1682621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Students who liked eating worms were screened out. In this sample, at any rate, we failed to replicate </a:t>
            </a:r>
            <a:r>
              <a:rPr lang="en-US" dirty="0" err="1"/>
              <a:t>Loewenstein’s</a:t>
            </a:r>
            <a:r>
              <a:rPr lang="en-US" dirty="0"/>
              <a:t> finding; meal worms isn’t the best control for kissing movie stars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9C72C6-7D23-49AF-B343-9831D13B045E}" type="slidenum">
              <a:rPr lang="en-US"/>
              <a:pPr fontAlgn="base">
                <a:spcBef>
                  <a:spcPct val="0"/>
                </a:spcBef>
                <a:spcAft>
                  <a:spcPct val="0"/>
                </a:spcAft>
                <a:defRPr/>
              </a:pPr>
              <a:t>43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this question for 20 different</a:t>
            </a:r>
            <a:r>
              <a:rPr lang="en-US" baseline="0" dirty="0"/>
              <a:t> events, 10 positive and 10 negative, including financial, health, and social events, and several “classics” from the literature, such as </a:t>
            </a:r>
            <a:r>
              <a:rPr lang="en-US" baseline="0" dirty="0" err="1"/>
              <a:t>Loewenstein’s</a:t>
            </a:r>
            <a:r>
              <a:rPr lang="en-US" baseline="0" dirty="0"/>
              <a:t> “kiss from a movie star” effect. </a:t>
            </a:r>
          </a:p>
          <a:p>
            <a:r>
              <a:rPr lang="en-US" baseline="0" dirty="0"/>
              <a:t>Incidentally, we ran two replications of </a:t>
            </a:r>
            <a:r>
              <a:rPr lang="en-US" baseline="0" dirty="0" err="1"/>
              <a:t>Loewenstein’s</a:t>
            </a:r>
            <a:r>
              <a:rPr lang="en-US" baseline="0" dirty="0"/>
              <a:t> kiss from a movie star paradigm, and failed to replicate it both times. </a:t>
            </a:r>
          </a:p>
          <a:p>
            <a:r>
              <a:rPr lang="en-US" baseline="0" dirty="0"/>
              <a:t>We wanted to see whether anticipation was asymmetric, and whether it predicted time preference.</a:t>
            </a:r>
          </a:p>
          <a:p>
            <a:r>
              <a:rPr lang="en-US" baseline="0" dirty="0"/>
              <a:t>So, what did we find for time preference?</a:t>
            </a:r>
            <a:endParaRPr lang="en-US" dirty="0"/>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44</a:t>
            </a:fld>
            <a:endParaRPr lang="en-US" dirty="0"/>
          </a:p>
        </p:txBody>
      </p:sp>
    </p:spTree>
    <p:extLst>
      <p:ext uri="{BB962C8B-B14F-4D97-AF65-F5344CB8AC3E}">
        <p14:creationId xmlns:p14="http://schemas.microsoft.com/office/powerpoint/2010/main" val="3669670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What about anticipation?</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8FC347-FF8C-4EA7-804A-E7D9A358386A}" type="slidenum">
              <a:rPr lang="en-US"/>
              <a:pPr fontAlgn="base">
                <a:spcBef>
                  <a:spcPct val="0"/>
                </a:spcBef>
                <a:spcAft>
                  <a:spcPct val="0"/>
                </a:spcAft>
                <a:defRPr/>
              </a:pPr>
              <a:t>46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distribution for</a:t>
            </a:r>
            <a:r>
              <a:rPr lang="en-US" baseline="0" dirty="0"/>
              <a:t> positive events crosses over zero…</a:t>
            </a:r>
          </a:p>
          <a:p>
            <a:endParaRPr lang="en-US" dirty="0"/>
          </a:p>
          <a:p>
            <a:r>
              <a:rPr lang="en-US" dirty="0"/>
              <a:t>Moreover, we found that these ratings of anticipation predicted time preference. This relationship was significant for all 20 events;</a:t>
            </a:r>
            <a:r>
              <a:rPr lang="en-US" baseline="0" dirty="0"/>
              <a:t> a</a:t>
            </a:r>
            <a:r>
              <a:rPr lang="en-US" dirty="0"/>
              <a:t>verage standardized beta = -.3. That’s weak,</a:t>
            </a:r>
            <a:r>
              <a:rPr lang="en-US" baseline="0" dirty="0"/>
              <a:t> and reinforces the fact that anticipation is just one of many factors that drives time preference.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 we’ve shown that dread looms larger than savoring, and that anticipation predicts time preferences…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Taken together, this explains the “sign effect”. But is this just loss aversion? </a:t>
            </a:r>
            <a:endParaRPr lang="en-US" dirty="0"/>
          </a:p>
          <a:p>
            <a:endParaRPr lang="en-US" baseline="0" dirty="0"/>
          </a:p>
        </p:txBody>
      </p:sp>
      <p:sp>
        <p:nvSpPr>
          <p:cNvPr id="4" name="Slide Number Placeholder 3"/>
          <p:cNvSpPr>
            <a:spLocks noGrp="1"/>
          </p:cNvSpPr>
          <p:nvPr>
            <p:ph type="sldNum" sz="quarter" idx="10"/>
          </p:nvPr>
        </p:nvSpPr>
        <p:spPr/>
        <p:txBody>
          <a:bodyPr/>
          <a:lstStyle/>
          <a:p>
            <a:fld id="{9DABE380-8E36-4748-8116-E63B61C3F2C3}" type="slidenum">
              <a:rPr lang="en-US" smtClean="0"/>
              <a:t>47</a:t>
            </a:fld>
            <a:endParaRPr lang="en-US"/>
          </a:p>
        </p:txBody>
      </p:sp>
    </p:spTree>
    <p:extLst>
      <p:ext uri="{BB962C8B-B14F-4D97-AF65-F5344CB8AC3E}">
        <p14:creationId xmlns:p14="http://schemas.microsoft.com/office/powerpoint/2010/main" val="2925299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relationship was significant for all 20 events;</a:t>
            </a:r>
            <a:r>
              <a:rPr lang="en-US" baseline="0" dirty="0"/>
              <a:t> a</a:t>
            </a:r>
            <a:r>
              <a:rPr lang="en-US" dirty="0"/>
              <a:t>verage standardized beta = -.3</a:t>
            </a:r>
          </a:p>
        </p:txBody>
      </p:sp>
      <p:sp>
        <p:nvSpPr>
          <p:cNvPr id="4" name="Slide Number Placeholder 3"/>
          <p:cNvSpPr>
            <a:spLocks noGrp="1"/>
          </p:cNvSpPr>
          <p:nvPr>
            <p:ph type="sldNum" sz="quarter" idx="10"/>
          </p:nvPr>
        </p:nvSpPr>
        <p:spPr/>
        <p:txBody>
          <a:bodyPr/>
          <a:lstStyle/>
          <a:p>
            <a:pPr>
              <a:defRPr/>
            </a:pPr>
            <a:fld id="{E41B83A2-ECDF-4038-8DC2-9DCF50C8F62B}" type="slidenum">
              <a:rPr lang="en-US" smtClean="0"/>
              <a:pPr>
                <a:defRPr/>
              </a:pPr>
              <a:t>48</a:t>
            </a:fld>
            <a:endParaRPr lang="en-US"/>
          </a:p>
        </p:txBody>
      </p:sp>
    </p:spTree>
    <p:extLst>
      <p:ext uri="{BB962C8B-B14F-4D97-AF65-F5344CB8AC3E}">
        <p14:creationId xmlns:p14="http://schemas.microsoft.com/office/powerpoint/2010/main" val="3976405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investigated non-monetary outcomes, such</a:t>
            </a:r>
            <a:r>
              <a:rPr lang="en-US" baseline="0" dirty="0"/>
              <a:t> as a 50 minute pleasurable massage and being stuck in horrible traffic for 50 minutes. </a:t>
            </a:r>
            <a:endParaRPr lang="en-US" dirty="0"/>
          </a:p>
          <a:p>
            <a:endParaRPr lang="en-US" dirty="0"/>
          </a:p>
          <a:p>
            <a:r>
              <a:rPr lang="en-US" dirty="0"/>
              <a:t>So, with the </a:t>
            </a:r>
            <a:r>
              <a:rPr lang="en-US"/>
              <a:t>outcomes matched, what </a:t>
            </a:r>
            <a:r>
              <a:rPr lang="en-US" dirty="0"/>
              <a:t>did we find for time preference?</a:t>
            </a:r>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51</a:t>
            </a:fld>
            <a:endParaRPr lang="en-US" dirty="0"/>
          </a:p>
        </p:txBody>
      </p:sp>
    </p:spTree>
    <p:extLst>
      <p:ext uri="{BB962C8B-B14F-4D97-AF65-F5344CB8AC3E}">
        <p14:creationId xmlns:p14="http://schemas.microsoft.com/office/powerpoint/2010/main" val="2823067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What did we find for anticipation?</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8FC347-FF8C-4EA7-804A-E7D9A358386A}" type="slidenum">
              <a:rPr lang="en-US"/>
              <a:pPr fontAlgn="base">
                <a:spcBef>
                  <a:spcPct val="0"/>
                </a:spcBef>
                <a:spcAft>
                  <a:spcPct val="0"/>
                </a:spcAft>
                <a:defRPr/>
              </a:pPr>
              <a:t>52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model doesn’t distinguish between gains and losses. This is surprising, given that a Nobel Prize was awarded for Prospect Theory, which differentiates gains and losses in intertemporal choice. </a:t>
            </a:r>
          </a:p>
          <a:p>
            <a:r>
              <a:rPr lang="en-US" baseline="0" dirty="0"/>
              <a:t>Why hasn’t more attention been paid to losses versus gains in intertemporal choice? One possibility is because there hasn’t been a process account or process data to explain the difference. </a:t>
            </a:r>
          </a:p>
          <a:p>
            <a:endParaRPr lang="en-US" baseline="0" dirty="0"/>
          </a:p>
          <a:p>
            <a:r>
              <a:rPr lang="en-US" baseline="0" dirty="0"/>
              <a:t>Today, I am going to show you that the difference between gains and losses is robust across domains, and then demonstrate why this difference happens. </a:t>
            </a:r>
          </a:p>
        </p:txBody>
      </p:sp>
      <p:sp>
        <p:nvSpPr>
          <p:cNvPr id="4" name="Slide Number Placeholder 3"/>
          <p:cNvSpPr>
            <a:spLocks noGrp="1"/>
          </p:cNvSpPr>
          <p:nvPr>
            <p:ph type="sldNum" sz="quarter" idx="10"/>
          </p:nvPr>
        </p:nvSpPr>
        <p:spPr/>
        <p:txBody>
          <a:bodyPr/>
          <a:lstStyle/>
          <a:p>
            <a:fld id="{9DABE380-8E36-4748-8116-E63B61C3F2C3}" type="slidenum">
              <a:rPr lang="en-US" smtClean="0"/>
              <a:t>4</a:t>
            </a:fld>
            <a:endParaRPr lang="en-US"/>
          </a:p>
        </p:txBody>
      </p:sp>
    </p:spTree>
    <p:extLst>
      <p:ext uri="{BB962C8B-B14F-4D97-AF65-F5344CB8AC3E}">
        <p14:creationId xmlns:p14="http://schemas.microsoft.com/office/powerpoint/2010/main" val="3924077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that losses are stronger, it’s that the anticipation of losses is qualitatively different from the anticipation of gains.</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53</a:t>
            </a:fld>
            <a:endParaRPr lang="en-US" dirty="0"/>
          </a:p>
        </p:txBody>
      </p:sp>
    </p:spTree>
    <p:extLst>
      <p:ext uri="{BB962C8B-B14F-4D97-AF65-F5344CB8AC3E}">
        <p14:creationId xmlns:p14="http://schemas.microsoft.com/office/powerpoint/2010/main" val="291914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a:p>
          <a:p>
            <a:pPr eaLnBrk="1" hangingPunct="1">
              <a:spcBef>
                <a:spcPct val="0"/>
              </a:spcBef>
            </a:pPr>
            <a:r>
              <a:rPr lang="en-US" baseline="0" dirty="0"/>
              <a:t>This is just anecdotal evidence, and we wanted to study it more systematically…</a:t>
            </a:r>
            <a:endParaRPr lang="en-US" dirty="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95E61-3E43-42FE-AFF2-835CB7A8D5EE}" type="slidenum">
              <a:rPr lang="en-US"/>
              <a:pPr fontAlgn="base">
                <a:spcBef>
                  <a:spcPct val="0"/>
                </a:spcBef>
                <a:spcAft>
                  <a:spcPct val="0"/>
                </a:spcAft>
                <a:defRPr/>
              </a:pPr>
              <a:t>54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Any further questions before I move on to talking about some</a:t>
            </a:r>
            <a:r>
              <a:rPr lang="en-US" baseline="0" dirty="0"/>
              <a:t> other projects?</a:t>
            </a:r>
          </a:p>
          <a:p>
            <a:endParaRPr lang="en-US" dirty="0"/>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64</a:t>
            </a:fld>
            <a:endParaRPr lang="en-US" dirty="0"/>
          </a:p>
        </p:txBody>
      </p:sp>
    </p:spTree>
    <p:extLst>
      <p:ext uri="{BB962C8B-B14F-4D97-AF65-F5344CB8AC3E}">
        <p14:creationId xmlns:p14="http://schemas.microsoft.com/office/powerpoint/2010/main" val="3608357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Consumers are constantly making intertemporal tradeoffs, and they don't always make good choices. Here's one example... In</a:t>
            </a:r>
            <a:r>
              <a:rPr lang="en-US" baseline="0" dirty="0"/>
              <a:t> fact, the incandescent bulb is so much worse that it is being outlawed in California and across the country. This is unfortunately heavy handed, and may have unintended consequences… each bulb gives out about 700 lumens</a:t>
            </a:r>
            <a:endParaRPr lang="en-US" dirty="0"/>
          </a:p>
          <a:p>
            <a:r>
              <a:rPr lang="en-US" dirty="0"/>
              <a:t>(be sure to cover uncertainty, resource slack, domain)</a:t>
            </a:r>
          </a:p>
          <a:p>
            <a:endParaRPr lang="en-US" dirty="0"/>
          </a:p>
          <a:p>
            <a:r>
              <a:rPr lang="en-CA" dirty="0">
                <a:effectLst/>
                <a:latin typeface="Helvetica Neue" panose="02000503000000020004" pitchFamily="2" charset="0"/>
              </a:rPr>
              <a:t>Image source (left): https://</a:t>
            </a:r>
            <a:r>
              <a:rPr lang="en-CA" dirty="0" err="1">
                <a:effectLst/>
                <a:latin typeface="Helvetica Neue" panose="02000503000000020004" pitchFamily="2" charset="0"/>
              </a:rPr>
              <a:t>www.rona.ca</a:t>
            </a:r>
            <a:r>
              <a:rPr lang="en-CA" dirty="0">
                <a:effectLst/>
                <a:latin typeface="Helvetica Neue" panose="02000503000000020004" pitchFamily="2" charset="0"/>
              </a:rPr>
              <a:t>/</a:t>
            </a:r>
            <a:r>
              <a:rPr lang="en-CA" dirty="0" err="1">
                <a:effectLst/>
                <a:latin typeface="Helvetica Neue" panose="02000503000000020004" pitchFamily="2" charset="0"/>
              </a:rPr>
              <a:t>en</a:t>
            </a:r>
            <a:r>
              <a:rPr lang="en-CA" dirty="0">
                <a:effectLst/>
                <a:latin typeface="Helvetica Neue" panose="02000503000000020004" pitchFamily="2" charset="0"/>
              </a:rPr>
              <a:t>/product/feit-electric-light-bulb-bright-white-a15-bulb-shape-40-watt-bp40a15-can-31925045</a:t>
            </a:r>
          </a:p>
          <a:p>
            <a:r>
              <a:rPr lang="en-CA" dirty="0">
                <a:effectLst/>
                <a:latin typeface="Helvetica Neue" panose="02000503000000020004" pitchFamily="2" charset="0"/>
              </a:rPr>
              <a:t>Image source (middle): https://</a:t>
            </a:r>
            <a:r>
              <a:rPr lang="en-CA" dirty="0" err="1">
                <a:effectLst/>
                <a:latin typeface="Helvetica Neue" panose="02000503000000020004" pitchFamily="2" charset="0"/>
              </a:rPr>
              <a:t>www.bulbconnection.com</a:t>
            </a:r>
            <a:r>
              <a:rPr lang="en-CA" dirty="0">
                <a:effectLst/>
                <a:latin typeface="Helvetica Neue" panose="02000503000000020004" pitchFamily="2" charset="0"/>
              </a:rPr>
              <a:t>/product/4909-TCP-80101450-14W-SPRINGLIGHT-50K-14w-Spiral</a:t>
            </a:r>
          </a:p>
          <a:p>
            <a:r>
              <a:rPr lang="en-CA" dirty="0">
                <a:effectLst/>
                <a:latin typeface="Helvetica Neue" panose="02000503000000020004" pitchFamily="2" charset="0"/>
              </a:rPr>
              <a:t>Image source (right): https://stair-</a:t>
            </a:r>
            <a:r>
              <a:rPr lang="en-CA" dirty="0" err="1">
                <a:effectLst/>
                <a:latin typeface="Helvetica Neue" panose="02000503000000020004" pitchFamily="2" charset="0"/>
              </a:rPr>
              <a:t>lighting.com</a:t>
            </a:r>
            <a:r>
              <a:rPr lang="en-CA" dirty="0">
                <a:effectLst/>
                <a:latin typeface="Helvetica Neue" panose="02000503000000020004" pitchFamily="2" charset="0"/>
              </a:rPr>
              <a:t>/led-e27-c-16_20.html</a:t>
            </a:r>
          </a:p>
          <a:p>
            <a:br>
              <a:rPr lang="en-CA">
                <a:effectLst/>
                <a:latin typeface="Helvetica Neue" panose="02000503000000020004" pitchFamily="2" charset="0"/>
              </a:rPr>
            </a:br>
            <a:endParaRPr lang="en-CA">
              <a:effectLst/>
              <a:latin typeface="Helvetica Neue" panose="02000503000000020004" pitchFamily="2" charset="0"/>
            </a:endParaRPr>
          </a:p>
          <a:p>
            <a:endParaRPr lang="en-US" dirty="0"/>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65</a:t>
            </a:fld>
            <a:endParaRPr lang="en-US" dirty="0"/>
          </a:p>
        </p:txBody>
      </p:sp>
    </p:spTree>
    <p:extLst>
      <p:ext uri="{BB962C8B-B14F-4D97-AF65-F5344CB8AC3E}">
        <p14:creationId xmlns:p14="http://schemas.microsoft.com/office/powerpoint/2010/main" val="2984153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 also working</a:t>
            </a:r>
            <a:r>
              <a:rPr lang="en-US" baseline="0" dirty="0"/>
              <a:t> on an attribute representation project with Christian Wheeler...</a:t>
            </a:r>
            <a:endParaRPr lang="en-US" dirty="0"/>
          </a:p>
          <a:p>
            <a:endParaRPr lang="en-US" dirty="0"/>
          </a:p>
        </p:txBody>
      </p:sp>
      <p:sp>
        <p:nvSpPr>
          <p:cNvPr id="4" name="Slide Number Placeholder 3"/>
          <p:cNvSpPr>
            <a:spLocks noGrp="1"/>
          </p:cNvSpPr>
          <p:nvPr>
            <p:ph type="sldNum" sz="quarter" idx="10"/>
          </p:nvPr>
        </p:nvSpPr>
        <p:spPr/>
        <p:txBody>
          <a:bodyPr/>
          <a:lstStyle/>
          <a:p>
            <a:fld id="{9DABE380-8E36-4748-8116-E63B61C3F2C3}" type="slidenum">
              <a:rPr lang="en-US" smtClean="0"/>
              <a:t>68</a:t>
            </a:fld>
            <a:endParaRPr lang="en-US"/>
          </a:p>
        </p:txBody>
      </p:sp>
    </p:spTree>
    <p:extLst>
      <p:ext uri="{BB962C8B-B14F-4D97-AF65-F5344CB8AC3E}">
        <p14:creationId xmlns:p14="http://schemas.microsoft.com/office/powerpoint/2010/main" val="397903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a:t>
            </a:r>
            <a:r>
              <a:rPr lang="en-US" baseline="0" dirty="0"/>
              <a:t> all of these are about gains. </a:t>
            </a:r>
            <a:endParaRPr lang="en-US" dirty="0"/>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5</a:t>
            </a:fld>
            <a:endParaRPr lang="en-US" dirty="0"/>
          </a:p>
        </p:txBody>
      </p:sp>
    </p:spTree>
    <p:extLst>
      <p:ext uri="{BB962C8B-B14F-4D97-AF65-F5344CB8AC3E}">
        <p14:creationId xmlns:p14="http://schemas.microsoft.com/office/powerpoint/2010/main" val="409603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controlling for confounding factors)</a:t>
            </a:r>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8</a:t>
            </a:fld>
            <a:endParaRPr lang="en-US" dirty="0"/>
          </a:p>
        </p:txBody>
      </p:sp>
    </p:spTree>
    <p:extLst>
      <p:ext uri="{BB962C8B-B14F-4D97-AF65-F5344CB8AC3E}">
        <p14:creationId xmlns:p14="http://schemas.microsoft.com/office/powerpoint/2010/main" val="395405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1B7FC-5A39-4A0C-BDC4-515E0EFF001F}" type="slidenum">
              <a:rPr lang="en-US"/>
              <a:pPr/>
              <a:t>9</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82325-4057-46F8-92BF-2802F659B421}" type="slidenum">
              <a:rPr lang="en-US"/>
              <a:pPr/>
              <a:t>10</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credit: https://</a:t>
            </a:r>
            <a:r>
              <a:rPr lang="en-US" dirty="0" err="1"/>
              <a:t>unsplash.com</a:t>
            </a:r>
            <a:r>
              <a:rPr lang="en-US" dirty="0"/>
              <a:t>/</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3D211F-FBF9-4D42-9ADA-A3843E372859}" type="slidenum">
              <a:rPr lang="en-US"/>
              <a:pPr/>
              <a:t>11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2DEA2-D3F3-4C42-9E28-09E464D09BDC}" type="slidenum">
              <a:rPr lang="en-US"/>
              <a:pPr/>
              <a:t>12</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sb.stanford.edu/"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sb.stanford.edu/"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1066800"/>
            <a:ext cx="9144000" cy="457200"/>
          </a:xfrm>
          <a:prstGeom prst="rect">
            <a:avLst/>
          </a:prstGeom>
          <a:gradFill rotWithShape="1">
            <a:gsLst>
              <a:gs pos="0">
                <a:srgbClr val="DDDDDD">
                  <a:gamma/>
                  <a:shade val="69804"/>
                  <a:invGamma/>
                </a:srgbClr>
              </a:gs>
              <a:gs pos="50000">
                <a:srgbClr val="DDDDDD">
                  <a:alpha val="85001"/>
                </a:srgbClr>
              </a:gs>
              <a:gs pos="100000">
                <a:srgbClr val="DDDDDD">
                  <a:gamma/>
                  <a:shade val="69804"/>
                  <a:invGamma/>
                </a:srgbClr>
              </a:gs>
            </a:gsLst>
            <a:lin ang="5400000" scaled="1"/>
          </a:gradFill>
          <a:ln w="9525">
            <a:noFill/>
            <a:miter lim="800000"/>
            <a:headEnd/>
            <a:tailEnd/>
          </a:ln>
          <a:effectLst/>
        </p:spPr>
        <p:txBody>
          <a:bodyPr wrap="none" anchor="ctr"/>
          <a:lstStyle/>
          <a:p>
            <a:pPr>
              <a:defRPr/>
            </a:pPr>
            <a:endParaRPr lang="en-US" dirty="0"/>
          </a:p>
        </p:txBody>
      </p:sp>
      <p:pic>
        <p:nvPicPr>
          <p:cNvPr id="5" name="Picture 8" descr="Stanford Graduate School of Business">
            <a:hlinkClick r:id="rId2"/>
          </p:cNvPr>
          <p:cNvPicPr>
            <a:picLocks noChangeAspect="1" noChangeArrowheads="1"/>
          </p:cNvPicPr>
          <p:nvPr userDrawn="1"/>
        </p:nvPicPr>
        <p:blipFill>
          <a:blip r:embed="rId3" cstate="print"/>
          <a:srcRect l="1099"/>
          <a:stretch>
            <a:fillRect/>
          </a:stretch>
        </p:blipFill>
        <p:spPr bwMode="auto">
          <a:xfrm>
            <a:off x="0" y="3"/>
            <a:ext cx="5029200" cy="955675"/>
          </a:xfrm>
          <a:prstGeom prst="rect">
            <a:avLst/>
          </a:prstGeom>
          <a:noFill/>
          <a:ln w="9525">
            <a:noFill/>
            <a:miter lim="800000"/>
            <a:headEnd/>
            <a:tailEnd/>
          </a:ln>
        </p:spPr>
      </p:pic>
      <p:sp>
        <p:nvSpPr>
          <p:cNvPr id="6" name="Rectangle 14"/>
          <p:cNvSpPr>
            <a:spLocks noChangeArrowheads="1"/>
          </p:cNvSpPr>
          <p:nvPr userDrawn="1"/>
        </p:nvSpPr>
        <p:spPr bwMode="auto">
          <a:xfrm>
            <a:off x="0" y="5486400"/>
            <a:ext cx="9144000" cy="457200"/>
          </a:xfrm>
          <a:prstGeom prst="rect">
            <a:avLst/>
          </a:prstGeom>
          <a:gradFill rotWithShape="1">
            <a:gsLst>
              <a:gs pos="0">
                <a:srgbClr val="DDDDDD">
                  <a:gamma/>
                  <a:shade val="69804"/>
                  <a:invGamma/>
                </a:srgbClr>
              </a:gs>
              <a:gs pos="50000">
                <a:srgbClr val="DDDDDD">
                  <a:alpha val="85001"/>
                </a:srgbClr>
              </a:gs>
              <a:gs pos="100000">
                <a:srgbClr val="DDDDDD">
                  <a:gamma/>
                  <a:shade val="69804"/>
                  <a:invGamma/>
                </a:srgbClr>
              </a:gs>
            </a:gsLst>
            <a:lin ang="5400000" scaled="1"/>
          </a:gradFill>
          <a:ln w="9525">
            <a:noFill/>
            <a:miter lim="800000"/>
            <a:headEnd/>
            <a:tailEnd/>
          </a:ln>
          <a:effectLst/>
        </p:spPr>
        <p:txBody>
          <a:bodyPr wrap="none" anchor="ctr"/>
          <a:lstStyle/>
          <a:p>
            <a:pPr>
              <a:defRPr/>
            </a:pPr>
            <a:endParaRPr lang="en-US" dirty="0"/>
          </a:p>
        </p:txBody>
      </p:sp>
      <p:sp>
        <p:nvSpPr>
          <p:cNvPr id="416770" name="Rectangle 2"/>
          <p:cNvSpPr>
            <a:spLocks noGrp="1" noChangeArrowheads="1"/>
          </p:cNvSpPr>
          <p:nvPr>
            <p:ph type="ctrTitle"/>
          </p:nvPr>
        </p:nvSpPr>
        <p:spPr>
          <a:xfrm>
            <a:off x="685800" y="2130430"/>
            <a:ext cx="7772400" cy="1755775"/>
          </a:xfrm>
          <a:noFill/>
        </p:spPr>
        <p:txBody>
          <a:bodyPr/>
          <a:lstStyle>
            <a:lvl1pPr>
              <a:defRPr/>
            </a:lvl1pPr>
          </a:lstStyle>
          <a:p>
            <a:r>
              <a:rPr lang="en-US"/>
              <a:t>Click to edit Master title style</a:t>
            </a:r>
          </a:p>
        </p:txBody>
      </p:sp>
      <p:sp>
        <p:nvSpPr>
          <p:cNvPr id="416771" name="Rectangle 3"/>
          <p:cNvSpPr>
            <a:spLocks noGrp="1" noChangeArrowheads="1"/>
          </p:cNvSpPr>
          <p:nvPr>
            <p:ph type="subTitle" idx="1"/>
          </p:nvPr>
        </p:nvSpPr>
        <p:spPr>
          <a:xfrm>
            <a:off x="1371600" y="4114800"/>
            <a:ext cx="6400800" cy="838200"/>
          </a:xfrm>
        </p:spPr>
        <p:txBody>
          <a:bodyPr/>
          <a:lstStyle>
            <a:lvl1pPr marL="0" indent="0" algn="ct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4E2FDCA-3884-44BE-9649-D993CCE3CAE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EBBD7DB-BC02-4EB2-9865-E6912067926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Table Placeholder 2"/>
          <p:cNvSpPr>
            <a:spLocks noGrp="1"/>
          </p:cNvSpPr>
          <p:nvPr>
            <p:ph type="tbl" idx="1"/>
          </p:nvPr>
        </p:nvSpPr>
        <p:spPr>
          <a:xfrm>
            <a:off x="762001" y="1295403"/>
            <a:ext cx="7924800" cy="48307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B1CCAF-40CB-4DF6-9573-F2C793A4CB4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Text Placeholder 2"/>
          <p:cNvSpPr>
            <a:spLocks noGrp="1"/>
          </p:cNvSpPr>
          <p:nvPr>
            <p:ph type="body" sz="half" idx="1"/>
          </p:nvPr>
        </p:nvSpPr>
        <p:spPr>
          <a:xfrm>
            <a:off x="762001" y="1295403"/>
            <a:ext cx="3886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800601" y="1295403"/>
            <a:ext cx="3886200" cy="4830763"/>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66206F-B902-48FC-AA17-F39068CB28D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Chart Placeholder 2"/>
          <p:cNvSpPr>
            <a:spLocks noGrp="1"/>
          </p:cNvSpPr>
          <p:nvPr>
            <p:ph type="chart" idx="1"/>
          </p:nvPr>
        </p:nvSpPr>
        <p:spPr>
          <a:xfrm>
            <a:off x="762001" y="1295403"/>
            <a:ext cx="7924800" cy="48307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AAEF54-DAF1-4FB7-94F6-CA82B487B378}"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Text Placeholder 2"/>
          <p:cNvSpPr>
            <a:spLocks noGrp="1"/>
          </p:cNvSpPr>
          <p:nvPr>
            <p:ph type="body" sz="half" idx="1"/>
          </p:nvPr>
        </p:nvSpPr>
        <p:spPr>
          <a:xfrm>
            <a:off x="762001" y="1295403"/>
            <a:ext cx="3886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1" y="1295403"/>
            <a:ext cx="3886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DC2E967-BCC7-4CBD-B614-A6807DD048F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685799" y="1143000"/>
            <a:ext cx="10591800" cy="152400"/>
          </a:xfrm>
          <a:prstGeom prst="rect">
            <a:avLst/>
          </a:prstGeom>
          <a:gradFill rotWithShape="1">
            <a:gsLst>
              <a:gs pos="0">
                <a:srgbClr val="DDDDDD">
                  <a:gamma/>
                  <a:shade val="69804"/>
                  <a:invGamma/>
                </a:srgbClr>
              </a:gs>
              <a:gs pos="50000">
                <a:srgbClr val="DDDDDD">
                  <a:alpha val="85001"/>
                </a:srgbClr>
              </a:gs>
              <a:gs pos="100000">
                <a:srgbClr val="DDDDDD">
                  <a:gamma/>
                  <a:shade val="69804"/>
                  <a:invGamma/>
                </a:srgbClr>
              </a:gs>
            </a:gsLst>
            <a:lin ang="5400000" scaled="1"/>
          </a:gradFill>
          <a:ln w="9525">
            <a:solidFill>
              <a:schemeClr val="bg2"/>
            </a:solidFill>
            <a:miter lim="800000"/>
            <a:headEnd/>
            <a:tailEnd/>
          </a:ln>
          <a:effectLst/>
        </p:spPr>
        <p:txBody>
          <a:bodyPr wrap="none" anchor="ctr"/>
          <a:lstStyle/>
          <a:p>
            <a:pPr>
              <a:defRPr/>
            </a:pPr>
            <a:endParaRPr lang="en-US" dirty="0"/>
          </a:p>
        </p:txBody>
      </p:sp>
      <p:sp>
        <p:nvSpPr>
          <p:cNvPr id="5" name="Rectangle 7"/>
          <p:cNvSpPr>
            <a:spLocks noChangeArrowheads="1"/>
          </p:cNvSpPr>
          <p:nvPr userDrawn="1"/>
        </p:nvSpPr>
        <p:spPr bwMode="auto">
          <a:xfrm>
            <a:off x="-685799" y="6096000"/>
            <a:ext cx="10591800" cy="152400"/>
          </a:xfrm>
          <a:prstGeom prst="rect">
            <a:avLst/>
          </a:prstGeom>
          <a:gradFill rotWithShape="1">
            <a:gsLst>
              <a:gs pos="0">
                <a:srgbClr val="DDDDDD">
                  <a:gamma/>
                  <a:shade val="69804"/>
                  <a:invGamma/>
                </a:srgbClr>
              </a:gs>
              <a:gs pos="50000">
                <a:srgbClr val="DDDDDD">
                  <a:alpha val="85001"/>
                </a:srgbClr>
              </a:gs>
              <a:gs pos="100000">
                <a:srgbClr val="DDDDDD">
                  <a:gamma/>
                  <a:shade val="69804"/>
                  <a:invGamma/>
                </a:srgbClr>
              </a:gs>
            </a:gsLst>
            <a:lin ang="5400000" scaled="1"/>
          </a:gradFill>
          <a:ln w="9525">
            <a:solidFill>
              <a:schemeClr val="bg2"/>
            </a:solidFill>
            <a:miter lim="800000"/>
            <a:headEnd/>
            <a:tailEnd/>
          </a:ln>
          <a:effectLst/>
        </p:spPr>
        <p:txBody>
          <a:bodyPr wrap="none" anchor="ctr"/>
          <a:lstStyle/>
          <a:p>
            <a:pPr>
              <a:defRPr/>
            </a:pPr>
            <a:endParaRPr lang="en-US" dirty="0"/>
          </a:p>
        </p:txBody>
      </p:sp>
      <p:pic>
        <p:nvPicPr>
          <p:cNvPr id="6" name="Picture 10" descr="Stanford Graduate School of Business">
            <a:hlinkClick r:id="rId2"/>
          </p:cNvPr>
          <p:cNvPicPr>
            <a:picLocks noChangeAspect="1" noChangeArrowheads="1"/>
          </p:cNvPicPr>
          <p:nvPr userDrawn="1"/>
        </p:nvPicPr>
        <p:blipFill>
          <a:blip r:embed="rId3" cstate="print"/>
          <a:srcRect l="1099"/>
          <a:stretch>
            <a:fillRect/>
          </a:stretch>
        </p:blipFill>
        <p:spPr bwMode="auto">
          <a:xfrm>
            <a:off x="0" y="5"/>
            <a:ext cx="5410200" cy="1027113"/>
          </a:xfrm>
          <a:prstGeom prst="rect">
            <a:avLst/>
          </a:prstGeom>
          <a:noFill/>
          <a:ln w="9525">
            <a:noFill/>
            <a:miter lim="800000"/>
            <a:headEnd/>
            <a:tailEnd/>
          </a:ln>
        </p:spPr>
      </p:pic>
      <p:sp>
        <p:nvSpPr>
          <p:cNvPr id="496642" name="Rectangle 2"/>
          <p:cNvSpPr>
            <a:spLocks noGrp="1" noChangeArrowheads="1"/>
          </p:cNvSpPr>
          <p:nvPr>
            <p:ph type="ctrTitle"/>
          </p:nvPr>
        </p:nvSpPr>
        <p:spPr>
          <a:xfrm>
            <a:off x="-685799" y="1295400"/>
            <a:ext cx="10591800" cy="4800600"/>
          </a:xfrm>
          <a:gradFill rotWithShape="1">
            <a:gsLst>
              <a:gs pos="0">
                <a:srgbClr val="820000"/>
              </a:gs>
              <a:gs pos="50000">
                <a:srgbClr val="820000">
                  <a:gamma/>
                  <a:shade val="66667"/>
                  <a:invGamma/>
                </a:srgbClr>
              </a:gs>
              <a:gs pos="100000">
                <a:srgbClr val="820000"/>
              </a:gs>
            </a:gsLst>
            <a:lin ang="5400000" scaled="1"/>
          </a:gradFill>
        </p:spPr>
        <p:txBody>
          <a:bodyPr/>
          <a:lstStyle>
            <a:lvl1pPr algn="ctr">
              <a:defRPr>
                <a:solidFill>
                  <a:srgbClr val="DDDDDD"/>
                </a:solidFill>
              </a:defRPr>
            </a:lvl1pPr>
          </a:lstStyle>
          <a:p>
            <a:r>
              <a:rPr lang="en-US"/>
              <a:t>Click to edit Master title style</a:t>
            </a:r>
            <a:br>
              <a:rPr lang="en-US"/>
            </a:br>
            <a:endParaRPr lang="en-US"/>
          </a:p>
        </p:txBody>
      </p:sp>
      <p:sp>
        <p:nvSpPr>
          <p:cNvPr id="496649" name="Rectangle 9"/>
          <p:cNvSpPr>
            <a:spLocks noGrp="1" noChangeArrowheads="1"/>
          </p:cNvSpPr>
          <p:nvPr>
            <p:ph type="subTitle" idx="1"/>
          </p:nvPr>
        </p:nvSpPr>
        <p:spPr>
          <a:xfrm>
            <a:off x="1219200" y="4572000"/>
            <a:ext cx="6400800" cy="1752600"/>
          </a:xfrm>
        </p:spPr>
        <p:txBody>
          <a:bodyPr/>
          <a:lstStyle>
            <a:lvl1pPr marL="0" indent="0" algn="ctr">
              <a:buFont typeface="Wingdings" pitchFamily="2" charset="2"/>
              <a:buNone/>
              <a:defRPr>
                <a:solidFill>
                  <a:srgbClr val="DDDDDD"/>
                </a:solidFill>
              </a:defRPr>
            </a:lvl1pPr>
          </a:lstStyle>
          <a:p>
            <a:r>
              <a:rPr lang="en-US"/>
              <a:t>Click to edit Master subtitle style</a:t>
            </a:r>
          </a:p>
        </p:txBody>
      </p:sp>
      <p:sp>
        <p:nvSpPr>
          <p:cNvPr id="7" name="Rectangle 3"/>
          <p:cNvSpPr>
            <a:spLocks noGrp="1" noChangeArrowheads="1"/>
          </p:cNvSpPr>
          <p:nvPr>
            <p:ph type="dt" sz="half" idx="10"/>
          </p:nvPr>
        </p:nvSpPr>
        <p:spPr/>
        <p:txBody>
          <a:bodyPr/>
          <a:lstStyle>
            <a:lvl1pPr>
              <a:defRPr smtClean="0"/>
            </a:lvl1pPr>
          </a:lstStyle>
          <a:p>
            <a:pPr>
              <a:defRPr/>
            </a:pPr>
            <a:endParaRPr lang="en-US" dirty="0"/>
          </a:p>
        </p:txBody>
      </p:sp>
      <p:sp>
        <p:nvSpPr>
          <p:cNvPr id="8" name="Rectangle 4"/>
          <p:cNvSpPr>
            <a:spLocks noGrp="1" noChangeArrowheads="1"/>
          </p:cNvSpPr>
          <p:nvPr>
            <p:ph type="ftr" sz="quarter" idx="11"/>
          </p:nvPr>
        </p:nvSpPr>
        <p:spPr/>
        <p:txBody>
          <a:bodyPr/>
          <a:lstStyle>
            <a:lvl1pPr>
              <a:defRPr smtClean="0"/>
            </a:lvl1pPr>
          </a:lstStyle>
          <a:p>
            <a:pPr>
              <a:defRPr/>
            </a:pPr>
            <a:endParaRPr lang="en-US" dirty="0"/>
          </a:p>
        </p:txBody>
      </p:sp>
      <p:sp>
        <p:nvSpPr>
          <p:cNvPr id="9" name="Rectangle 5"/>
          <p:cNvSpPr>
            <a:spLocks noGrp="1" noChangeArrowheads="1"/>
          </p:cNvSpPr>
          <p:nvPr>
            <p:ph type="sldNum" sz="quarter" idx="12"/>
          </p:nvPr>
        </p:nvSpPr>
        <p:spPr/>
        <p:txBody>
          <a:bodyPr/>
          <a:lstStyle>
            <a:lvl1pPr>
              <a:defRPr smtClean="0"/>
            </a:lvl1pPr>
          </a:lstStyle>
          <a:p>
            <a:pPr>
              <a:defRPr/>
            </a:pPr>
            <a:fld id="{917E5993-42DF-486C-8CAC-9A91302690C5}"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6EF98A-9779-4B3E-8D92-11A51908C6C0}"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1D4300-F74C-4D14-B8F2-7CFC125E334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1" y="1295403"/>
            <a:ext cx="3886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1" y="1295403"/>
            <a:ext cx="3886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1BFF04F-5723-4E02-8302-61E17071BF6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47C29A-9228-462E-AB8E-97353F26967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C53DA26-CF58-4115-A5FF-D3C79FD77A5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1DD6546-5708-431F-A6B3-51ECD42966C6}"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0C3A972-C440-49D3-A3AB-0BD899B868C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BAFA4C0-8846-4DAE-972E-BD5ADB8DE140}"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9C8BD38-11DF-4F8D-94A7-CD6BDA8E4D5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76BF75-D58F-4F08-87F5-AC0F6807C6F6}"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
            <a:ext cx="21717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
            <a:ext cx="63627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4D541CC-2F05-4B09-92D3-D0B042AB9560}"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Table Placeholder 2"/>
          <p:cNvSpPr>
            <a:spLocks noGrp="1"/>
          </p:cNvSpPr>
          <p:nvPr>
            <p:ph type="tbl" idx="1"/>
          </p:nvPr>
        </p:nvSpPr>
        <p:spPr>
          <a:xfrm>
            <a:off x="762001" y="1295403"/>
            <a:ext cx="7924800" cy="48307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B1CCAF-40CB-4DF6-9573-F2C793A4CB46}"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8382000" cy="1143000"/>
          </a:xfrm>
        </p:spPr>
        <p:txBody>
          <a:bodyPr/>
          <a:lstStyle/>
          <a:p>
            <a:r>
              <a:rPr lang="en-US"/>
              <a:t>Click to edit Master title style</a:t>
            </a:r>
          </a:p>
        </p:txBody>
      </p:sp>
      <p:sp>
        <p:nvSpPr>
          <p:cNvPr id="3" name="Content Placeholder 2"/>
          <p:cNvSpPr>
            <a:spLocks noGrp="1"/>
          </p:cNvSpPr>
          <p:nvPr>
            <p:ph sz="quarter" idx="1"/>
          </p:nvPr>
        </p:nvSpPr>
        <p:spPr>
          <a:xfrm>
            <a:off x="762001" y="1295401"/>
            <a:ext cx="3886200" cy="2338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1" y="1295401"/>
            <a:ext cx="3886200" cy="2338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62001" y="3786194"/>
            <a:ext cx="3886200" cy="233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00601" y="3786194"/>
            <a:ext cx="3886200" cy="233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FADB46-279F-42C7-9A77-C68BB367FF81}"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Text Placeholder 2"/>
          <p:cNvSpPr>
            <a:spLocks noGrp="1"/>
          </p:cNvSpPr>
          <p:nvPr>
            <p:ph type="body" sz="half" idx="1"/>
          </p:nvPr>
        </p:nvSpPr>
        <p:spPr>
          <a:xfrm>
            <a:off x="762001" y="1295403"/>
            <a:ext cx="3886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1" y="1295403"/>
            <a:ext cx="3886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DC2E967-BCC7-4CBD-B614-A6807DD048F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F2998A2-DCF6-4CA7-BF94-5F2E873A386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Text Placeholder 2"/>
          <p:cNvSpPr>
            <a:spLocks noGrp="1"/>
          </p:cNvSpPr>
          <p:nvPr>
            <p:ph type="body" sz="half" idx="1"/>
          </p:nvPr>
        </p:nvSpPr>
        <p:spPr>
          <a:xfrm>
            <a:off x="762001" y="1295403"/>
            <a:ext cx="3886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800601" y="1295403"/>
            <a:ext cx="3886200" cy="4830763"/>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66206F-B902-48FC-AA17-F39068CB28D7}"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Chart Placeholder 2"/>
          <p:cNvSpPr>
            <a:spLocks noGrp="1"/>
          </p:cNvSpPr>
          <p:nvPr>
            <p:ph type="chart" idx="1"/>
          </p:nvPr>
        </p:nvSpPr>
        <p:spPr>
          <a:xfrm>
            <a:off x="762001" y="1295403"/>
            <a:ext cx="7924800" cy="48307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AAEF54-DAF1-4FB7-94F6-CA82B487B378}"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93ECA21-8B2D-4106-95E2-1EDABDA898A5}" type="slidenum">
              <a:rPr lang="en-US"/>
              <a:pPr/>
              <a:t>‹#›</a:t>
            </a:fld>
            <a:endParaRPr lang="en-US"/>
          </a:p>
        </p:txBody>
      </p:sp>
    </p:spTree>
    <p:extLst>
      <p:ext uri="{BB962C8B-B14F-4D97-AF65-F5344CB8AC3E}">
        <p14:creationId xmlns:p14="http://schemas.microsoft.com/office/powerpoint/2010/main" val="3121480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D8F6FC6-EBB7-49D2-B427-FD15F444B691}"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B87605C-DEB7-4D44-B8C1-62BE662FDA00}"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841B4AE-AA20-499E-93F4-BC285285B836}"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1" y="1295403"/>
            <a:ext cx="3886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1" y="1295403"/>
            <a:ext cx="3886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A76B95B-35FD-4FED-BF89-099EECBBA1B2}"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A61BFF6-1537-4721-93D9-27268603D06E}"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005786D-98FC-4C73-A3C9-AFA9F3779001}"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68FB757-240F-4D38-B603-A9341C0E62D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A12DFED-E49E-4826-AE01-DC66A6EB6FA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71A12F3-D492-4040-AE64-1DB2D4D82274}"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0A5273-7CAA-4879-A451-C872663E6A6F}"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764A45-12D6-4C3C-9DAD-BEDC1D3209B0}"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
            <a:ext cx="21717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
            <a:ext cx="63627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B3E8E4-A842-43C6-BE2B-4A110183DDCD}"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93ECA21-8B2D-4106-95E2-1EDABDA898A5}" type="slidenum">
              <a:rPr lang="en-US"/>
              <a:pPr/>
              <a:t>‹#›</a:t>
            </a:fld>
            <a:endParaRPr lang="en-US"/>
          </a:p>
        </p:txBody>
      </p:sp>
    </p:spTree>
    <p:extLst>
      <p:ext uri="{BB962C8B-B14F-4D97-AF65-F5344CB8AC3E}">
        <p14:creationId xmlns:p14="http://schemas.microsoft.com/office/powerpoint/2010/main" val="3121480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D8F6FC6-EBB7-49D2-B427-FD15F444B691}" type="slidenum">
              <a:rPr lang="en-US" smtClean="0"/>
              <a:pPr>
                <a:defRPr/>
              </a:pPr>
              <a:t>‹#›</a:t>
            </a:fld>
            <a:endParaRPr lang="en-US" dirty="0"/>
          </a:p>
        </p:txBody>
      </p:sp>
    </p:spTree>
    <p:extLst>
      <p:ext uri="{BB962C8B-B14F-4D97-AF65-F5344CB8AC3E}">
        <p14:creationId xmlns:p14="http://schemas.microsoft.com/office/powerpoint/2010/main" val="2640736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B87605C-DEB7-4D44-B8C1-62BE662FDA00}" type="slidenum">
              <a:rPr lang="en-US" smtClean="0"/>
              <a:pPr>
                <a:defRPr/>
              </a:pPr>
              <a:t>‹#›</a:t>
            </a:fld>
            <a:endParaRPr lang="en-US" dirty="0"/>
          </a:p>
        </p:txBody>
      </p:sp>
    </p:spTree>
    <p:extLst>
      <p:ext uri="{BB962C8B-B14F-4D97-AF65-F5344CB8AC3E}">
        <p14:creationId xmlns:p14="http://schemas.microsoft.com/office/powerpoint/2010/main" val="816079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841B4AE-AA20-499E-93F4-BC285285B836}" type="slidenum">
              <a:rPr lang="en-US" smtClean="0"/>
              <a:pPr>
                <a:defRPr/>
              </a:pPr>
              <a:t>‹#›</a:t>
            </a:fld>
            <a:endParaRPr lang="en-US" dirty="0"/>
          </a:p>
        </p:txBody>
      </p:sp>
    </p:spTree>
    <p:extLst>
      <p:ext uri="{BB962C8B-B14F-4D97-AF65-F5344CB8AC3E}">
        <p14:creationId xmlns:p14="http://schemas.microsoft.com/office/powerpoint/2010/main" val="2340710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A76B95B-35FD-4FED-BF89-099EECBBA1B2}" type="slidenum">
              <a:rPr lang="en-US" smtClean="0"/>
              <a:pPr>
                <a:defRPr/>
              </a:pPr>
              <a:t>‹#›</a:t>
            </a:fld>
            <a:endParaRPr lang="en-US" dirty="0"/>
          </a:p>
        </p:txBody>
      </p:sp>
    </p:spTree>
    <p:extLst>
      <p:ext uri="{BB962C8B-B14F-4D97-AF65-F5344CB8AC3E}">
        <p14:creationId xmlns:p14="http://schemas.microsoft.com/office/powerpoint/2010/main" val="21627592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A61BFF6-1537-4721-93D9-27268603D06E}" type="slidenum">
              <a:rPr lang="en-US" smtClean="0"/>
              <a:pPr>
                <a:defRPr/>
              </a:pPr>
              <a:t>‹#›</a:t>
            </a:fld>
            <a:endParaRPr lang="en-US" dirty="0"/>
          </a:p>
        </p:txBody>
      </p:sp>
    </p:spTree>
    <p:extLst>
      <p:ext uri="{BB962C8B-B14F-4D97-AF65-F5344CB8AC3E}">
        <p14:creationId xmlns:p14="http://schemas.microsoft.com/office/powerpoint/2010/main" val="104505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B3657A9-6272-4D55-B2B6-CAE97849D2CC}"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005786D-98FC-4C73-A3C9-AFA9F3779001}" type="slidenum">
              <a:rPr lang="en-US" smtClean="0"/>
              <a:pPr>
                <a:defRPr/>
              </a:pPr>
              <a:t>‹#›</a:t>
            </a:fld>
            <a:endParaRPr lang="en-US" dirty="0"/>
          </a:p>
        </p:txBody>
      </p:sp>
    </p:spTree>
    <p:extLst>
      <p:ext uri="{BB962C8B-B14F-4D97-AF65-F5344CB8AC3E}">
        <p14:creationId xmlns:p14="http://schemas.microsoft.com/office/powerpoint/2010/main" val="2017563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68FB757-240F-4D38-B603-A9341C0E62D9}" type="slidenum">
              <a:rPr lang="en-US" smtClean="0"/>
              <a:pPr>
                <a:defRPr/>
              </a:pPr>
              <a:t>‹#›</a:t>
            </a:fld>
            <a:endParaRPr lang="en-US" dirty="0"/>
          </a:p>
        </p:txBody>
      </p:sp>
    </p:spTree>
    <p:extLst>
      <p:ext uri="{BB962C8B-B14F-4D97-AF65-F5344CB8AC3E}">
        <p14:creationId xmlns:p14="http://schemas.microsoft.com/office/powerpoint/2010/main" val="1282799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71A12F3-D492-4040-AE64-1DB2D4D82274}" type="slidenum">
              <a:rPr lang="en-US" smtClean="0"/>
              <a:pPr>
                <a:defRPr/>
              </a:pPr>
              <a:t>‹#›</a:t>
            </a:fld>
            <a:endParaRPr lang="en-US" dirty="0"/>
          </a:p>
        </p:txBody>
      </p:sp>
    </p:spTree>
    <p:extLst>
      <p:ext uri="{BB962C8B-B14F-4D97-AF65-F5344CB8AC3E}">
        <p14:creationId xmlns:p14="http://schemas.microsoft.com/office/powerpoint/2010/main" val="36873511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20A5273-7CAA-4879-A451-C872663E6A6F}" type="slidenum">
              <a:rPr lang="en-US" smtClean="0"/>
              <a:pPr>
                <a:defRPr/>
              </a:pPr>
              <a:t>‹#›</a:t>
            </a:fld>
            <a:endParaRPr lang="en-US" dirty="0"/>
          </a:p>
        </p:txBody>
      </p:sp>
    </p:spTree>
    <p:extLst>
      <p:ext uri="{BB962C8B-B14F-4D97-AF65-F5344CB8AC3E}">
        <p14:creationId xmlns:p14="http://schemas.microsoft.com/office/powerpoint/2010/main" val="4719649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B764A45-12D6-4C3C-9DAD-BEDC1D3209B0}" type="slidenum">
              <a:rPr lang="en-US" smtClean="0"/>
              <a:pPr>
                <a:defRPr/>
              </a:pPr>
              <a:t>‹#›</a:t>
            </a:fld>
            <a:endParaRPr lang="en-US" dirty="0"/>
          </a:p>
        </p:txBody>
      </p:sp>
    </p:spTree>
    <p:extLst>
      <p:ext uri="{BB962C8B-B14F-4D97-AF65-F5344CB8AC3E}">
        <p14:creationId xmlns:p14="http://schemas.microsoft.com/office/powerpoint/2010/main" val="22815096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FB3E8E4-A842-43C6-BE2B-4A110183DDCD}" type="slidenum">
              <a:rPr lang="en-US" smtClean="0"/>
              <a:pPr>
                <a:defRPr/>
              </a:pPr>
              <a:t>‹#›</a:t>
            </a:fld>
            <a:endParaRPr lang="en-US" dirty="0"/>
          </a:p>
        </p:txBody>
      </p:sp>
    </p:spTree>
    <p:extLst>
      <p:ext uri="{BB962C8B-B14F-4D97-AF65-F5344CB8AC3E}">
        <p14:creationId xmlns:p14="http://schemas.microsoft.com/office/powerpoint/2010/main" val="2286106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93ECA21-8B2D-4106-95E2-1EDABDA898A5}" type="slidenum">
              <a:rPr lang="en-US"/>
              <a:pPr/>
              <a:t>‹#›</a:t>
            </a:fld>
            <a:endParaRPr lang="en-US"/>
          </a:p>
        </p:txBody>
      </p:sp>
    </p:spTree>
    <p:extLst>
      <p:ext uri="{BB962C8B-B14F-4D97-AF65-F5344CB8AC3E}">
        <p14:creationId xmlns:p14="http://schemas.microsoft.com/office/powerpoint/2010/main" val="312148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FA4B667-8FB2-4BB4-B56E-41F9EE17962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0709F2C-53A9-4696-90C0-7C87275856F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E6F807D-CD8C-49EB-9CB4-D2691D337F4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032FB80-30D7-420D-A8A2-82D215C01AB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hyperlink" Target="http://www.gsb.stanford.edu/" TargetMode="Externa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hyperlink" Target="http://www.gsb.stanford.ed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9"/>
            <a:ext cx="8229600" cy="1143000"/>
          </a:xfrm>
          <a:prstGeom prst="rect">
            <a:avLst/>
          </a:prstGeom>
          <a:gradFill rotWithShape="1">
            <a:gsLst>
              <a:gs pos="0">
                <a:srgbClr val="DDDDDD"/>
              </a:gs>
              <a:gs pos="100000">
                <a:srgbClr val="939393"/>
              </a:gs>
            </a:gsLst>
            <a:lin ang="5400000" scaled="1"/>
          </a:gra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60020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5748" name="Rectangle 4"/>
          <p:cNvSpPr>
            <a:spLocks noGrp="1" noChangeArrowheads="1"/>
          </p:cNvSpPr>
          <p:nvPr>
            <p:ph type="dt" sz="half" idx="2"/>
          </p:nvPr>
        </p:nvSpPr>
        <p:spPr bwMode="auto">
          <a:xfrm>
            <a:off x="457200" y="624522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smtClean="0">
                <a:latin typeface="Arial" charset="0"/>
              </a:defRPr>
            </a:lvl1pPr>
          </a:lstStyle>
          <a:p>
            <a:pPr>
              <a:defRPr/>
            </a:pPr>
            <a:endParaRPr lang="en-US" dirty="0"/>
          </a:p>
        </p:txBody>
      </p:sp>
      <p:sp>
        <p:nvSpPr>
          <p:cNvPr id="415749" name="Rectangle 5"/>
          <p:cNvSpPr>
            <a:spLocks noGrp="1" noChangeArrowheads="1"/>
          </p:cNvSpPr>
          <p:nvPr>
            <p:ph type="ftr" sz="quarter" idx="3"/>
          </p:nvPr>
        </p:nvSpPr>
        <p:spPr bwMode="auto">
          <a:xfrm>
            <a:off x="3124200" y="6245229"/>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Arial" charset="0"/>
              </a:defRPr>
            </a:lvl1pPr>
          </a:lstStyle>
          <a:p>
            <a:pPr>
              <a:defRPr/>
            </a:pPr>
            <a:endParaRPr lang="en-US" dirty="0"/>
          </a:p>
        </p:txBody>
      </p:sp>
      <p:sp>
        <p:nvSpPr>
          <p:cNvPr id="415750" name="Rectangle 6"/>
          <p:cNvSpPr>
            <a:spLocks noGrp="1" noChangeArrowheads="1"/>
          </p:cNvSpPr>
          <p:nvPr>
            <p:ph type="sldNum" sz="quarter" idx="4"/>
          </p:nvPr>
        </p:nvSpPr>
        <p:spPr bwMode="auto">
          <a:xfrm>
            <a:off x="6553200" y="624522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13"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815" r:id="rId12"/>
    <p:sldLayoutId id="2147483816" r:id="rId13"/>
    <p:sldLayoutId id="2147483817" r:id="rId14"/>
    <p:sldLayoutId id="2147483818"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820000"/>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DE8400"/>
        </a:buClr>
        <a:buSzPct val="15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0" y="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5620" name="Rectangle 4"/>
          <p:cNvSpPr>
            <a:spLocks noGrp="1" noChangeArrowheads="1"/>
          </p:cNvSpPr>
          <p:nvPr>
            <p:ph type="dt" sz="half" idx="2"/>
          </p:nvPr>
        </p:nvSpPr>
        <p:spPr bwMode="auto">
          <a:xfrm>
            <a:off x="457200" y="624522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smtClean="0">
                <a:latin typeface="Arial" charset="0"/>
              </a:defRPr>
            </a:lvl1pPr>
          </a:lstStyle>
          <a:p>
            <a:pPr>
              <a:defRPr/>
            </a:pPr>
            <a:endParaRPr lang="en-US" dirty="0"/>
          </a:p>
        </p:txBody>
      </p:sp>
      <p:sp>
        <p:nvSpPr>
          <p:cNvPr id="495621" name="Rectangle 5"/>
          <p:cNvSpPr>
            <a:spLocks noGrp="1" noChangeArrowheads="1"/>
          </p:cNvSpPr>
          <p:nvPr>
            <p:ph type="ftr" sz="quarter" idx="3"/>
          </p:nvPr>
        </p:nvSpPr>
        <p:spPr bwMode="auto">
          <a:xfrm>
            <a:off x="3124200" y="6245229"/>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Arial" charset="0"/>
              </a:defRPr>
            </a:lvl1pPr>
          </a:lstStyle>
          <a:p>
            <a:pPr>
              <a:defRPr/>
            </a:pPr>
            <a:endParaRPr lang="en-US" dirty="0"/>
          </a:p>
        </p:txBody>
      </p:sp>
      <p:sp>
        <p:nvSpPr>
          <p:cNvPr id="495622" name="Rectangle 6"/>
          <p:cNvSpPr>
            <a:spLocks noGrp="1" noChangeArrowheads="1"/>
          </p:cNvSpPr>
          <p:nvPr>
            <p:ph type="sldNum" sz="quarter" idx="4"/>
          </p:nvPr>
        </p:nvSpPr>
        <p:spPr bwMode="auto">
          <a:xfrm>
            <a:off x="6553200" y="624522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defRPr>
            </a:lvl1pPr>
          </a:lstStyle>
          <a:p>
            <a:pPr>
              <a:defRPr/>
            </a:pPr>
            <a:fld id="{3C611196-C48D-406E-B908-F572CDF9CFE9}" type="slidenum">
              <a:rPr lang="en-US"/>
              <a:pPr>
                <a:defRPr/>
              </a:pPr>
              <a:t>‹#›</a:t>
            </a:fld>
            <a:endParaRPr lang="en-US" dirty="0"/>
          </a:p>
        </p:txBody>
      </p:sp>
      <p:pic>
        <p:nvPicPr>
          <p:cNvPr id="19462" name="Picture 9" descr="Stanford Graduate School of Business">
            <a:hlinkClick r:id="rId19"/>
          </p:cNvPr>
          <p:cNvPicPr>
            <a:picLocks noChangeAspect="1" noChangeArrowheads="1"/>
          </p:cNvPicPr>
          <p:nvPr/>
        </p:nvPicPr>
        <p:blipFill>
          <a:blip r:embed="rId20" cstate="print"/>
          <a:srcRect l="1109" t="2954"/>
          <a:stretch>
            <a:fillRect/>
          </a:stretch>
        </p:blipFill>
        <p:spPr bwMode="auto">
          <a:xfrm>
            <a:off x="5867400" y="6251581"/>
            <a:ext cx="3276600" cy="606425"/>
          </a:xfrm>
          <a:prstGeom prst="rect">
            <a:avLst/>
          </a:prstGeom>
          <a:noFill/>
          <a:ln w="9525">
            <a:noFill/>
            <a:miter lim="800000"/>
            <a:headEnd/>
            <a:tailEnd/>
          </a:ln>
        </p:spPr>
      </p:pic>
      <p:sp>
        <p:nvSpPr>
          <p:cNvPr id="19463" name="Rectangle 12"/>
          <p:cNvSpPr>
            <a:spLocks noGrp="1" noChangeArrowheads="1"/>
          </p:cNvSpPr>
          <p:nvPr>
            <p:ph type="body" idx="1"/>
          </p:nvPr>
        </p:nvSpPr>
        <p:spPr bwMode="auto">
          <a:xfrm>
            <a:off x="762001" y="1295403"/>
            <a:ext cx="79248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95629" name="Rectangle 13"/>
          <p:cNvSpPr>
            <a:spLocks noChangeArrowheads="1"/>
          </p:cNvSpPr>
          <p:nvPr/>
        </p:nvSpPr>
        <p:spPr bwMode="auto">
          <a:xfrm>
            <a:off x="-685800" y="1066800"/>
            <a:ext cx="9067800" cy="152400"/>
          </a:xfrm>
          <a:prstGeom prst="rect">
            <a:avLst/>
          </a:prstGeom>
          <a:gradFill rotWithShape="1">
            <a:gsLst>
              <a:gs pos="0">
                <a:srgbClr val="DDDDDD">
                  <a:alpha val="85001"/>
                </a:srgbClr>
              </a:gs>
              <a:gs pos="100000">
                <a:srgbClr val="DDDDDD">
                  <a:gamma/>
                  <a:shade val="69804"/>
                  <a:invGamma/>
                </a:srgbClr>
              </a:gs>
            </a:gsLst>
            <a:lin ang="5400000" scaled="1"/>
          </a:gradFill>
          <a:ln w="9525">
            <a:solidFill>
              <a:schemeClr val="bg2"/>
            </a:solidFill>
            <a:miter lim="800000"/>
            <a:headEnd/>
            <a:tailEnd/>
          </a:ln>
          <a:effectLst/>
        </p:spPr>
        <p:txBody>
          <a:bodyPr wrap="none" anchor="ctr"/>
          <a:lstStyle/>
          <a:p>
            <a:pPr>
              <a:defRPr/>
            </a:pPr>
            <a:endParaRPr lang="en-US" dirty="0"/>
          </a:p>
        </p:txBody>
      </p:sp>
      <p:sp>
        <p:nvSpPr>
          <p:cNvPr id="495624" name="Rectangle 8"/>
          <p:cNvSpPr>
            <a:spLocks noChangeArrowheads="1"/>
          </p:cNvSpPr>
          <p:nvPr/>
        </p:nvSpPr>
        <p:spPr bwMode="auto">
          <a:xfrm>
            <a:off x="774701" y="6105525"/>
            <a:ext cx="9067800" cy="152400"/>
          </a:xfrm>
          <a:prstGeom prst="rect">
            <a:avLst/>
          </a:prstGeom>
          <a:gradFill rotWithShape="1">
            <a:gsLst>
              <a:gs pos="0">
                <a:srgbClr val="DDDDDD">
                  <a:gamma/>
                  <a:shade val="69804"/>
                  <a:invGamma/>
                </a:srgbClr>
              </a:gs>
              <a:gs pos="50000">
                <a:srgbClr val="DDDDDD">
                  <a:alpha val="85001"/>
                </a:srgbClr>
              </a:gs>
              <a:gs pos="100000">
                <a:srgbClr val="DDDDDD">
                  <a:gamma/>
                  <a:shade val="69804"/>
                  <a:invGamma/>
                </a:srgbClr>
              </a:gs>
            </a:gsLst>
            <a:lin ang="5400000" scaled="1"/>
          </a:gradFill>
          <a:ln w="9525">
            <a:solidFill>
              <a:schemeClr val="bg2"/>
            </a:solid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14"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19" r:id="rId17"/>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A80000"/>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135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DE8400"/>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7644" name="Rectangle 12"/>
          <p:cNvSpPr>
            <a:spLocks noChangeArrowheads="1"/>
          </p:cNvSpPr>
          <p:nvPr/>
        </p:nvSpPr>
        <p:spPr bwMode="auto">
          <a:xfrm>
            <a:off x="-304800" y="1066800"/>
            <a:ext cx="9677400" cy="5181600"/>
          </a:xfrm>
          <a:prstGeom prst="rect">
            <a:avLst/>
          </a:prstGeom>
          <a:solidFill>
            <a:srgbClr val="292929"/>
          </a:solidFill>
          <a:ln w="9525">
            <a:solidFill>
              <a:schemeClr val="tx1"/>
            </a:solidFill>
            <a:miter lim="800000"/>
            <a:headEnd/>
            <a:tailEnd/>
          </a:ln>
          <a:effectLst/>
        </p:spPr>
        <p:txBody>
          <a:bodyPr wrap="none" anchor="ctr"/>
          <a:lstStyle/>
          <a:p>
            <a:pPr>
              <a:defRPr/>
            </a:pPr>
            <a:endParaRPr lang="en-US" dirty="0"/>
          </a:p>
        </p:txBody>
      </p:sp>
      <p:sp>
        <p:nvSpPr>
          <p:cNvPr id="20483" name="Rectangle 2"/>
          <p:cNvSpPr>
            <a:spLocks noGrp="1" noChangeArrowheads="1"/>
          </p:cNvSpPr>
          <p:nvPr>
            <p:ph type="title"/>
          </p:nvPr>
        </p:nvSpPr>
        <p:spPr bwMode="auto">
          <a:xfrm>
            <a:off x="0" y="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5620" name="Rectangle 4"/>
          <p:cNvSpPr>
            <a:spLocks noGrp="1" noChangeArrowheads="1"/>
          </p:cNvSpPr>
          <p:nvPr>
            <p:ph type="dt" sz="half" idx="2"/>
          </p:nvPr>
        </p:nvSpPr>
        <p:spPr bwMode="auto">
          <a:xfrm>
            <a:off x="457200" y="624522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smtClean="0">
                <a:latin typeface="Arial" charset="0"/>
              </a:defRPr>
            </a:lvl1pPr>
          </a:lstStyle>
          <a:p>
            <a:pPr>
              <a:defRPr/>
            </a:pPr>
            <a:endParaRPr lang="en-US" dirty="0"/>
          </a:p>
        </p:txBody>
      </p:sp>
      <p:sp>
        <p:nvSpPr>
          <p:cNvPr id="495621" name="Rectangle 5"/>
          <p:cNvSpPr>
            <a:spLocks noGrp="1" noChangeArrowheads="1"/>
          </p:cNvSpPr>
          <p:nvPr>
            <p:ph type="ftr" sz="quarter" idx="3"/>
          </p:nvPr>
        </p:nvSpPr>
        <p:spPr bwMode="auto">
          <a:xfrm>
            <a:off x="3124200" y="6245229"/>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Arial" charset="0"/>
              </a:defRPr>
            </a:lvl1pPr>
          </a:lstStyle>
          <a:p>
            <a:pPr>
              <a:defRPr/>
            </a:pPr>
            <a:endParaRPr lang="en-US" dirty="0"/>
          </a:p>
        </p:txBody>
      </p:sp>
      <p:sp>
        <p:nvSpPr>
          <p:cNvPr id="495622" name="Rectangle 6"/>
          <p:cNvSpPr>
            <a:spLocks noGrp="1" noChangeArrowheads="1"/>
          </p:cNvSpPr>
          <p:nvPr>
            <p:ph type="sldNum" sz="quarter" idx="4"/>
          </p:nvPr>
        </p:nvSpPr>
        <p:spPr bwMode="auto">
          <a:xfrm>
            <a:off x="6553200" y="624522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defRPr>
            </a:lvl1pPr>
          </a:lstStyle>
          <a:p>
            <a:pPr>
              <a:defRPr/>
            </a:pPr>
            <a:fld id="{D7BCCE67-6C96-4EF0-AA9F-3D5CF1067950}" type="slidenum">
              <a:rPr lang="en-US"/>
              <a:pPr>
                <a:defRPr/>
              </a:pPr>
              <a:t>‹#›</a:t>
            </a:fld>
            <a:endParaRPr lang="en-US" dirty="0"/>
          </a:p>
        </p:txBody>
      </p:sp>
      <p:pic>
        <p:nvPicPr>
          <p:cNvPr id="20487" name="Picture 9" descr="Stanford Graduate School of Business">
            <a:hlinkClick r:id="rId14"/>
          </p:cNvPr>
          <p:cNvPicPr>
            <a:picLocks noChangeAspect="1" noChangeArrowheads="1"/>
          </p:cNvPicPr>
          <p:nvPr/>
        </p:nvPicPr>
        <p:blipFill>
          <a:blip r:embed="rId15" cstate="print"/>
          <a:srcRect l="1109" t="2954"/>
          <a:stretch>
            <a:fillRect/>
          </a:stretch>
        </p:blipFill>
        <p:spPr bwMode="auto">
          <a:xfrm>
            <a:off x="5867400" y="6251581"/>
            <a:ext cx="3276600" cy="606425"/>
          </a:xfrm>
          <a:prstGeom prst="rect">
            <a:avLst/>
          </a:prstGeom>
          <a:noFill/>
          <a:ln w="9525">
            <a:noFill/>
            <a:miter lim="800000"/>
            <a:headEnd/>
            <a:tailEnd/>
          </a:ln>
        </p:spPr>
      </p:pic>
      <p:sp>
        <p:nvSpPr>
          <p:cNvPr id="20488" name="Rectangle 12"/>
          <p:cNvSpPr>
            <a:spLocks noGrp="1" noChangeArrowheads="1"/>
          </p:cNvSpPr>
          <p:nvPr>
            <p:ph type="body" idx="1"/>
          </p:nvPr>
        </p:nvSpPr>
        <p:spPr bwMode="auto">
          <a:xfrm>
            <a:off x="762001" y="1295403"/>
            <a:ext cx="79248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95629" name="Rectangle 13"/>
          <p:cNvSpPr>
            <a:spLocks noChangeArrowheads="1"/>
          </p:cNvSpPr>
          <p:nvPr/>
        </p:nvSpPr>
        <p:spPr bwMode="auto">
          <a:xfrm>
            <a:off x="-685800" y="1066800"/>
            <a:ext cx="9067800" cy="152400"/>
          </a:xfrm>
          <a:prstGeom prst="rect">
            <a:avLst/>
          </a:prstGeom>
          <a:gradFill rotWithShape="1">
            <a:gsLst>
              <a:gs pos="0">
                <a:srgbClr val="DDDDDD">
                  <a:alpha val="85001"/>
                </a:srgbClr>
              </a:gs>
              <a:gs pos="100000">
                <a:srgbClr val="DDDDDD">
                  <a:gamma/>
                  <a:shade val="69804"/>
                  <a:invGamma/>
                </a:srgbClr>
              </a:gs>
            </a:gsLst>
            <a:lin ang="5400000" scaled="1"/>
          </a:gradFill>
          <a:ln w="9525">
            <a:solidFill>
              <a:schemeClr val="bg2"/>
            </a:solidFill>
            <a:miter lim="800000"/>
            <a:headEnd/>
            <a:tailEnd/>
          </a:ln>
          <a:effectLst/>
        </p:spPr>
        <p:txBody>
          <a:bodyPr wrap="none" anchor="ctr"/>
          <a:lstStyle/>
          <a:p>
            <a:pPr>
              <a:defRPr/>
            </a:pPr>
            <a:endParaRPr lang="en-US" dirty="0"/>
          </a:p>
        </p:txBody>
      </p:sp>
      <p:sp>
        <p:nvSpPr>
          <p:cNvPr id="495624" name="Rectangle 8"/>
          <p:cNvSpPr>
            <a:spLocks noChangeArrowheads="1"/>
          </p:cNvSpPr>
          <p:nvPr/>
        </p:nvSpPr>
        <p:spPr bwMode="auto">
          <a:xfrm>
            <a:off x="774701" y="6105525"/>
            <a:ext cx="9067800" cy="152400"/>
          </a:xfrm>
          <a:prstGeom prst="rect">
            <a:avLst/>
          </a:prstGeom>
          <a:gradFill rotWithShape="1">
            <a:gsLst>
              <a:gs pos="0">
                <a:srgbClr val="DDDDDD">
                  <a:gamma/>
                  <a:shade val="69804"/>
                  <a:invGamma/>
                </a:srgbClr>
              </a:gs>
              <a:gs pos="50000">
                <a:srgbClr val="DDDDDD">
                  <a:alpha val="85001"/>
                </a:srgbClr>
              </a:gs>
              <a:gs pos="100000">
                <a:srgbClr val="DDDDDD">
                  <a:gamma/>
                  <a:shade val="69804"/>
                  <a:invGamma/>
                </a:srgbClr>
              </a:gs>
            </a:gsLst>
            <a:lin ang="5400000" scaled="1"/>
          </a:gradFill>
          <a:ln w="9525">
            <a:solidFill>
              <a:schemeClr val="bg2"/>
            </a:solid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20"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A80000"/>
        </a:buClr>
        <a:buFont typeface="Wingdings" pitchFamily="2" charset="2"/>
        <a:buChar char="q"/>
        <a:defRPr sz="3200">
          <a:solidFill>
            <a:schemeClr val="bg1"/>
          </a:solidFill>
          <a:latin typeface="+mn-lt"/>
          <a:ea typeface="+mn-ea"/>
          <a:cs typeface="+mn-cs"/>
        </a:defRPr>
      </a:lvl1pPr>
      <a:lvl2pPr marL="742950" indent="-285750" algn="l" rtl="0" eaLnBrk="0" fontAlgn="base" hangingPunct="0">
        <a:spcBef>
          <a:spcPct val="20000"/>
        </a:spcBef>
        <a:spcAft>
          <a:spcPct val="0"/>
        </a:spcAft>
        <a:buClr>
          <a:schemeClr val="bg2"/>
        </a:buClr>
        <a:buSzPct val="135000"/>
        <a:buFont typeface="Wingdings" pitchFamily="2" charset="2"/>
        <a:buChar char="§"/>
        <a:defRPr sz="2800">
          <a:solidFill>
            <a:schemeClr val="bg1"/>
          </a:solidFill>
          <a:latin typeface="+mn-lt"/>
        </a:defRPr>
      </a:lvl2pPr>
      <a:lvl3pPr marL="1143000" indent="-228600" algn="l" rtl="0" eaLnBrk="0" fontAlgn="base" hangingPunct="0">
        <a:spcBef>
          <a:spcPct val="20000"/>
        </a:spcBef>
        <a:spcAft>
          <a:spcPct val="0"/>
        </a:spcAft>
        <a:buClr>
          <a:srgbClr val="DE8400"/>
        </a:buClr>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a:p>
        </p:txBody>
      </p:sp>
    </p:spTree>
    <p:extLst>
      <p:ext uri="{BB962C8B-B14F-4D97-AF65-F5344CB8AC3E}">
        <p14:creationId xmlns:p14="http://schemas.microsoft.com/office/powerpoint/2010/main" val="263344252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5.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image" Target="../media/image21.tiff"/></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45.xml"/><Relationship Id="rId5" Type="http://schemas.openxmlformats.org/officeDocument/2006/relationships/image" Target="../media/image5.jpeg"/><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a:xfrm>
            <a:off x="152400" y="2057400"/>
            <a:ext cx="8839200" cy="2060575"/>
          </a:xfrm>
        </p:spPr>
        <p:txBody>
          <a:bodyPr>
            <a:normAutofit fontScale="90000"/>
          </a:bodyPr>
          <a:lstStyle/>
          <a:p>
            <a:r>
              <a:rPr lang="en-US" sz="6600" dirty="0"/>
              <a:t>When to pay? </a:t>
            </a:r>
            <a:br>
              <a:rPr lang="en-US" sz="6600" dirty="0"/>
            </a:br>
            <a:r>
              <a:rPr lang="en-US" sz="6600" dirty="0"/>
              <a:t>Consumer decisions about immediate </a:t>
            </a:r>
            <a:r>
              <a:rPr lang="en-US" sz="6600" dirty="0" err="1"/>
              <a:t>vs</a:t>
            </a:r>
            <a:r>
              <a:rPr lang="en-US" sz="6600" dirty="0"/>
              <a:t> future losses</a:t>
            </a:r>
            <a:endParaRPr lang="en-US" sz="7200" b="1" dirty="0">
              <a:latin typeface="Calibri" pitchFamily="34" charset="0"/>
              <a:cs typeface="Calibri" pitchFamily="34" charset="0"/>
            </a:endParaRPr>
          </a:p>
        </p:txBody>
      </p:sp>
      <p:sp>
        <p:nvSpPr>
          <p:cNvPr id="3" name="Subtitle 2"/>
          <p:cNvSpPr>
            <a:spLocks noGrp="1"/>
          </p:cNvSpPr>
          <p:nvPr>
            <p:ph type="subTitle" idx="1"/>
          </p:nvPr>
        </p:nvSpPr>
        <p:spPr>
          <a:xfrm>
            <a:off x="11482" y="6019800"/>
            <a:ext cx="9144000" cy="838200"/>
          </a:xfrm>
        </p:spPr>
        <p:txBody>
          <a:bodyPr>
            <a:normAutofit/>
          </a:bodyPr>
          <a:lstStyle/>
          <a:p>
            <a:r>
              <a:rPr lang="en-US" sz="2600" dirty="0">
                <a:latin typeface="Calibri" pitchFamily="34" charset="0"/>
                <a:cs typeface="Calibri" pitchFamily="34" charset="0"/>
              </a:rPr>
              <a:t>David Hardisty   david.hardisty@sauder.ubc.ca   Haas Presentation</a:t>
            </a:r>
          </a:p>
        </p:txBody>
      </p:sp>
      <p:pic>
        <p:nvPicPr>
          <p:cNvPr id="1026" name="Picture 2" descr="C:\Users\Dave\Desktop\logo_sau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7" y="1"/>
            <a:ext cx="4164903" cy="15304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latin typeface="Calibri" pitchFamily="34" charset="0"/>
                <a:cs typeface="Calibri" pitchFamily="34" charset="0"/>
              </a:rPr>
              <a:t>Monetary Gain Scenario</a:t>
            </a:r>
          </a:p>
        </p:txBody>
      </p:sp>
      <p:sp>
        <p:nvSpPr>
          <p:cNvPr id="29699" name="Rectangle 3"/>
          <p:cNvSpPr>
            <a:spLocks noGrp="1" noChangeArrowheads="1"/>
          </p:cNvSpPr>
          <p:nvPr>
            <p:ph idx="1"/>
          </p:nvPr>
        </p:nvSpPr>
        <p:spPr/>
        <p:txBody>
          <a:bodyPr/>
          <a:lstStyle/>
          <a:p>
            <a:pPr>
              <a:buFontTx/>
              <a:buNone/>
            </a:pPr>
            <a:r>
              <a:rPr lang="en-US" altLang="ja-JP" dirty="0">
                <a:latin typeface="Calibri" pitchFamily="34" charset="0"/>
                <a:ea typeface="MS PGothic" pitchFamily="34" charset="-128"/>
                <a:cs typeface="Calibri" pitchFamily="34" charset="0"/>
              </a:rPr>
              <a:t>   Imagine you just won a lottery, worth $250, which will be paid to you immediately. However, the lottery commission is giving you the option of receiving a different amount, paid to you one year from now. </a:t>
            </a:r>
            <a:endParaRPr lang="en-US" dirty="0">
              <a:latin typeface="Calibri" pitchFamily="34" charset="0"/>
              <a:cs typeface="Calibri" pitchFamily="34" charset="0"/>
            </a:endParaRPr>
          </a:p>
        </p:txBody>
      </p:sp>
      <p:sp>
        <p:nvSpPr>
          <p:cNvPr id="5" name="TextBox 4"/>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pic>
        <p:nvPicPr>
          <p:cNvPr id="1026" name="Picture 2" descr="Free Bitcoins and U.s Dollar Bills Stock Photo">
            <a:extLst>
              <a:ext uri="{FF2B5EF4-FFF2-40B4-BE49-F238E27FC236}">
                <a16:creationId xmlns:a16="http://schemas.microsoft.com/office/drawing/2014/main" id="{97E4D57A-CEB3-11A7-4736-01E21ADD0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83063"/>
            <a:ext cx="3200399" cy="240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317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latin typeface="Calibri" pitchFamily="34" charset="0"/>
                <a:cs typeface="Calibri" pitchFamily="34" charset="0"/>
              </a:rPr>
              <a:t>Indifference Point Elicitation</a:t>
            </a:r>
          </a:p>
        </p:txBody>
      </p:sp>
      <p:sp>
        <p:nvSpPr>
          <p:cNvPr id="31747" name="Rectangle 3"/>
          <p:cNvSpPr>
            <a:spLocks noGrp="1" noChangeArrowheads="1"/>
          </p:cNvSpPr>
          <p:nvPr>
            <p:ph type="body" sz="half" idx="1"/>
          </p:nvPr>
        </p:nvSpPr>
        <p:spPr>
          <a:xfrm>
            <a:off x="304800" y="4625975"/>
            <a:ext cx="8540750" cy="1828800"/>
          </a:xfrm>
        </p:spPr>
        <p:txBody>
          <a:bodyPr/>
          <a:lstStyle/>
          <a:p>
            <a:r>
              <a:rPr lang="en-US" sz="2800" dirty="0">
                <a:latin typeface="Calibri" pitchFamily="34" charset="0"/>
                <a:cs typeface="Calibri" pitchFamily="34" charset="0"/>
              </a:rPr>
              <a:t>Please fill in the number that would make you indifferent between the following two options:</a:t>
            </a:r>
            <a:br>
              <a:rPr lang="en-US" sz="2800" dirty="0">
                <a:latin typeface="Calibri" pitchFamily="34" charset="0"/>
                <a:cs typeface="Calibri" pitchFamily="34" charset="0"/>
              </a:rPr>
            </a:br>
            <a:r>
              <a:rPr lang="en-US" sz="2800" dirty="0">
                <a:latin typeface="Calibri" pitchFamily="34" charset="0"/>
                <a:cs typeface="Calibri" pitchFamily="34" charset="0"/>
              </a:rPr>
              <a:t>A. Win $250 immediately.</a:t>
            </a:r>
            <a:br>
              <a:rPr lang="en-US" sz="2800" dirty="0">
                <a:latin typeface="Calibri" pitchFamily="34" charset="0"/>
                <a:cs typeface="Calibri" pitchFamily="34" charset="0"/>
              </a:rPr>
            </a:br>
            <a:r>
              <a:rPr lang="en-US" sz="2800" dirty="0">
                <a:latin typeface="Calibri" pitchFamily="34" charset="0"/>
                <a:cs typeface="Calibri" pitchFamily="34" charset="0"/>
              </a:rPr>
              <a:t>B. Win $</a:t>
            </a:r>
            <a:r>
              <a:rPr lang="en-US" sz="2800" u="sng" dirty="0">
                <a:latin typeface="Calibri" pitchFamily="34" charset="0"/>
                <a:cs typeface="Calibri" pitchFamily="34" charset="0"/>
              </a:rPr>
              <a:t>       </a:t>
            </a:r>
            <a:r>
              <a:rPr lang="en-US" sz="2800" dirty="0">
                <a:latin typeface="Calibri" pitchFamily="34" charset="0"/>
                <a:cs typeface="Calibri" pitchFamily="34" charset="0"/>
              </a:rPr>
              <a:t> one year from now. </a:t>
            </a:r>
          </a:p>
        </p:txBody>
      </p:sp>
      <p:graphicFrame>
        <p:nvGraphicFramePr>
          <p:cNvPr id="31749" name="Group 5"/>
          <p:cNvGraphicFramePr>
            <a:graphicFrameLocks noGrp="1"/>
          </p:cNvGraphicFramePr>
          <p:nvPr>
            <p:ph sz="half" idx="2"/>
            <p:extLst>
              <p:ext uri="{D42A27DB-BD31-4B8C-83A1-F6EECF244321}">
                <p14:modId xmlns:p14="http://schemas.microsoft.com/office/powerpoint/2010/main" val="1947741351"/>
              </p:ext>
            </p:extLst>
          </p:nvPr>
        </p:nvGraphicFramePr>
        <p:xfrm>
          <a:off x="228600" y="2286000"/>
          <a:ext cx="8686800" cy="2187576"/>
        </p:xfrm>
        <a:graphic>
          <a:graphicData uri="http://schemas.openxmlformats.org/drawingml/2006/table">
            <a:tb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Win $250 immediately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 ] Win $410 one year from now. </a:t>
                      </a:r>
                      <a:endParaRPr kumimoji="0" lang="en-US" sz="2200" b="0" i="0" u="none" strike="noStrike" cap="none" normalizeH="0" baseline="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Win $250 immediately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 ] Win $390 one year from now. </a:t>
                      </a:r>
                      <a:endParaRPr kumimoji="0" lang="en-US" sz="2200" b="0" i="0" u="none" strike="noStrike" cap="none" normalizeH="0" baseline="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Win $250 immediately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Win $370 one year from now.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Calibri" pitchFamily="34" charset="0"/>
                          <a:cs typeface="Calibri" pitchFamily="34" charset="0"/>
                        </a:rPr>
                        <a:t>...</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Calibri" pitchFamily="34" charset="0"/>
                        </a:rPr>
                        <a:t>...</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748" name="Rectangle 4"/>
          <p:cNvSpPr>
            <a:spLocks noRot="1" noChangeArrowheads="1"/>
          </p:cNvSpPr>
          <p:nvPr/>
        </p:nvSpPr>
        <p:spPr bwMode="auto">
          <a:xfrm>
            <a:off x="457200" y="14478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Char char="•"/>
            </a:pPr>
            <a:r>
              <a:rPr lang="en-US" altLang="ja-JP" sz="2800" dirty="0">
                <a:latin typeface="Calibri" pitchFamily="34" charset="0"/>
                <a:ea typeface="MS PGothic" pitchFamily="34" charset="-128"/>
                <a:cs typeface="Calibri" pitchFamily="34" charset="0"/>
              </a:rPr>
              <a:t>Please choose which option you prefer in each pair: </a:t>
            </a:r>
            <a:endParaRPr lang="en-US" sz="2800" dirty="0">
              <a:latin typeface="Calibri" pitchFamily="34" charset="0"/>
              <a:cs typeface="Calibri" pitchFamily="34" charset="0"/>
            </a:endParaRPr>
          </a:p>
        </p:txBody>
      </p:sp>
      <p:sp>
        <p:nvSpPr>
          <p:cNvPr id="6" name="TextBox 5"/>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3110560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atin typeface="Calibri" pitchFamily="34" charset="0"/>
                <a:cs typeface="Calibri" pitchFamily="34" charset="0"/>
              </a:rPr>
              <a:t>Indifference Point Elicitation</a:t>
            </a:r>
          </a:p>
        </p:txBody>
      </p:sp>
      <p:sp>
        <p:nvSpPr>
          <p:cNvPr id="33795" name="Rectangle 3"/>
          <p:cNvSpPr>
            <a:spLocks noGrp="1" noChangeArrowheads="1"/>
          </p:cNvSpPr>
          <p:nvPr>
            <p:ph type="body" sz="half" idx="1"/>
          </p:nvPr>
        </p:nvSpPr>
        <p:spPr>
          <a:xfrm>
            <a:off x="304800" y="4625975"/>
            <a:ext cx="8540750" cy="1828800"/>
          </a:xfrm>
        </p:spPr>
        <p:txBody>
          <a:bodyPr/>
          <a:lstStyle/>
          <a:p>
            <a:r>
              <a:rPr lang="en-US" sz="2800" dirty="0">
                <a:latin typeface="Calibri" pitchFamily="34" charset="0"/>
                <a:cs typeface="Calibri" pitchFamily="34" charset="0"/>
              </a:rPr>
              <a:t>Please fill in the number that would make you indifferent between the following two options:</a:t>
            </a:r>
            <a:br>
              <a:rPr lang="en-US" sz="2800" dirty="0">
                <a:latin typeface="Calibri" pitchFamily="34" charset="0"/>
                <a:cs typeface="Calibri" pitchFamily="34" charset="0"/>
              </a:rPr>
            </a:br>
            <a:r>
              <a:rPr lang="en-US" sz="2800" dirty="0">
                <a:latin typeface="Calibri" pitchFamily="34" charset="0"/>
                <a:cs typeface="Calibri" pitchFamily="34" charset="0"/>
              </a:rPr>
              <a:t>A. Win $250 immediately.</a:t>
            </a:r>
            <a:br>
              <a:rPr lang="en-US" sz="2800" dirty="0">
                <a:latin typeface="Calibri" pitchFamily="34" charset="0"/>
                <a:cs typeface="Calibri" pitchFamily="34" charset="0"/>
              </a:rPr>
            </a:br>
            <a:r>
              <a:rPr lang="en-US" sz="2800" dirty="0">
                <a:latin typeface="Calibri" pitchFamily="34" charset="0"/>
                <a:cs typeface="Calibri" pitchFamily="34" charset="0"/>
              </a:rPr>
              <a:t>B. Win $</a:t>
            </a:r>
            <a:r>
              <a:rPr lang="en-US" sz="2800" u="sng" dirty="0">
                <a:latin typeface="Calibri" pitchFamily="34" charset="0"/>
                <a:cs typeface="Calibri" pitchFamily="34" charset="0"/>
              </a:rPr>
              <a:t> </a:t>
            </a:r>
            <a:r>
              <a:rPr lang="en-US" sz="2800" u="sng" dirty="0">
                <a:solidFill>
                  <a:srgbClr val="FF0000"/>
                </a:solidFill>
                <a:latin typeface="Calibri" pitchFamily="34" charset="0"/>
                <a:cs typeface="Calibri" pitchFamily="34" charset="0"/>
              </a:rPr>
              <a:t>380</a:t>
            </a:r>
            <a:r>
              <a:rPr lang="en-US" sz="2800" u="sng" dirty="0">
                <a:latin typeface="Calibri" pitchFamily="34" charset="0"/>
                <a:cs typeface="Calibri" pitchFamily="34" charset="0"/>
              </a:rPr>
              <a:t> </a:t>
            </a:r>
            <a:r>
              <a:rPr lang="en-US" sz="2800" dirty="0">
                <a:latin typeface="Calibri" pitchFamily="34" charset="0"/>
                <a:cs typeface="Calibri" pitchFamily="34" charset="0"/>
              </a:rPr>
              <a:t> one year from now. </a:t>
            </a:r>
          </a:p>
        </p:txBody>
      </p:sp>
      <p:graphicFrame>
        <p:nvGraphicFramePr>
          <p:cNvPr id="33796" name="Group 4"/>
          <p:cNvGraphicFramePr>
            <a:graphicFrameLocks noGrp="1"/>
          </p:cNvGraphicFramePr>
          <p:nvPr>
            <p:ph sz="half" idx="2"/>
            <p:extLst>
              <p:ext uri="{D42A27DB-BD31-4B8C-83A1-F6EECF244321}">
                <p14:modId xmlns:p14="http://schemas.microsoft.com/office/powerpoint/2010/main" val="886025936"/>
              </p:ext>
            </p:extLst>
          </p:nvPr>
        </p:nvGraphicFramePr>
        <p:xfrm>
          <a:off x="228600" y="2286000"/>
          <a:ext cx="8686800" cy="2187576"/>
        </p:xfrm>
        <a:graphic>
          <a:graphicData uri="http://schemas.openxmlformats.org/drawingml/2006/table">
            <a:tb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Win $250 immediately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a:t>
                      </a:r>
                      <a:r>
                        <a:rPr kumimoji="0" lang="en-US" altLang="ja-JP" sz="2200" b="0" i="0" u="none" strike="noStrike" cap="none" normalizeH="0" baseline="0">
                          <a:ln>
                            <a:noFill/>
                          </a:ln>
                          <a:solidFill>
                            <a:srgbClr val="FF0000"/>
                          </a:solidFill>
                          <a:effectLst/>
                          <a:latin typeface="Calibri" pitchFamily="34" charset="0"/>
                          <a:ea typeface="MS PGothic" pitchFamily="34" charset="-128"/>
                          <a:cs typeface="Calibri" pitchFamily="34" charset="0"/>
                        </a:rPr>
                        <a:t>x</a:t>
                      </a: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 Win $410 one year from now. </a:t>
                      </a:r>
                      <a:endParaRPr kumimoji="0" lang="en-US" sz="2200" b="0" i="0" u="none" strike="noStrike" cap="none" normalizeH="0" baseline="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Win $250 immediately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a:t>
                      </a:r>
                      <a:r>
                        <a:rPr kumimoji="0" lang="en-US" altLang="ja-JP" sz="2200" b="0" i="0" u="none" strike="noStrike" cap="none" normalizeH="0" baseline="0">
                          <a:ln>
                            <a:noFill/>
                          </a:ln>
                          <a:solidFill>
                            <a:srgbClr val="FF0000"/>
                          </a:solidFill>
                          <a:effectLst/>
                          <a:latin typeface="Calibri" pitchFamily="34" charset="0"/>
                          <a:ea typeface="MS PGothic" pitchFamily="34" charset="-128"/>
                          <a:cs typeface="Calibri" pitchFamily="34" charset="0"/>
                        </a:rPr>
                        <a:t>x</a:t>
                      </a: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 Win $390 one year from now. </a:t>
                      </a:r>
                      <a:endParaRPr kumimoji="0" lang="en-US" sz="2200" b="0" i="0" u="none" strike="noStrike" cap="none" normalizeH="0" baseline="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a:t>
                      </a:r>
                      <a:r>
                        <a:rPr kumimoji="0" lang="en-US" altLang="ja-JP" sz="2200" b="0" i="0" u="none" strike="noStrike" cap="none" normalizeH="0" baseline="0" dirty="0">
                          <a:ln>
                            <a:noFill/>
                          </a:ln>
                          <a:solidFill>
                            <a:srgbClr val="FF0000"/>
                          </a:solidFill>
                          <a:effectLst/>
                          <a:latin typeface="Calibri" pitchFamily="34" charset="0"/>
                          <a:ea typeface="MS PGothic" pitchFamily="34" charset="-128"/>
                          <a:cs typeface="Calibri" pitchFamily="34" charset="0"/>
                        </a:rPr>
                        <a:t>x</a:t>
                      </a: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Win $250 immediately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Win $370 one year from now.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Calibri" pitchFamily="34" charset="0"/>
                        </a:rPr>
                        <a:t>...</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Calibri" pitchFamily="34" charset="0"/>
                        </a:rPr>
                        <a:t>...</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3812" name="Rectangle 20"/>
          <p:cNvSpPr>
            <a:spLocks noRot="1" noChangeArrowheads="1"/>
          </p:cNvSpPr>
          <p:nvPr/>
        </p:nvSpPr>
        <p:spPr bwMode="auto">
          <a:xfrm>
            <a:off x="457200" y="14478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Char char="•"/>
            </a:pPr>
            <a:r>
              <a:rPr lang="en-US" altLang="ja-JP" sz="2800">
                <a:latin typeface="Calibri" pitchFamily="34" charset="0"/>
                <a:ea typeface="MS PGothic" pitchFamily="34" charset="-128"/>
                <a:cs typeface="Calibri" pitchFamily="34" charset="0"/>
              </a:rPr>
              <a:t>Please choose which option you prefer in each pair: </a:t>
            </a:r>
            <a:endParaRPr lang="en-US" sz="2800">
              <a:latin typeface="Calibri" pitchFamily="34" charset="0"/>
              <a:cs typeface="Calibri" pitchFamily="34" charset="0"/>
            </a:endParaRPr>
          </a:p>
        </p:txBody>
      </p:sp>
      <p:sp>
        <p:nvSpPr>
          <p:cNvPr id="6" name="TextBox 5"/>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3982900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dirty="0">
                <a:latin typeface="Calibri" pitchFamily="34" charset="0"/>
                <a:cs typeface="Calibri" pitchFamily="34" charset="0"/>
              </a:rPr>
              <a:t>Discount Rate Computation</a:t>
            </a:r>
          </a:p>
        </p:txBody>
      </p:sp>
      <p:sp>
        <p:nvSpPr>
          <p:cNvPr id="38915" name="Rectangle 3"/>
          <p:cNvSpPr>
            <a:spLocks noGrp="1" noChangeArrowheads="1"/>
          </p:cNvSpPr>
          <p:nvPr>
            <p:ph type="body" sz="half" idx="1"/>
          </p:nvPr>
        </p:nvSpPr>
        <p:spPr>
          <a:xfrm>
            <a:off x="457200" y="4114800"/>
            <a:ext cx="8229600" cy="2185988"/>
          </a:xfrm>
        </p:spPr>
        <p:txBody>
          <a:bodyPr/>
          <a:lstStyle/>
          <a:p>
            <a:pPr>
              <a:lnSpc>
                <a:spcPct val="90000"/>
              </a:lnSpc>
            </a:pPr>
            <a:r>
              <a:rPr lang="en-US" sz="2400" dirty="0">
                <a:latin typeface="Calibri" pitchFamily="34" charset="0"/>
                <a:cs typeface="Calibri" pitchFamily="34" charset="0"/>
              </a:rPr>
              <a:t>V = A/(1+kD)</a:t>
            </a:r>
          </a:p>
          <a:p>
            <a:pPr>
              <a:lnSpc>
                <a:spcPct val="90000"/>
              </a:lnSpc>
            </a:pPr>
            <a:r>
              <a:rPr lang="en-US" sz="2400" dirty="0">
                <a:latin typeface="Calibri" pitchFamily="34" charset="0"/>
                <a:cs typeface="Calibri" pitchFamily="34" charset="0"/>
              </a:rPr>
              <a:t>250 = 380/(1+k*1)</a:t>
            </a:r>
          </a:p>
          <a:p>
            <a:pPr>
              <a:lnSpc>
                <a:spcPct val="90000"/>
              </a:lnSpc>
            </a:pPr>
            <a:r>
              <a:rPr lang="en-US" sz="2400" dirty="0">
                <a:latin typeface="Calibri" pitchFamily="34" charset="0"/>
                <a:cs typeface="Calibri" pitchFamily="34" charset="0"/>
              </a:rPr>
              <a:t>k = .52</a:t>
            </a:r>
          </a:p>
        </p:txBody>
      </p:sp>
      <p:graphicFrame>
        <p:nvGraphicFramePr>
          <p:cNvPr id="38916" name="Group 4"/>
          <p:cNvGraphicFramePr>
            <a:graphicFrameLocks noGrp="1"/>
          </p:cNvGraphicFramePr>
          <p:nvPr>
            <p:ph sz="half" idx="2"/>
            <p:extLst>
              <p:ext uri="{D42A27DB-BD31-4B8C-83A1-F6EECF244321}">
                <p14:modId xmlns:p14="http://schemas.microsoft.com/office/powerpoint/2010/main" val="1201888564"/>
              </p:ext>
            </p:extLst>
          </p:nvPr>
        </p:nvGraphicFramePr>
        <p:xfrm>
          <a:off x="381000" y="1600200"/>
          <a:ext cx="8382000" cy="2187576"/>
        </p:xfrm>
        <a:graphic>
          <a:graphicData uri="http://schemas.openxmlformats.org/drawingml/2006/table">
            <a:tbl>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Arial" pitchFamily="34" charset="0"/>
                          <a:ea typeface="MS PGothic" pitchFamily="34" charset="-128"/>
                        </a:rPr>
                        <a:t>[ ] Win $250 immediately </a:t>
                      </a:r>
                      <a:endParaRPr kumimoji="0" lang="en-US" sz="22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Arial" pitchFamily="34" charset="0"/>
                          <a:ea typeface="MS PGothic" pitchFamily="34" charset="-128"/>
                        </a:rPr>
                        <a:t>[</a:t>
                      </a:r>
                      <a:r>
                        <a:rPr kumimoji="0" lang="en-US" altLang="ja-JP" sz="2200" b="0" i="0" u="none" strike="noStrike" cap="none" normalizeH="0" baseline="0">
                          <a:ln>
                            <a:noFill/>
                          </a:ln>
                          <a:solidFill>
                            <a:srgbClr val="FF0000"/>
                          </a:solidFill>
                          <a:effectLst/>
                          <a:latin typeface="Arial" pitchFamily="34" charset="0"/>
                          <a:ea typeface="MS PGothic" pitchFamily="34" charset="-128"/>
                        </a:rPr>
                        <a:t>x</a:t>
                      </a:r>
                      <a:r>
                        <a:rPr kumimoji="0" lang="en-US" altLang="ja-JP" sz="2200" b="0" i="0" u="none" strike="noStrike" cap="none" normalizeH="0" baseline="0">
                          <a:ln>
                            <a:noFill/>
                          </a:ln>
                          <a:solidFill>
                            <a:schemeClr val="tx1"/>
                          </a:solidFill>
                          <a:effectLst/>
                          <a:latin typeface="Arial" pitchFamily="34" charset="0"/>
                          <a:ea typeface="MS PGothic" pitchFamily="34" charset="-128"/>
                        </a:rPr>
                        <a:t>] Win $410 one year from now. </a:t>
                      </a:r>
                      <a:endParaRPr kumimoji="0" lang="en-US" sz="2200" b="0" i="0" u="none" strike="noStrike" cap="none" normalizeH="0" baseline="0">
                        <a:ln>
                          <a:noFill/>
                        </a:ln>
                        <a:solidFill>
                          <a:schemeClr val="tx1"/>
                        </a:solidFill>
                        <a:effectLst/>
                        <a:latin typeface="Arial" pitchFamily="34"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Arial" pitchFamily="34" charset="0"/>
                          <a:ea typeface="MS PGothic" pitchFamily="34" charset="-128"/>
                        </a:rPr>
                        <a:t>[ ] Win $250 immediately </a:t>
                      </a:r>
                      <a:endParaRPr kumimoji="0" lang="en-US" sz="22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Arial" pitchFamily="34" charset="0"/>
                          <a:ea typeface="MS PGothic" pitchFamily="34" charset="-128"/>
                        </a:rPr>
                        <a:t>[</a:t>
                      </a:r>
                      <a:r>
                        <a:rPr kumimoji="0" lang="en-US" altLang="ja-JP" sz="2200" b="0" i="0" u="none" strike="noStrike" cap="none" normalizeH="0" baseline="0">
                          <a:ln>
                            <a:noFill/>
                          </a:ln>
                          <a:solidFill>
                            <a:srgbClr val="FF0000"/>
                          </a:solidFill>
                          <a:effectLst/>
                          <a:latin typeface="Arial" pitchFamily="34" charset="0"/>
                          <a:ea typeface="MS PGothic" pitchFamily="34" charset="-128"/>
                        </a:rPr>
                        <a:t>x</a:t>
                      </a:r>
                      <a:r>
                        <a:rPr kumimoji="0" lang="en-US" altLang="ja-JP" sz="2200" b="0" i="0" u="none" strike="noStrike" cap="none" normalizeH="0" baseline="0">
                          <a:ln>
                            <a:noFill/>
                          </a:ln>
                          <a:solidFill>
                            <a:schemeClr val="tx1"/>
                          </a:solidFill>
                          <a:effectLst/>
                          <a:latin typeface="Arial" pitchFamily="34" charset="0"/>
                          <a:ea typeface="MS PGothic" pitchFamily="34" charset="-128"/>
                        </a:rPr>
                        <a:t>] Win $390 one year from now. </a:t>
                      </a:r>
                      <a:endParaRPr kumimoji="0" lang="en-US" sz="2200" b="0" i="0" u="none" strike="noStrike" cap="none" normalizeH="0" baseline="0">
                        <a:ln>
                          <a:noFill/>
                        </a:ln>
                        <a:solidFill>
                          <a:schemeClr val="tx1"/>
                        </a:solidFill>
                        <a:effectLst/>
                        <a:latin typeface="Arial"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Arial" pitchFamily="34" charset="0"/>
                          <a:ea typeface="MS PGothic" pitchFamily="34" charset="-128"/>
                        </a:rPr>
                        <a:t>[</a:t>
                      </a:r>
                      <a:r>
                        <a:rPr kumimoji="0" lang="en-US" altLang="ja-JP" sz="2200" b="0" i="0" u="none" strike="noStrike" cap="none" normalizeH="0" baseline="0">
                          <a:ln>
                            <a:noFill/>
                          </a:ln>
                          <a:solidFill>
                            <a:srgbClr val="FF0000"/>
                          </a:solidFill>
                          <a:effectLst/>
                          <a:latin typeface="Arial" pitchFamily="34" charset="0"/>
                          <a:ea typeface="MS PGothic" pitchFamily="34" charset="-128"/>
                        </a:rPr>
                        <a:t>x</a:t>
                      </a:r>
                      <a:r>
                        <a:rPr kumimoji="0" lang="en-US" altLang="ja-JP" sz="2200" b="0" i="0" u="none" strike="noStrike" cap="none" normalizeH="0" baseline="0">
                          <a:ln>
                            <a:noFill/>
                          </a:ln>
                          <a:solidFill>
                            <a:schemeClr val="tx1"/>
                          </a:solidFill>
                          <a:effectLst/>
                          <a:latin typeface="Arial" pitchFamily="34" charset="0"/>
                          <a:ea typeface="MS PGothic" pitchFamily="34" charset="-128"/>
                        </a:rPr>
                        <a:t>] Win $250 immediately </a:t>
                      </a:r>
                      <a:endParaRPr kumimoji="0" lang="en-US" sz="22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Arial" pitchFamily="34" charset="0"/>
                          <a:ea typeface="MS PGothic" pitchFamily="34" charset="-128"/>
                        </a:rPr>
                        <a:t>[ ] Win $370 one year from now. </a:t>
                      </a:r>
                      <a:endParaRPr kumimoji="0" lang="en-US" sz="2200" b="0" i="0" u="none" strike="noStrike" cap="none" normalizeH="0" baseline="0">
                        <a:ln>
                          <a:noFill/>
                        </a:ln>
                        <a:solidFill>
                          <a:schemeClr val="tx1"/>
                        </a:solidFill>
                        <a:effectLst/>
                        <a:latin typeface="Arial"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2230662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latin typeface="Calibri" pitchFamily="34" charset="0"/>
                <a:cs typeface="Calibri" pitchFamily="34" charset="0"/>
              </a:rPr>
              <a:t>Monetary Loss Scenario</a:t>
            </a:r>
          </a:p>
        </p:txBody>
      </p:sp>
      <p:sp>
        <p:nvSpPr>
          <p:cNvPr id="35843" name="Rectangle 3"/>
          <p:cNvSpPr>
            <a:spLocks noGrp="1" noChangeArrowheads="1"/>
          </p:cNvSpPr>
          <p:nvPr>
            <p:ph idx="1"/>
          </p:nvPr>
        </p:nvSpPr>
        <p:spPr/>
        <p:txBody>
          <a:bodyPr/>
          <a:lstStyle/>
          <a:p>
            <a:pPr>
              <a:buFontTx/>
              <a:buNone/>
            </a:pPr>
            <a:r>
              <a:rPr lang="en-US" altLang="ja-JP" dirty="0">
                <a:ea typeface="MS PGothic" pitchFamily="34" charset="-128"/>
              </a:rPr>
              <a:t>   </a:t>
            </a:r>
            <a:r>
              <a:rPr lang="en-US" altLang="ja-JP" dirty="0">
                <a:latin typeface="Calibri" pitchFamily="34" charset="0"/>
                <a:ea typeface="MS PGothic" pitchFamily="34" charset="-128"/>
                <a:cs typeface="Calibri" pitchFamily="34" charset="0"/>
              </a:rPr>
              <a:t>Imagine you just got a parking fine for $250, which you must pay immediately. However, the city court is giving you the option of paying a different amount instead, one year from now.</a:t>
            </a:r>
            <a:endParaRPr lang="en-US" dirty="0">
              <a:latin typeface="Calibri" pitchFamily="34" charset="0"/>
              <a:ea typeface="MS PGothic" pitchFamily="34" charset="-128"/>
              <a:cs typeface="Calibri" pitchFamily="34" charset="0"/>
            </a:endParaRPr>
          </a:p>
        </p:txBody>
      </p:sp>
      <p:sp>
        <p:nvSpPr>
          <p:cNvPr id="5" name="TextBox 4"/>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pic>
        <p:nvPicPr>
          <p:cNvPr id="2052" name="Picture 4" descr="Free Bitcoins and U.s Dollar Bills Stock Photo">
            <a:extLst>
              <a:ext uri="{FF2B5EF4-FFF2-40B4-BE49-F238E27FC236}">
                <a16:creationId xmlns:a16="http://schemas.microsoft.com/office/drawing/2014/main" id="{BECA41D8-1037-B124-737B-5AB528A9B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14115"/>
            <a:ext cx="35052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827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latin typeface="Calibri" pitchFamily="34" charset="0"/>
                <a:cs typeface="Calibri" pitchFamily="34" charset="0"/>
              </a:rPr>
              <a:t>Air Quality Scenarios</a:t>
            </a:r>
          </a:p>
        </p:txBody>
      </p:sp>
      <p:sp>
        <p:nvSpPr>
          <p:cNvPr id="39939" name="Rectangle 3"/>
          <p:cNvSpPr>
            <a:spLocks noGrp="1" noChangeArrowheads="1"/>
          </p:cNvSpPr>
          <p:nvPr>
            <p:ph idx="1"/>
          </p:nvPr>
        </p:nvSpPr>
        <p:spPr>
          <a:xfrm>
            <a:off x="457200" y="1263371"/>
            <a:ext cx="8229600" cy="4876800"/>
          </a:xfrm>
        </p:spPr>
        <p:txBody>
          <a:bodyPr/>
          <a:lstStyle/>
          <a:p>
            <a:pPr>
              <a:lnSpc>
                <a:spcPct val="80000"/>
              </a:lnSpc>
            </a:pPr>
            <a:r>
              <a:rPr lang="en-US" sz="2800" dirty="0">
                <a:latin typeface="Calibri" pitchFamily="34" charset="0"/>
                <a:cs typeface="Calibri" pitchFamily="34" charset="0"/>
              </a:rPr>
              <a:t>Imagine the current air quality in your area is moderate</a:t>
            </a:r>
          </a:p>
          <a:p>
            <a:pPr>
              <a:lnSpc>
                <a:spcPct val="80000"/>
              </a:lnSpc>
            </a:pPr>
            <a:r>
              <a:rPr lang="en-US" sz="2800" dirty="0">
                <a:latin typeface="Calibri" pitchFamily="34" charset="0"/>
                <a:cs typeface="Calibri" pitchFamily="34" charset="0"/>
              </a:rPr>
              <a:t>Temporary emissions regulation test will immediately improve [worsen] air quality for 3 weeks </a:t>
            </a:r>
          </a:p>
          <a:p>
            <a:pPr>
              <a:lnSpc>
                <a:spcPct val="80000"/>
              </a:lnSpc>
            </a:pPr>
            <a:r>
              <a:rPr lang="en-US" sz="2800" dirty="0">
                <a:latin typeface="Calibri" pitchFamily="34" charset="0"/>
                <a:cs typeface="Calibri" pitchFamily="34" charset="0"/>
              </a:rPr>
              <a:t>Alternately, the test may be carried out one year from now, for a different length of time</a:t>
            </a:r>
          </a:p>
          <a:p>
            <a:pPr>
              <a:lnSpc>
                <a:spcPct val="80000"/>
              </a:lnSpc>
            </a:pPr>
            <a:r>
              <a:rPr lang="en-US" sz="2800" dirty="0">
                <a:latin typeface="Calibri" pitchFamily="34" charset="0"/>
                <a:cs typeface="Calibri" pitchFamily="34" charset="0"/>
              </a:rPr>
              <a:t>We are interested in your </a:t>
            </a:r>
            <a:br>
              <a:rPr lang="en-US" sz="2800" dirty="0">
                <a:latin typeface="Calibri" pitchFamily="34" charset="0"/>
                <a:cs typeface="Calibri" pitchFamily="34" charset="0"/>
              </a:rPr>
            </a:br>
            <a:r>
              <a:rPr lang="en-US" sz="2800" dirty="0">
                <a:latin typeface="Calibri" pitchFamily="34" charset="0"/>
                <a:cs typeface="Calibri" pitchFamily="34" charset="0"/>
              </a:rPr>
              <a:t>preference, as someone who </a:t>
            </a:r>
            <a:br>
              <a:rPr lang="en-US" sz="2800" dirty="0">
                <a:latin typeface="Calibri" pitchFamily="34" charset="0"/>
                <a:cs typeface="Calibri" pitchFamily="34" charset="0"/>
              </a:rPr>
            </a:br>
            <a:r>
              <a:rPr lang="en-US" sz="2800" dirty="0">
                <a:latin typeface="Calibri" pitchFamily="34" charset="0"/>
                <a:cs typeface="Calibri" pitchFamily="34" charset="0"/>
              </a:rPr>
              <a:t>will be personally affected by </a:t>
            </a:r>
            <a:br>
              <a:rPr lang="en-US" sz="2800" dirty="0">
                <a:latin typeface="Calibri" pitchFamily="34" charset="0"/>
                <a:cs typeface="Calibri" pitchFamily="34" charset="0"/>
              </a:rPr>
            </a:br>
            <a:r>
              <a:rPr lang="en-US" sz="2800" dirty="0">
                <a:latin typeface="Calibri" pitchFamily="34" charset="0"/>
                <a:cs typeface="Calibri" pitchFamily="34" charset="0"/>
              </a:rPr>
              <a:t>it, between the two options of</a:t>
            </a:r>
            <a:br>
              <a:rPr lang="en-US" sz="2800" dirty="0">
                <a:latin typeface="Calibri" pitchFamily="34" charset="0"/>
                <a:cs typeface="Calibri" pitchFamily="34" charset="0"/>
              </a:rPr>
            </a:br>
            <a:r>
              <a:rPr lang="en-US" sz="2800" dirty="0">
                <a:latin typeface="Calibri" pitchFamily="34" charset="0"/>
                <a:cs typeface="Calibri" pitchFamily="34" charset="0"/>
              </a:rPr>
              <a:t>improved air now or in the </a:t>
            </a:r>
            <a:br>
              <a:rPr lang="en-US" sz="2800" dirty="0">
                <a:latin typeface="Calibri" pitchFamily="34" charset="0"/>
                <a:cs typeface="Calibri" pitchFamily="34" charset="0"/>
              </a:rPr>
            </a:br>
            <a:r>
              <a:rPr lang="en-US" sz="2800" dirty="0">
                <a:latin typeface="Calibri" pitchFamily="34" charset="0"/>
                <a:cs typeface="Calibri" pitchFamily="34" charset="0"/>
              </a:rPr>
              <a:t>future</a:t>
            </a:r>
          </a:p>
          <a:p>
            <a:pPr>
              <a:lnSpc>
                <a:spcPct val="80000"/>
              </a:lnSpc>
            </a:pPr>
            <a:endParaRPr lang="en-US" sz="2800" dirty="0"/>
          </a:p>
          <a:p>
            <a:pPr>
              <a:lnSpc>
                <a:spcPct val="80000"/>
              </a:lnSpc>
            </a:pPr>
            <a:endParaRPr lang="en-US" sz="2800" dirty="0"/>
          </a:p>
        </p:txBody>
      </p:sp>
      <p:sp>
        <p:nvSpPr>
          <p:cNvPr id="5" name="TextBox 4"/>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pic>
        <p:nvPicPr>
          <p:cNvPr id="3074" name="Picture 2" descr="Free Photo Of An Industrial Factory Emitting Smoke Stock Photo">
            <a:extLst>
              <a:ext uri="{FF2B5EF4-FFF2-40B4-BE49-F238E27FC236}">
                <a16:creationId xmlns:a16="http://schemas.microsoft.com/office/drawing/2014/main" id="{1C010EE5-22F5-BA2B-7A64-DC044030B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241800"/>
            <a:ext cx="33528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666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dirty="0">
                <a:latin typeface="Calibri" pitchFamily="34" charset="0"/>
                <a:cs typeface="Calibri" pitchFamily="34" charset="0"/>
              </a:rPr>
              <a:t>Indifference Point Elicitation</a:t>
            </a:r>
          </a:p>
        </p:txBody>
      </p:sp>
      <p:sp>
        <p:nvSpPr>
          <p:cNvPr id="114691" name="Rectangle 3"/>
          <p:cNvSpPr>
            <a:spLocks noGrp="1" noChangeArrowheads="1"/>
          </p:cNvSpPr>
          <p:nvPr>
            <p:ph type="body" sz="half" idx="1"/>
          </p:nvPr>
        </p:nvSpPr>
        <p:spPr>
          <a:xfrm>
            <a:off x="301625" y="1219200"/>
            <a:ext cx="8540750" cy="1371600"/>
          </a:xfrm>
        </p:spPr>
        <p:txBody>
          <a:bodyPr/>
          <a:lstStyle/>
          <a:p>
            <a:r>
              <a:rPr lang="en-US" altLang="ja-JP" sz="2800" dirty="0">
                <a:latin typeface="Calibri" pitchFamily="34" charset="0"/>
                <a:ea typeface="MS PGothic" pitchFamily="34" charset="-128"/>
                <a:cs typeface="Calibri" pitchFamily="34" charset="0"/>
              </a:rPr>
              <a:t>Please choose which option you prefer in each pair: </a:t>
            </a:r>
            <a:endParaRPr lang="en-US" sz="2800" dirty="0">
              <a:latin typeface="Calibri" pitchFamily="34" charset="0"/>
              <a:cs typeface="Calibri" pitchFamily="34" charset="0"/>
            </a:endParaRPr>
          </a:p>
        </p:txBody>
      </p:sp>
      <p:graphicFrame>
        <p:nvGraphicFramePr>
          <p:cNvPr id="114692" name="Group 4"/>
          <p:cNvGraphicFramePr>
            <a:graphicFrameLocks noGrp="1"/>
          </p:cNvGraphicFramePr>
          <p:nvPr>
            <p:ph sz="half" idx="2"/>
            <p:extLst>
              <p:ext uri="{D42A27DB-BD31-4B8C-83A1-F6EECF244321}">
                <p14:modId xmlns:p14="http://schemas.microsoft.com/office/powerpoint/2010/main" val="2097116184"/>
              </p:ext>
            </p:extLst>
          </p:nvPr>
        </p:nvGraphicFramePr>
        <p:xfrm>
          <a:off x="606425" y="2290763"/>
          <a:ext cx="7931150" cy="2832100"/>
        </p:xfrm>
        <a:graphic>
          <a:graphicData uri="http://schemas.openxmlformats.org/drawingml/2006/table">
            <a:tbl>
              <a:tblPr/>
              <a:tblGrid>
                <a:gridCol w="3965575">
                  <a:extLst>
                    <a:ext uri="{9D8B030D-6E8A-4147-A177-3AD203B41FA5}">
                      <a16:colId xmlns:a16="http://schemas.microsoft.com/office/drawing/2014/main" val="20000"/>
                    </a:ext>
                  </a:extLst>
                </a:gridCol>
                <a:gridCol w="3965575">
                  <a:extLst>
                    <a:ext uri="{9D8B030D-6E8A-4147-A177-3AD203B41FA5}">
                      <a16:colId xmlns:a16="http://schemas.microsoft.com/office/drawing/2014/main" val="20001"/>
                    </a:ext>
                  </a:extLst>
                </a:gridCol>
              </a:tblGrid>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Improved air quality immediately, for 21 days.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 ] Improved air quality one year from now, for 37 days. </a:t>
                      </a:r>
                      <a:endParaRPr kumimoji="0" lang="en-US" sz="2200" b="0" i="0" u="none" strike="noStrike" cap="none" normalizeH="0" baseline="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Improved air quality immediately, for 21 days.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 ] Improved air quality one year from now, for 35 days. </a:t>
                      </a:r>
                      <a:endParaRPr kumimoji="0" lang="en-US" sz="2200" b="0" i="0" u="none" strike="noStrike" cap="none" normalizeH="0" baseline="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Improved air quality immediately, for 21 days.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Improved air quality one year from now, for 33 days.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Calibri" pitchFamily="34" charset="0"/>
                          <a:cs typeface="Calibri" pitchFamily="34" charset="0"/>
                        </a:rPr>
                        <a:t>...</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Calibri" pitchFamily="34" charset="0"/>
                        </a:rPr>
                        <a:t>...</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4708" name="Text Box 20"/>
          <p:cNvSpPr txBox="1">
            <a:spLocks noChangeArrowheads="1"/>
          </p:cNvSpPr>
          <p:nvPr/>
        </p:nvSpPr>
        <p:spPr bwMode="auto">
          <a:xfrm>
            <a:off x="457200" y="5257800"/>
            <a:ext cx="8229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200" dirty="0">
                <a:latin typeface="Calibri" pitchFamily="34" charset="0"/>
                <a:cs typeface="Calibri" pitchFamily="34" charset="0"/>
              </a:rPr>
              <a:t>Please fill in the number that would make you indifferent between the following two options:</a:t>
            </a:r>
            <a:br>
              <a:rPr lang="en-US" sz="2200" dirty="0">
                <a:latin typeface="Calibri" pitchFamily="34" charset="0"/>
                <a:cs typeface="Calibri" pitchFamily="34" charset="0"/>
              </a:rPr>
            </a:br>
            <a:r>
              <a:rPr lang="en-US" sz="2200" dirty="0">
                <a:latin typeface="Calibri" pitchFamily="34" charset="0"/>
                <a:cs typeface="Calibri" pitchFamily="34" charset="0"/>
              </a:rPr>
              <a:t>A. Improved air quality immediately, for 21 days.</a:t>
            </a:r>
            <a:br>
              <a:rPr lang="en-US" sz="2200" dirty="0">
                <a:latin typeface="Calibri" pitchFamily="34" charset="0"/>
                <a:cs typeface="Calibri" pitchFamily="34" charset="0"/>
              </a:rPr>
            </a:br>
            <a:r>
              <a:rPr lang="en-US" sz="2200" dirty="0">
                <a:latin typeface="Calibri" pitchFamily="34" charset="0"/>
                <a:cs typeface="Calibri" pitchFamily="34" charset="0"/>
              </a:rPr>
              <a:t>B. Improved air quality one year from now, for ____ days. </a:t>
            </a:r>
          </a:p>
        </p:txBody>
      </p:sp>
      <p:sp>
        <p:nvSpPr>
          <p:cNvPr id="6" name="TextBox 5"/>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528940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latin typeface="Calibri" pitchFamily="34" charset="0"/>
                <a:cs typeface="Calibri" pitchFamily="34" charset="0"/>
              </a:rPr>
              <a:t>Mass Transit Scenario</a:t>
            </a:r>
          </a:p>
        </p:txBody>
      </p:sp>
      <p:sp>
        <p:nvSpPr>
          <p:cNvPr id="4" name="TextBox 3"/>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pic>
        <p:nvPicPr>
          <p:cNvPr id="4098" name="Picture 2" descr="Free Train Moving in an Underground Train Station Stock Photo">
            <a:extLst>
              <a:ext uri="{FF2B5EF4-FFF2-40B4-BE49-F238E27FC236}">
                <a16:creationId xmlns:a16="http://schemas.microsoft.com/office/drawing/2014/main" id="{80C6E172-750F-4CB8-AE3B-6D025CDA8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95400"/>
            <a:ext cx="5791200" cy="386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438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latin typeface="Calibri" pitchFamily="34" charset="0"/>
                <a:cs typeface="Calibri" pitchFamily="34" charset="0"/>
              </a:rPr>
              <a:t>Garbage Scenario</a:t>
            </a:r>
          </a:p>
        </p:txBody>
      </p:sp>
      <p:sp>
        <p:nvSpPr>
          <p:cNvPr id="4" name="TextBox 3"/>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pic>
        <p:nvPicPr>
          <p:cNvPr id="5122" name="Picture 2" descr="Free Brown Cardboard Box Beside Green Leafed Plant Stock Photo">
            <a:extLst>
              <a:ext uri="{FF2B5EF4-FFF2-40B4-BE49-F238E27FC236}">
                <a16:creationId xmlns:a16="http://schemas.microsoft.com/office/drawing/2014/main" id="{C5AFCE91-7E33-0FBC-E4C5-3055FE9B92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333" b="11111"/>
          <a:stretch/>
        </p:blipFill>
        <p:spPr bwMode="auto">
          <a:xfrm>
            <a:off x="1997868" y="1383348"/>
            <a:ext cx="5148263"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330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0"/>
            <a:ext cx="8382000" cy="1143000"/>
          </a:xfrm>
        </p:spPr>
        <p:txBody>
          <a:bodyPr/>
          <a:lstStyle/>
          <a:p>
            <a:r>
              <a:rPr lang="en-US" dirty="0">
                <a:latin typeface="Calibri" pitchFamily="34" charset="0"/>
                <a:cs typeface="Calibri" pitchFamily="34" charset="0"/>
              </a:rPr>
              <a:t>Study 1: Discount Rates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8458200" cy="577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 y="6550223"/>
            <a:ext cx="5943600" cy="307777"/>
          </a:xfrm>
          <a:prstGeom prst="rect">
            <a:avLst/>
          </a:prstGeom>
          <a:noFill/>
        </p:spPr>
        <p:txBody>
          <a:bodyPr wrap="square" rtlCol="0">
            <a:spAutoFit/>
          </a:bodyPr>
          <a:lstStyle/>
          <a:p>
            <a:pPr algn="l"/>
            <a:r>
              <a:rPr lang="en-US" sz="1400" dirty="0">
                <a:latin typeface="Calibri" pitchFamily="34" charset="0"/>
                <a:cs typeface="Calibri" pitchFamily="34" charset="0"/>
              </a:rPr>
              <a:t>(Hardisty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309703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Dave\Documents\Job Stuff\Philips Incandescent A-19 Light Bulb.g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56" y="2091417"/>
            <a:ext cx="1676400" cy="25557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e\Documents\Job Stuff\h_texas_spiralCFL_15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999" y="2030337"/>
            <a:ext cx="1457331" cy="2694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4694" y="4849557"/>
            <a:ext cx="1171218" cy="369332"/>
          </a:xfrm>
          <a:prstGeom prst="rect">
            <a:avLst/>
          </a:prstGeom>
          <a:noFill/>
        </p:spPr>
        <p:txBody>
          <a:bodyPr wrap="none" rtlCol="0">
            <a:spAutoFit/>
          </a:bodyPr>
          <a:lstStyle/>
          <a:p>
            <a:r>
              <a:rPr lang="en-US" dirty="0">
                <a:latin typeface="Calibri" pitchFamily="34" charset="0"/>
                <a:cs typeface="Calibri" pitchFamily="34" charset="0"/>
              </a:rPr>
              <a:t>$0.87 now</a:t>
            </a:r>
          </a:p>
        </p:txBody>
      </p:sp>
      <p:sp>
        <p:nvSpPr>
          <p:cNvPr id="9" name="TextBox 8"/>
          <p:cNvSpPr txBox="1"/>
          <p:nvPr/>
        </p:nvSpPr>
        <p:spPr>
          <a:xfrm>
            <a:off x="3601093" y="4876800"/>
            <a:ext cx="1171218" cy="369332"/>
          </a:xfrm>
          <a:prstGeom prst="rect">
            <a:avLst/>
          </a:prstGeom>
          <a:noFill/>
        </p:spPr>
        <p:txBody>
          <a:bodyPr wrap="none" rtlCol="0">
            <a:spAutoFit/>
          </a:bodyPr>
          <a:lstStyle/>
          <a:p>
            <a:r>
              <a:rPr lang="en-US" dirty="0">
                <a:latin typeface="Calibri" pitchFamily="34" charset="0"/>
                <a:cs typeface="Calibri" pitchFamily="34" charset="0"/>
              </a:rPr>
              <a:t>$3.29 now</a:t>
            </a:r>
          </a:p>
        </p:txBody>
      </p:sp>
      <p:sp>
        <p:nvSpPr>
          <p:cNvPr id="6" name="TextBox 5"/>
          <p:cNvSpPr txBox="1"/>
          <p:nvPr/>
        </p:nvSpPr>
        <p:spPr>
          <a:xfrm>
            <a:off x="-70532" y="6463802"/>
            <a:ext cx="4596259" cy="369332"/>
          </a:xfrm>
          <a:prstGeom prst="rect">
            <a:avLst/>
          </a:prstGeom>
          <a:noFill/>
        </p:spPr>
        <p:txBody>
          <a:bodyPr wrap="none" rtlCol="0">
            <a:spAutoFit/>
          </a:bodyPr>
          <a:lstStyle/>
          <a:p>
            <a:r>
              <a:rPr lang="en-US" dirty="0">
                <a:latin typeface="Calibri" pitchFamily="34" charset="0"/>
                <a:cs typeface="Calibri" pitchFamily="34" charset="0"/>
              </a:rPr>
              <a:t>(</a:t>
            </a:r>
            <a:r>
              <a:rPr lang="en-US" dirty="0" err="1">
                <a:latin typeface="Calibri" pitchFamily="34" charset="0"/>
                <a:cs typeface="Calibri" pitchFamily="34" charset="0"/>
              </a:rPr>
              <a:t>Hardisty</a:t>
            </a:r>
            <a:r>
              <a:rPr lang="en-US" dirty="0">
                <a:latin typeface="Calibri" pitchFamily="34" charset="0"/>
                <a:cs typeface="Calibri" pitchFamily="34" charset="0"/>
              </a:rPr>
              <a:t>, </a:t>
            </a:r>
            <a:r>
              <a:rPr lang="en-US" dirty="0" err="1">
                <a:latin typeface="Calibri" pitchFamily="34" charset="0"/>
                <a:cs typeface="Calibri" pitchFamily="34" charset="0"/>
              </a:rPr>
              <a:t>Orlove</a:t>
            </a:r>
            <a:r>
              <a:rPr lang="en-US" dirty="0">
                <a:latin typeface="Calibri" pitchFamily="34" charset="0"/>
                <a:cs typeface="Calibri" pitchFamily="34" charset="0"/>
              </a:rPr>
              <a:t>, </a:t>
            </a:r>
            <a:r>
              <a:rPr lang="en-US" dirty="0" err="1">
                <a:latin typeface="Calibri" pitchFamily="34" charset="0"/>
                <a:cs typeface="Calibri" pitchFamily="34" charset="0"/>
              </a:rPr>
              <a:t>Krantz</a:t>
            </a:r>
            <a:r>
              <a:rPr lang="en-US" dirty="0">
                <a:latin typeface="Calibri" pitchFamily="34" charset="0"/>
                <a:cs typeface="Calibri" pitchFamily="34" charset="0"/>
              </a:rPr>
              <a:t>, Small, &amp; </a:t>
            </a:r>
            <a:r>
              <a:rPr lang="en-US" dirty="0" err="1">
                <a:latin typeface="Calibri" pitchFamily="34" charset="0"/>
                <a:cs typeface="Calibri" pitchFamily="34" charset="0"/>
              </a:rPr>
              <a:t>Milch</a:t>
            </a:r>
            <a:r>
              <a:rPr lang="en-US" dirty="0">
                <a:latin typeface="Calibri" pitchFamily="34" charset="0"/>
                <a:cs typeface="Calibri" pitchFamily="34" charset="0"/>
              </a:rPr>
              <a:t>, 2012)</a:t>
            </a:r>
            <a:endParaRPr lang="en-US" dirty="0"/>
          </a:p>
        </p:txBody>
      </p:sp>
      <p:sp>
        <p:nvSpPr>
          <p:cNvPr id="13" name="Slide Number Placeholder 3"/>
          <p:cNvSpPr txBox="1">
            <a:spLocks/>
          </p:cNvSpPr>
          <p:nvPr/>
        </p:nvSpPr>
        <p:spPr>
          <a:xfrm>
            <a:off x="6553200" y="6245229"/>
            <a:ext cx="2133600" cy="476251"/>
          </a:xfrm>
          <a:prstGeom prst="rect">
            <a:avLst/>
          </a:prstGeom>
        </p:spPr>
        <p:txBody>
          <a:bodyPr/>
          <a:ls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r">
              <a:defRPr/>
            </a:pPr>
            <a:fld id="{E047C29A-9228-462E-AB8E-97353F26967E}" type="slidenum">
              <a:rPr lang="en-US" smtClean="0">
                <a:latin typeface="Calibri" pitchFamily="34" charset="0"/>
                <a:cs typeface="Calibri" pitchFamily="34" charset="0"/>
              </a:rPr>
              <a:pPr algn="r">
                <a:defRPr/>
              </a:pPr>
              <a:t>2</a:t>
            </a:fld>
            <a:endParaRPr lang="en-US" dirty="0">
              <a:latin typeface="Calibri" pitchFamily="34" charset="0"/>
              <a:cs typeface="Calibri" pitchFamily="34" charset="0"/>
            </a:endParaRPr>
          </a:p>
        </p:txBody>
      </p:sp>
      <p:pic>
        <p:nvPicPr>
          <p:cNvPr id="8" name="Picture 2" descr="C:\Users\Dave\Documents\Job Stuff\E27_led_bul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120" y="1951658"/>
            <a:ext cx="3124680" cy="28978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33560" y="4891309"/>
            <a:ext cx="1288238" cy="369332"/>
          </a:xfrm>
          <a:prstGeom prst="rect">
            <a:avLst/>
          </a:prstGeom>
          <a:noFill/>
        </p:spPr>
        <p:txBody>
          <a:bodyPr wrap="none" rtlCol="0">
            <a:spAutoFit/>
          </a:bodyPr>
          <a:lstStyle/>
          <a:p>
            <a:r>
              <a:rPr lang="en-US" dirty="0">
                <a:latin typeface="Calibri" pitchFamily="34" charset="0"/>
                <a:cs typeface="Calibri" pitchFamily="34" charset="0"/>
              </a:rPr>
              <a:t>$17.50 now</a:t>
            </a:r>
          </a:p>
        </p:txBody>
      </p:sp>
      <p:sp>
        <p:nvSpPr>
          <p:cNvPr id="2" name="TextBox 1"/>
          <p:cNvSpPr txBox="1"/>
          <p:nvPr/>
        </p:nvSpPr>
        <p:spPr>
          <a:xfrm>
            <a:off x="6533560" y="1661004"/>
            <a:ext cx="1181798" cy="369332"/>
          </a:xfrm>
          <a:prstGeom prst="rect">
            <a:avLst/>
          </a:prstGeom>
          <a:noFill/>
        </p:spPr>
        <p:txBody>
          <a:bodyPr wrap="none" rtlCol="0">
            <a:spAutoFit/>
          </a:bodyPr>
          <a:lstStyle/>
          <a:p>
            <a:r>
              <a:rPr lang="en-US" dirty="0">
                <a:latin typeface="Calibri" pitchFamily="34" charset="0"/>
                <a:cs typeface="Calibri" pitchFamily="34" charset="0"/>
              </a:rPr>
              <a:t>9 watt LED</a:t>
            </a:r>
          </a:p>
        </p:txBody>
      </p:sp>
      <p:sp>
        <p:nvSpPr>
          <p:cNvPr id="11" name="TextBox 10"/>
          <p:cNvSpPr txBox="1"/>
          <p:nvPr/>
        </p:nvSpPr>
        <p:spPr>
          <a:xfrm>
            <a:off x="3535714" y="1676400"/>
            <a:ext cx="1273170" cy="369332"/>
          </a:xfrm>
          <a:prstGeom prst="rect">
            <a:avLst/>
          </a:prstGeom>
          <a:noFill/>
        </p:spPr>
        <p:txBody>
          <a:bodyPr wrap="none" rtlCol="0">
            <a:spAutoFit/>
          </a:bodyPr>
          <a:lstStyle/>
          <a:p>
            <a:r>
              <a:rPr lang="en-US" dirty="0">
                <a:latin typeface="Calibri" pitchFamily="34" charset="0"/>
                <a:cs typeface="Calibri" pitchFamily="34" charset="0"/>
              </a:rPr>
              <a:t>14 watt CFL</a:t>
            </a:r>
          </a:p>
        </p:txBody>
      </p:sp>
      <p:sp>
        <p:nvSpPr>
          <p:cNvPr id="12" name="TextBox 11"/>
          <p:cNvSpPr txBox="1"/>
          <p:nvPr/>
        </p:nvSpPr>
        <p:spPr>
          <a:xfrm>
            <a:off x="297279" y="1676400"/>
            <a:ext cx="2186048" cy="369332"/>
          </a:xfrm>
          <a:prstGeom prst="rect">
            <a:avLst/>
          </a:prstGeom>
          <a:noFill/>
        </p:spPr>
        <p:txBody>
          <a:bodyPr wrap="none" rtlCol="0">
            <a:spAutoFit/>
          </a:bodyPr>
          <a:lstStyle/>
          <a:p>
            <a:r>
              <a:rPr lang="en-US" dirty="0">
                <a:latin typeface="Calibri" pitchFamily="34" charset="0"/>
                <a:cs typeface="Calibri" pitchFamily="34" charset="0"/>
              </a:rPr>
              <a:t>60 watt incandescent</a:t>
            </a:r>
          </a:p>
        </p:txBody>
      </p:sp>
      <p:sp>
        <p:nvSpPr>
          <p:cNvPr id="3" name="TextBox 2"/>
          <p:cNvSpPr txBox="1"/>
          <p:nvPr/>
        </p:nvSpPr>
        <p:spPr>
          <a:xfrm>
            <a:off x="844157" y="5105400"/>
            <a:ext cx="1137043" cy="369332"/>
          </a:xfrm>
          <a:prstGeom prst="rect">
            <a:avLst/>
          </a:prstGeom>
          <a:noFill/>
        </p:spPr>
        <p:txBody>
          <a:bodyPr wrap="none" rtlCol="0">
            <a:spAutoFit/>
          </a:bodyPr>
          <a:lstStyle/>
          <a:p>
            <a:r>
              <a:rPr lang="en-US" dirty="0">
                <a:latin typeface="Calibri" pitchFamily="34" charset="0"/>
                <a:cs typeface="Calibri" pitchFamily="34" charset="0"/>
              </a:rPr>
              <a:t>$443 later</a:t>
            </a:r>
          </a:p>
        </p:txBody>
      </p:sp>
      <p:sp>
        <p:nvSpPr>
          <p:cNvPr id="15" name="TextBox 14"/>
          <p:cNvSpPr txBox="1"/>
          <p:nvPr/>
        </p:nvSpPr>
        <p:spPr>
          <a:xfrm>
            <a:off x="3581400" y="5134617"/>
            <a:ext cx="1137043" cy="369332"/>
          </a:xfrm>
          <a:prstGeom prst="rect">
            <a:avLst/>
          </a:prstGeom>
          <a:noFill/>
        </p:spPr>
        <p:txBody>
          <a:bodyPr wrap="none" rtlCol="0">
            <a:spAutoFit/>
          </a:bodyPr>
          <a:lstStyle/>
          <a:p>
            <a:r>
              <a:rPr lang="en-US" dirty="0">
                <a:latin typeface="Calibri" pitchFamily="34" charset="0"/>
                <a:cs typeface="Calibri" pitchFamily="34" charset="0"/>
              </a:rPr>
              <a:t>$109 later</a:t>
            </a:r>
          </a:p>
        </p:txBody>
      </p:sp>
      <p:sp>
        <p:nvSpPr>
          <p:cNvPr id="16" name="TextBox 15"/>
          <p:cNvSpPr txBox="1"/>
          <p:nvPr/>
        </p:nvSpPr>
        <p:spPr>
          <a:xfrm>
            <a:off x="6693866" y="5134617"/>
            <a:ext cx="1020024" cy="369332"/>
          </a:xfrm>
          <a:prstGeom prst="rect">
            <a:avLst/>
          </a:prstGeom>
          <a:noFill/>
        </p:spPr>
        <p:txBody>
          <a:bodyPr wrap="none" rtlCol="0">
            <a:spAutoFit/>
          </a:bodyPr>
          <a:lstStyle/>
          <a:p>
            <a:r>
              <a:rPr lang="en-US" dirty="0">
                <a:latin typeface="Calibri" pitchFamily="34" charset="0"/>
                <a:cs typeface="Calibri" pitchFamily="34" charset="0"/>
              </a:rPr>
              <a:t>$61 later</a:t>
            </a:r>
          </a:p>
        </p:txBody>
      </p:sp>
      <p:sp>
        <p:nvSpPr>
          <p:cNvPr id="1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a:latin typeface="Calibri" pitchFamily="34" charset="0"/>
                <a:cs typeface="Calibri" pitchFamily="34" charset="0"/>
              </a:rPr>
              <a:t>When to pay?</a:t>
            </a:r>
          </a:p>
        </p:txBody>
      </p:sp>
    </p:spTree>
    <p:extLst>
      <p:ext uri="{BB962C8B-B14F-4D97-AF65-F5344CB8AC3E}">
        <p14:creationId xmlns:p14="http://schemas.microsoft.com/office/powerpoint/2010/main" val="274075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latin typeface="Calibri" pitchFamily="34" charset="0"/>
                <a:cs typeface="Calibri" pitchFamily="34" charset="0"/>
              </a:rPr>
              <a:t>Study 2: Objectives</a:t>
            </a:r>
          </a:p>
        </p:txBody>
      </p:sp>
      <p:sp>
        <p:nvSpPr>
          <p:cNvPr id="54275" name="Rectangle 3"/>
          <p:cNvSpPr>
            <a:spLocks noGrp="1" noChangeArrowheads="1"/>
          </p:cNvSpPr>
          <p:nvPr>
            <p:ph idx="1"/>
          </p:nvPr>
        </p:nvSpPr>
        <p:spPr/>
        <p:txBody>
          <a:bodyPr/>
          <a:lstStyle/>
          <a:p>
            <a:r>
              <a:rPr lang="en-US" dirty="0">
                <a:latin typeface="Calibri" pitchFamily="34" charset="0"/>
                <a:cs typeface="Calibri" pitchFamily="34" charset="0"/>
              </a:rPr>
              <a:t>Replicate study 1, using a different measure of air quality &amp; an experienced population</a:t>
            </a:r>
          </a:p>
          <a:p>
            <a:r>
              <a:rPr lang="en-US" dirty="0">
                <a:latin typeface="Calibri" pitchFamily="34" charset="0"/>
                <a:cs typeface="Calibri" pitchFamily="34" charset="0"/>
              </a:rPr>
              <a:t>Health outcomes</a:t>
            </a:r>
          </a:p>
        </p:txBody>
      </p:sp>
    </p:spTree>
    <p:extLst>
      <p:ext uri="{BB962C8B-B14F-4D97-AF65-F5344CB8AC3E}">
        <p14:creationId xmlns:p14="http://schemas.microsoft.com/office/powerpoint/2010/main" val="1017544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latin typeface="Calibri" pitchFamily="34" charset="0"/>
                <a:cs typeface="Calibri" pitchFamily="34" charset="0"/>
              </a:rPr>
              <a:t>Monetary Scenarios</a:t>
            </a:r>
          </a:p>
        </p:txBody>
      </p:sp>
      <p:sp>
        <p:nvSpPr>
          <p:cNvPr id="55299" name="Rectangle 3"/>
          <p:cNvSpPr>
            <a:spLocks noGrp="1" noChangeArrowheads="1"/>
          </p:cNvSpPr>
          <p:nvPr>
            <p:ph idx="1"/>
          </p:nvPr>
        </p:nvSpPr>
        <p:spPr/>
        <p:txBody>
          <a:bodyPr/>
          <a:lstStyle/>
          <a:p>
            <a:r>
              <a:rPr lang="en-US" dirty="0">
                <a:latin typeface="Calibri" pitchFamily="34" charset="0"/>
                <a:cs typeface="Calibri" pitchFamily="34" charset="0"/>
              </a:rPr>
              <a:t>Gain and loss, same as study 1</a:t>
            </a:r>
          </a:p>
        </p:txBody>
      </p:sp>
      <p:pic>
        <p:nvPicPr>
          <p:cNvPr id="2" name="Picture 2" descr="Free Bitcoins and U.s Dollar Bills Stock Photo">
            <a:extLst>
              <a:ext uri="{FF2B5EF4-FFF2-40B4-BE49-F238E27FC236}">
                <a16:creationId xmlns:a16="http://schemas.microsoft.com/office/drawing/2014/main" id="{F5E4C935-5839-D430-E724-16D15A922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57501"/>
            <a:ext cx="3809999" cy="285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81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 y="-76200"/>
            <a:ext cx="8839200" cy="1143000"/>
          </a:xfrm>
        </p:spPr>
        <p:txBody>
          <a:bodyPr/>
          <a:lstStyle/>
          <a:p>
            <a:r>
              <a:rPr lang="en-US" dirty="0">
                <a:latin typeface="Calibri" pitchFamily="34" charset="0"/>
                <a:cs typeface="Calibri" pitchFamily="34" charset="0"/>
              </a:rPr>
              <a:t>Environmental Scenarios: the AQI</a:t>
            </a:r>
          </a:p>
        </p:txBody>
      </p:sp>
      <p:pic>
        <p:nvPicPr>
          <p:cNvPr id="57347" name="Picture 3" descr="current-outlook-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772400" cy="524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062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latin typeface="Calibri" pitchFamily="34" charset="0"/>
                <a:cs typeface="Calibri" pitchFamily="34" charset="0"/>
              </a:rPr>
              <a:t>Understanding the AQI</a:t>
            </a:r>
          </a:p>
        </p:txBody>
      </p:sp>
      <p:sp>
        <p:nvSpPr>
          <p:cNvPr id="59395" name="Rectangle 3"/>
          <p:cNvSpPr>
            <a:spLocks noGrp="1" noChangeArrowheads="1"/>
          </p:cNvSpPr>
          <p:nvPr>
            <p:ph sz="half" idx="1"/>
          </p:nvPr>
        </p:nvSpPr>
        <p:spPr>
          <a:xfrm>
            <a:off x="457200" y="1600200"/>
            <a:ext cx="4041775" cy="4525963"/>
          </a:xfrm>
        </p:spPr>
        <p:txBody>
          <a:bodyPr/>
          <a:lstStyle/>
          <a:p>
            <a:r>
              <a:rPr lang="en-US" b="1" i="1" dirty="0">
                <a:latin typeface="Calibri" pitchFamily="34" charset="0"/>
                <a:cs typeface="Calibri" pitchFamily="34" charset="0"/>
              </a:rPr>
              <a:t>What is the AQI?</a:t>
            </a:r>
            <a:r>
              <a:rPr lang="en-US" dirty="0">
                <a:latin typeface="Calibri" pitchFamily="34" charset="0"/>
                <a:cs typeface="Calibri" pitchFamily="34" charset="0"/>
              </a:rPr>
              <a:t> </a:t>
            </a:r>
            <a:br>
              <a:rPr lang="en-US" dirty="0">
                <a:latin typeface="Calibri" pitchFamily="34" charset="0"/>
                <a:cs typeface="Calibri" pitchFamily="34" charset="0"/>
              </a:rPr>
            </a:br>
            <a:br>
              <a:rPr lang="en-US" dirty="0"/>
            </a:br>
            <a:r>
              <a:rPr lang="en-US" dirty="0">
                <a:latin typeface="Calibri" pitchFamily="34" charset="0"/>
                <a:cs typeface="Calibri" pitchFamily="34" charset="0"/>
              </a:rPr>
              <a:t>The AQI is an index for reporting daily air quality that tells you how clean or polluted your air is... </a:t>
            </a:r>
            <a:r>
              <a:rPr lang="en-US" dirty="0" err="1">
                <a:latin typeface="Calibri" pitchFamily="34" charset="0"/>
                <a:cs typeface="Calibri" pitchFamily="34" charset="0"/>
              </a:rPr>
              <a:t>etc</a:t>
            </a:r>
            <a:endParaRPr lang="en-US" dirty="0">
              <a:latin typeface="Calibri" pitchFamily="34" charset="0"/>
              <a:cs typeface="Calibri" pitchFamily="34" charset="0"/>
            </a:endParaRPr>
          </a:p>
        </p:txBody>
      </p:sp>
      <p:pic>
        <p:nvPicPr>
          <p:cNvPr id="59396" name="Picture 4" descr="AQIc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6223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59397" name="Picture 5" descr="AQIcol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6100" y="1676400"/>
            <a:ext cx="8255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9398" name="Text Box 6"/>
          <p:cNvSpPr txBox="1">
            <a:spLocks noChangeArrowheads="1"/>
          </p:cNvSpPr>
          <p:nvPr/>
        </p:nvSpPr>
        <p:spPr bwMode="auto">
          <a:xfrm>
            <a:off x="5486400" y="1676400"/>
            <a:ext cx="2514600"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500" dirty="0">
                <a:effectLst>
                  <a:outerShdw blurRad="38100" dist="38100" dir="2700000" algn="tl">
                    <a:srgbClr val="C0C0C0"/>
                  </a:outerShdw>
                </a:effectLst>
                <a:latin typeface="Calibri" pitchFamily="34" charset="0"/>
                <a:cs typeface="Calibri" pitchFamily="34" charset="0"/>
              </a:rPr>
              <a:t>Good</a:t>
            </a:r>
          </a:p>
          <a:p>
            <a:pPr algn="ctr">
              <a:spcBef>
                <a:spcPct val="50000"/>
              </a:spcBef>
            </a:pPr>
            <a:endParaRPr lang="en-US" sz="1500" dirty="0">
              <a:effectLst>
                <a:outerShdw blurRad="38100" dist="38100" dir="2700000" algn="tl">
                  <a:srgbClr val="C0C0C0"/>
                </a:outerShdw>
              </a:effectLst>
              <a:latin typeface="Calibri" pitchFamily="34" charset="0"/>
              <a:cs typeface="Calibri" pitchFamily="34" charset="0"/>
            </a:endParaRPr>
          </a:p>
          <a:p>
            <a:pPr algn="ctr">
              <a:spcBef>
                <a:spcPct val="50000"/>
              </a:spcBef>
            </a:pPr>
            <a:r>
              <a:rPr lang="en-US" sz="1500" dirty="0">
                <a:effectLst>
                  <a:outerShdw blurRad="38100" dist="38100" dir="2700000" algn="tl">
                    <a:srgbClr val="C0C0C0"/>
                  </a:outerShdw>
                </a:effectLst>
                <a:latin typeface="Calibri" pitchFamily="34" charset="0"/>
                <a:cs typeface="Calibri" pitchFamily="34" charset="0"/>
              </a:rPr>
              <a:t>Moderate </a:t>
            </a:r>
          </a:p>
          <a:p>
            <a:pPr algn="ctr">
              <a:spcBef>
                <a:spcPct val="50000"/>
              </a:spcBef>
            </a:pPr>
            <a:endParaRPr lang="en-US" sz="1500" dirty="0">
              <a:effectLst>
                <a:outerShdw blurRad="38100" dist="38100" dir="2700000" algn="tl">
                  <a:srgbClr val="C0C0C0"/>
                </a:outerShdw>
              </a:effectLst>
              <a:latin typeface="Calibri" pitchFamily="34" charset="0"/>
              <a:cs typeface="Calibri" pitchFamily="34" charset="0"/>
            </a:endParaRPr>
          </a:p>
          <a:p>
            <a:pPr algn="ctr">
              <a:spcBef>
                <a:spcPct val="50000"/>
              </a:spcBef>
            </a:pPr>
            <a:r>
              <a:rPr lang="en-US" sz="1500" dirty="0">
                <a:effectLst>
                  <a:outerShdw blurRad="38100" dist="38100" dir="2700000" algn="tl">
                    <a:srgbClr val="C0C0C0"/>
                  </a:outerShdw>
                </a:effectLst>
                <a:latin typeface="Calibri" pitchFamily="34" charset="0"/>
                <a:cs typeface="Calibri" pitchFamily="34" charset="0"/>
              </a:rPr>
              <a:t>Unhealthy for Sensitive Groups</a:t>
            </a:r>
          </a:p>
          <a:p>
            <a:pPr algn="ctr">
              <a:spcBef>
                <a:spcPct val="50000"/>
              </a:spcBef>
            </a:pPr>
            <a:endParaRPr lang="en-US" sz="1500" dirty="0">
              <a:effectLst>
                <a:outerShdw blurRad="38100" dist="38100" dir="2700000" algn="tl">
                  <a:srgbClr val="C0C0C0"/>
                </a:outerShdw>
              </a:effectLst>
              <a:latin typeface="Calibri" pitchFamily="34" charset="0"/>
              <a:cs typeface="Calibri" pitchFamily="34" charset="0"/>
            </a:endParaRPr>
          </a:p>
          <a:p>
            <a:pPr algn="ctr">
              <a:spcBef>
                <a:spcPct val="50000"/>
              </a:spcBef>
            </a:pPr>
            <a:r>
              <a:rPr lang="en-US" sz="1500" dirty="0">
                <a:effectLst>
                  <a:outerShdw blurRad="38100" dist="38100" dir="2700000" algn="tl">
                    <a:srgbClr val="C0C0C0"/>
                  </a:outerShdw>
                </a:effectLst>
                <a:latin typeface="Calibri" pitchFamily="34" charset="0"/>
                <a:cs typeface="Calibri" pitchFamily="34" charset="0"/>
              </a:rPr>
              <a:t>Unhealthy </a:t>
            </a:r>
          </a:p>
          <a:p>
            <a:pPr algn="ctr">
              <a:spcBef>
                <a:spcPct val="50000"/>
              </a:spcBef>
            </a:pPr>
            <a:endParaRPr lang="en-US" sz="1500" dirty="0">
              <a:effectLst>
                <a:outerShdw blurRad="38100" dist="38100" dir="2700000" algn="tl">
                  <a:srgbClr val="C0C0C0"/>
                </a:outerShdw>
              </a:effectLst>
              <a:latin typeface="Calibri" pitchFamily="34" charset="0"/>
              <a:cs typeface="Calibri" pitchFamily="34" charset="0"/>
            </a:endParaRPr>
          </a:p>
          <a:p>
            <a:pPr algn="ctr">
              <a:spcBef>
                <a:spcPct val="50000"/>
              </a:spcBef>
            </a:pPr>
            <a:r>
              <a:rPr lang="en-US" sz="1500" dirty="0">
                <a:effectLst>
                  <a:outerShdw blurRad="38100" dist="38100" dir="2700000" algn="tl">
                    <a:srgbClr val="C0C0C0"/>
                  </a:outerShdw>
                </a:effectLst>
                <a:latin typeface="Calibri" pitchFamily="34" charset="0"/>
                <a:cs typeface="Calibri" pitchFamily="34" charset="0"/>
              </a:rPr>
              <a:t>Very Unhealthy </a:t>
            </a:r>
          </a:p>
          <a:p>
            <a:pPr algn="ctr">
              <a:spcBef>
                <a:spcPct val="50000"/>
              </a:spcBef>
            </a:pPr>
            <a:endParaRPr lang="en-US" sz="1500" dirty="0">
              <a:effectLst>
                <a:outerShdw blurRad="38100" dist="38100" dir="2700000" algn="tl">
                  <a:srgbClr val="C0C0C0"/>
                </a:outerShdw>
              </a:effectLst>
              <a:latin typeface="Calibri" pitchFamily="34" charset="0"/>
              <a:cs typeface="Calibri" pitchFamily="34" charset="0"/>
            </a:endParaRPr>
          </a:p>
          <a:p>
            <a:pPr algn="ctr">
              <a:spcBef>
                <a:spcPct val="50000"/>
              </a:spcBef>
            </a:pPr>
            <a:r>
              <a:rPr lang="en-US" sz="1500" dirty="0">
                <a:effectLst>
                  <a:outerShdw blurRad="38100" dist="38100" dir="2700000" algn="tl">
                    <a:srgbClr val="C0C0C0"/>
                  </a:outerShdw>
                </a:effectLst>
                <a:latin typeface="Calibri" pitchFamily="34" charset="0"/>
                <a:cs typeface="Calibri" pitchFamily="34" charset="0"/>
              </a:rPr>
              <a:t>Hazardous  </a:t>
            </a:r>
          </a:p>
        </p:txBody>
      </p:sp>
      <p:sp>
        <p:nvSpPr>
          <p:cNvPr id="7" name="TextBox 6"/>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2004932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latin typeface="Calibri" pitchFamily="34" charset="0"/>
                <a:cs typeface="Calibri" pitchFamily="34" charset="0"/>
              </a:rPr>
              <a:t>Health Scenarios</a:t>
            </a:r>
          </a:p>
        </p:txBody>
      </p:sp>
      <p:sp>
        <p:nvSpPr>
          <p:cNvPr id="61443" name="Rectangle 3"/>
          <p:cNvSpPr>
            <a:spLocks noGrp="1" noChangeArrowheads="1"/>
          </p:cNvSpPr>
          <p:nvPr>
            <p:ph idx="1"/>
          </p:nvPr>
        </p:nvSpPr>
        <p:spPr>
          <a:xfrm>
            <a:off x="457200" y="1600200"/>
            <a:ext cx="6024563" cy="4525963"/>
          </a:xfrm>
        </p:spPr>
        <p:txBody>
          <a:bodyPr>
            <a:normAutofit lnSpcReduction="10000"/>
          </a:bodyPr>
          <a:lstStyle/>
          <a:p>
            <a:pPr>
              <a:lnSpc>
                <a:spcPct val="90000"/>
              </a:lnSpc>
            </a:pPr>
            <a:r>
              <a:rPr lang="en-US" sz="2800" dirty="0">
                <a:latin typeface="Calibri" pitchFamily="34" charset="0"/>
                <a:cs typeface="Calibri" pitchFamily="34" charset="0"/>
              </a:rPr>
              <a:t>Used stimuli developed by Chapman (1996)</a:t>
            </a:r>
          </a:p>
          <a:p>
            <a:pPr>
              <a:lnSpc>
                <a:spcPct val="90000"/>
              </a:lnSpc>
            </a:pPr>
            <a:r>
              <a:rPr lang="en-US" sz="2800" dirty="0">
                <a:latin typeface="Calibri" pitchFamily="34" charset="0"/>
                <a:cs typeface="Calibri" pitchFamily="34" charset="0"/>
              </a:rPr>
              <a:t>Imagine you are currently in poor [good] health</a:t>
            </a:r>
          </a:p>
          <a:p>
            <a:pPr>
              <a:lnSpc>
                <a:spcPct val="90000"/>
              </a:lnSpc>
            </a:pPr>
            <a:r>
              <a:rPr lang="en-US" sz="2800" dirty="0">
                <a:latin typeface="Calibri" pitchFamily="34" charset="0"/>
                <a:cs typeface="Calibri" pitchFamily="34" charset="0"/>
              </a:rPr>
              <a:t>You can choose between two treatments [disorders] which will restore you to [cause you to lose your] full health for a limited amount of time (~12 weeks)</a:t>
            </a:r>
          </a:p>
          <a:p>
            <a:pPr>
              <a:lnSpc>
                <a:spcPct val="90000"/>
              </a:lnSpc>
            </a:pPr>
            <a:r>
              <a:rPr lang="en-US" sz="2800" dirty="0">
                <a:latin typeface="Calibri" pitchFamily="34" charset="0"/>
                <a:cs typeface="Calibri" pitchFamily="34" charset="0"/>
              </a:rPr>
              <a:t>One would take effect immediately, the other one year from now</a:t>
            </a:r>
          </a:p>
        </p:txBody>
      </p:sp>
      <p:pic>
        <p:nvPicPr>
          <p:cNvPr id="7170" name="Picture 2" descr="Free Woman in Gray Tank Top Stock Photo">
            <a:extLst>
              <a:ext uri="{FF2B5EF4-FFF2-40B4-BE49-F238E27FC236}">
                <a16:creationId xmlns:a16="http://schemas.microsoft.com/office/drawing/2014/main" id="{0249EE11-769E-1FBC-3273-2EF5CF362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990" y="3491065"/>
            <a:ext cx="2747010" cy="18313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ree A Photo Of A Happy Woman Stock Photo">
            <a:extLst>
              <a:ext uri="{FF2B5EF4-FFF2-40B4-BE49-F238E27FC236}">
                <a16:creationId xmlns:a16="http://schemas.microsoft.com/office/drawing/2014/main" id="{45F0DF93-E43C-DCBF-A078-7740F4D47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990" y="1585173"/>
            <a:ext cx="2743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781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6550223"/>
            <a:ext cx="5943600" cy="307777"/>
          </a:xfrm>
          <a:prstGeom prst="rect">
            <a:avLst/>
          </a:prstGeom>
          <a:noFill/>
        </p:spPr>
        <p:txBody>
          <a:bodyPr wrap="square" rtlCol="0">
            <a:spAutoFit/>
          </a:bodyPr>
          <a:lstStyle/>
          <a:p>
            <a:pPr algn="l"/>
            <a:r>
              <a:rPr lang="en-US" sz="1400" dirty="0">
                <a:latin typeface="Calibri" pitchFamily="34" charset="0"/>
                <a:cs typeface="Calibri" pitchFamily="34" charset="0"/>
              </a:rPr>
              <a:t>(Hardisty &amp; Weber 2009)</a:t>
            </a:r>
            <a:endParaRPr lang="en-US" sz="1200" dirty="0">
              <a:latin typeface="Calibri" pitchFamily="34" charset="0"/>
              <a:cs typeface="Calibri" pitchFamily="34"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95400"/>
            <a:ext cx="8077200" cy="4873768"/>
          </a:xfrm>
          <a:prstGeom prst="rect">
            <a:avLst/>
          </a:prstGeom>
          <a:noFill/>
          <a:ln>
            <a:noFill/>
          </a:ln>
        </p:spPr>
      </p:pic>
      <p:sp>
        <p:nvSpPr>
          <p:cNvPr id="8" name="Title 1"/>
          <p:cNvSpPr>
            <a:spLocks noGrp="1"/>
          </p:cNvSpPr>
          <p:nvPr>
            <p:ph type="title"/>
          </p:nvPr>
        </p:nvSpPr>
        <p:spPr>
          <a:xfrm>
            <a:off x="457200" y="5862"/>
            <a:ext cx="8229600" cy="1143000"/>
          </a:xfrm>
        </p:spPr>
        <p:txBody>
          <a:bodyPr>
            <a:noAutofit/>
          </a:bodyPr>
          <a:lstStyle/>
          <a:p>
            <a:r>
              <a:rPr lang="en-US" dirty="0">
                <a:latin typeface="Calibri" pitchFamily="34" charset="0"/>
                <a:cs typeface="Calibri" pitchFamily="34" charset="0"/>
              </a:rPr>
              <a:t>Study 2: Results</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25</a:t>
            </a:fld>
            <a:endParaRPr lang="en-US" dirty="0"/>
          </a:p>
        </p:txBody>
      </p:sp>
    </p:spTree>
    <p:extLst>
      <p:ext uri="{BB962C8B-B14F-4D97-AF65-F5344CB8AC3E}">
        <p14:creationId xmlns:p14="http://schemas.microsoft.com/office/powerpoint/2010/main" val="815893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latin typeface="Calibri" pitchFamily="34" charset="0"/>
                <a:cs typeface="Calibri" pitchFamily="34" charset="0"/>
              </a:rPr>
              <a:t>Study 3: Results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43000"/>
            <a:ext cx="7467600" cy="510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 y="6550223"/>
            <a:ext cx="5943600" cy="307777"/>
          </a:xfrm>
          <a:prstGeom prst="rect">
            <a:avLst/>
          </a:prstGeom>
          <a:noFill/>
        </p:spPr>
        <p:txBody>
          <a:bodyPr wrap="square" rtlCol="0">
            <a:spAutoFit/>
          </a:bodyPr>
          <a:lstStyle/>
          <a:p>
            <a:pPr algn="l"/>
            <a:r>
              <a:rPr lang="en-US" sz="1400" dirty="0">
                <a:latin typeface="Calibri" pitchFamily="34" charset="0"/>
                <a:cs typeface="Calibri" pitchFamily="34" charset="0"/>
              </a:rPr>
              <a:t>(Hardisty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971496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latin typeface="Calibri" pitchFamily="34" charset="0"/>
                <a:cs typeface="Calibri" pitchFamily="34" charset="0"/>
              </a:rPr>
              <a:t>Summary so far</a:t>
            </a:r>
          </a:p>
        </p:txBody>
      </p:sp>
      <p:sp>
        <p:nvSpPr>
          <p:cNvPr id="81923" name="Rectangle 3"/>
          <p:cNvSpPr>
            <a:spLocks noGrp="1" noChangeArrowheads="1"/>
          </p:cNvSpPr>
          <p:nvPr>
            <p:ph idx="1"/>
          </p:nvPr>
        </p:nvSpPr>
        <p:spPr/>
        <p:txBody>
          <a:bodyPr/>
          <a:lstStyle/>
          <a:p>
            <a:r>
              <a:rPr lang="en-US" dirty="0">
                <a:latin typeface="Calibri" pitchFamily="34" charset="0"/>
                <a:cs typeface="Calibri" pitchFamily="34" charset="0"/>
              </a:rPr>
              <a:t>Gains are discounted more than losses, across domains</a:t>
            </a:r>
          </a:p>
          <a:p>
            <a:r>
              <a:rPr lang="en-US" dirty="0">
                <a:latin typeface="Calibri" pitchFamily="34" charset="0"/>
                <a:cs typeface="Calibri" pitchFamily="34" charset="0"/>
              </a:rPr>
              <a:t>What about when real money is on the line?</a:t>
            </a:r>
          </a:p>
          <a:p>
            <a:endParaRPr lang="en-US" dirty="0"/>
          </a:p>
        </p:txBody>
      </p:sp>
    </p:spTree>
    <p:extLst>
      <p:ext uri="{BB962C8B-B14F-4D97-AF65-F5344CB8AC3E}">
        <p14:creationId xmlns:p14="http://schemas.microsoft.com/office/powerpoint/2010/main" val="4192196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Disco</a:t>
            </a:r>
          </a:p>
        </p:txBody>
      </p:sp>
      <p:sp>
        <p:nvSpPr>
          <p:cNvPr id="3" name="Content Placeholder 2"/>
          <p:cNvSpPr>
            <a:spLocks noGrp="1"/>
          </p:cNvSpPr>
          <p:nvPr>
            <p:ph idx="1"/>
          </p:nvPr>
        </p:nvSpPr>
        <p:spPr/>
        <p:txBody>
          <a:bodyPr/>
          <a:lstStyle/>
          <a:p>
            <a:r>
              <a:rPr lang="en-US" dirty="0"/>
              <a:t>60 Columbia students</a:t>
            </a:r>
          </a:p>
          <a:p>
            <a:r>
              <a:rPr lang="en-US" dirty="0"/>
              <a:t>2 experimental sessions, 4 weeks apart</a:t>
            </a:r>
          </a:p>
          <a:p>
            <a:r>
              <a:rPr lang="en-US" dirty="0"/>
              <a:t>Between subjects: real </a:t>
            </a:r>
            <a:r>
              <a:rPr lang="en-US" dirty="0" err="1"/>
              <a:t>vs</a:t>
            </a:r>
            <a:r>
              <a:rPr lang="en-US" dirty="0"/>
              <a:t> hypothetical</a:t>
            </a:r>
          </a:p>
          <a:p>
            <a:r>
              <a:rPr lang="en-US" dirty="0"/>
              <a:t>Within subjects: </a:t>
            </a:r>
            <a:br>
              <a:rPr lang="en-US" dirty="0"/>
            </a:br>
            <a:r>
              <a:rPr lang="en-US" dirty="0"/>
              <a:t>- gain </a:t>
            </a:r>
            <a:r>
              <a:rPr lang="en-US" dirty="0" err="1"/>
              <a:t>vs</a:t>
            </a:r>
            <a:r>
              <a:rPr lang="en-US" dirty="0"/>
              <a:t> loss </a:t>
            </a:r>
            <a:br>
              <a:rPr lang="en-US" dirty="0"/>
            </a:br>
            <a:r>
              <a:rPr lang="en-US" dirty="0"/>
              <a:t>- accelerate </a:t>
            </a:r>
            <a:r>
              <a:rPr lang="en-US" dirty="0" err="1"/>
              <a:t>vs</a:t>
            </a:r>
            <a:r>
              <a:rPr lang="en-US" dirty="0"/>
              <a:t> delay </a:t>
            </a:r>
            <a:br>
              <a:rPr lang="en-US" dirty="0"/>
            </a:br>
            <a:r>
              <a:rPr lang="en-US" dirty="0"/>
              <a:t>- small </a:t>
            </a:r>
            <a:r>
              <a:rPr lang="en-US" dirty="0" err="1"/>
              <a:t>vs</a:t>
            </a:r>
            <a:r>
              <a:rPr lang="en-US" dirty="0"/>
              <a:t> medium</a:t>
            </a:r>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28</a:t>
            </a:fld>
            <a:endParaRPr lang="en-US" dirty="0"/>
          </a:p>
        </p:txBody>
      </p:sp>
    </p:spTree>
    <p:extLst>
      <p:ext uri="{BB962C8B-B14F-4D97-AF65-F5344CB8AC3E}">
        <p14:creationId xmlns:p14="http://schemas.microsoft.com/office/powerpoint/2010/main" val="1025885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Gain Delay</a:t>
            </a:r>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29</a:t>
            </a:fld>
            <a:endParaRPr lang="en-US" dirty="0"/>
          </a:p>
        </p:txBody>
      </p:sp>
      <p:pic>
        <p:nvPicPr>
          <p:cNvPr id="3074" name="Picture 2" descr="C:\Users\Dave\Desktop\Pictur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74676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60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factors affecting time preference</a:t>
            </a:r>
          </a:p>
        </p:txBody>
      </p:sp>
      <p:sp>
        <p:nvSpPr>
          <p:cNvPr id="3" name="Content Placeholder 2"/>
          <p:cNvSpPr>
            <a:spLocks noGrp="1"/>
          </p:cNvSpPr>
          <p:nvPr>
            <p:ph idx="1"/>
          </p:nvPr>
        </p:nvSpPr>
        <p:spPr/>
        <p:txBody>
          <a:bodyPr/>
          <a:lstStyle/>
          <a:p>
            <a:r>
              <a:rPr lang="en-US" dirty="0">
                <a:latin typeface="Calibri" pitchFamily="34" charset="0"/>
                <a:cs typeface="Calibri" pitchFamily="34" charset="0"/>
              </a:rPr>
              <a:t>Uncertainty </a:t>
            </a:r>
            <a:r>
              <a:rPr lang="en-US" sz="2000" dirty="0">
                <a:latin typeface="Calibri" pitchFamily="34" charset="0"/>
                <a:cs typeface="Calibri" pitchFamily="34" charset="0"/>
              </a:rPr>
              <a:t>(</a:t>
            </a:r>
            <a:r>
              <a:rPr lang="en-US" sz="2000" dirty="0" err="1">
                <a:latin typeface="Calibri" pitchFamily="34" charset="0"/>
                <a:cs typeface="Calibri" pitchFamily="34" charset="0"/>
              </a:rPr>
              <a:t>Bixter</a:t>
            </a:r>
            <a:r>
              <a:rPr lang="en-US" sz="2000" dirty="0">
                <a:latin typeface="Calibri" pitchFamily="34" charset="0"/>
                <a:cs typeface="Calibri" pitchFamily="34" charset="0"/>
              </a:rPr>
              <a:t> &amp; </a:t>
            </a:r>
            <a:r>
              <a:rPr lang="en-US" sz="2000" dirty="0" err="1">
                <a:latin typeface="Calibri" pitchFamily="34" charset="0"/>
                <a:cs typeface="Calibri" pitchFamily="34" charset="0"/>
              </a:rPr>
              <a:t>Luhmann</a:t>
            </a:r>
            <a:r>
              <a:rPr lang="en-US" sz="2000" dirty="0">
                <a:latin typeface="Calibri" pitchFamily="34" charset="0"/>
                <a:cs typeface="Calibri" pitchFamily="34" charset="0"/>
              </a:rPr>
              <a:t>, 2013; Takahashi et al, 2007)</a:t>
            </a:r>
          </a:p>
          <a:p>
            <a:r>
              <a:rPr lang="en-US" dirty="0">
                <a:latin typeface="Calibri" pitchFamily="34" charset="0"/>
                <a:cs typeface="Calibri" pitchFamily="34" charset="0"/>
              </a:rPr>
              <a:t>Interest on investment </a:t>
            </a:r>
            <a:r>
              <a:rPr lang="en-US" sz="2000" dirty="0">
                <a:latin typeface="Calibri" pitchFamily="34" charset="0"/>
                <a:cs typeface="Calibri" pitchFamily="34" charset="0"/>
              </a:rPr>
              <a:t>(Franklin, 1748; Read, Frederick, &amp; </a:t>
            </a:r>
            <a:r>
              <a:rPr lang="en-US" sz="2000" dirty="0" err="1">
                <a:latin typeface="Calibri" pitchFamily="34" charset="0"/>
                <a:cs typeface="Calibri" pitchFamily="34" charset="0"/>
              </a:rPr>
              <a:t>Scholten</a:t>
            </a:r>
            <a:r>
              <a:rPr lang="en-US" sz="2000" dirty="0">
                <a:latin typeface="Calibri" pitchFamily="34" charset="0"/>
                <a:cs typeface="Calibri" pitchFamily="34" charset="0"/>
              </a:rPr>
              <a:t>, 2013)</a:t>
            </a:r>
          </a:p>
          <a:p>
            <a:r>
              <a:rPr lang="en-US" dirty="0">
                <a:latin typeface="Calibri" pitchFamily="34" charset="0"/>
                <a:cs typeface="Calibri" pitchFamily="34" charset="0"/>
              </a:rPr>
              <a:t>Resource slack </a:t>
            </a:r>
            <a:r>
              <a:rPr lang="en-US" sz="2000" dirty="0">
                <a:latin typeface="Calibri" pitchFamily="34" charset="0"/>
                <a:cs typeface="Calibri" pitchFamily="34" charset="0"/>
              </a:rPr>
              <a:t>(</a:t>
            </a:r>
            <a:r>
              <a:rPr lang="en-US" sz="2000" dirty="0" err="1">
                <a:latin typeface="Calibri" pitchFamily="34" charset="0"/>
                <a:cs typeface="Calibri" pitchFamily="34" charset="0"/>
              </a:rPr>
              <a:t>Zauberman</a:t>
            </a:r>
            <a:r>
              <a:rPr lang="en-US" sz="2000" dirty="0">
                <a:latin typeface="Calibri" pitchFamily="34" charset="0"/>
                <a:cs typeface="Calibri" pitchFamily="34" charset="0"/>
              </a:rPr>
              <a:t> &amp; Lynch, 2005)</a:t>
            </a:r>
          </a:p>
          <a:p>
            <a:r>
              <a:rPr lang="en-US" dirty="0">
                <a:latin typeface="Calibri" pitchFamily="34" charset="0"/>
                <a:cs typeface="Calibri" pitchFamily="34" charset="0"/>
              </a:rPr>
              <a:t>Anticipation </a:t>
            </a:r>
            <a:r>
              <a:rPr lang="en-US" sz="2000" dirty="0">
                <a:latin typeface="Calibri" pitchFamily="34" charset="0"/>
                <a:cs typeface="Calibri" pitchFamily="34" charset="0"/>
              </a:rPr>
              <a:t>(</a:t>
            </a:r>
            <a:r>
              <a:rPr lang="en-US" sz="2000" dirty="0" err="1">
                <a:latin typeface="Calibri" pitchFamily="34" charset="0"/>
                <a:cs typeface="Calibri" pitchFamily="34" charset="0"/>
              </a:rPr>
              <a:t>Loewenstein</a:t>
            </a:r>
            <a:r>
              <a:rPr lang="en-US" sz="2000" dirty="0">
                <a:latin typeface="Calibri" pitchFamily="34" charset="0"/>
                <a:cs typeface="Calibri" pitchFamily="34" charset="0"/>
              </a:rPr>
              <a:t> 1987) </a:t>
            </a:r>
          </a:p>
          <a:p>
            <a:endParaRPr lang="en-US" dirty="0">
              <a:latin typeface="Calibri" pitchFamily="34" charset="0"/>
              <a:cs typeface="Calibri"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3</a:t>
            </a:fld>
            <a:endParaRPr lang="en-US" dirty="0"/>
          </a:p>
        </p:txBody>
      </p:sp>
    </p:spTree>
    <p:extLst>
      <p:ext uri="{BB962C8B-B14F-4D97-AF65-F5344CB8AC3E}">
        <p14:creationId xmlns:p14="http://schemas.microsoft.com/office/powerpoint/2010/main" val="3155725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Medium Loss Accelerate</a:t>
            </a:r>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30</a:t>
            </a:fld>
            <a:endParaRPr lang="en-US" dirty="0"/>
          </a:p>
        </p:txBody>
      </p:sp>
      <p:pic>
        <p:nvPicPr>
          <p:cNvPr id="4098" name="Picture 2" descr="C:\Users\Dave\Desktop\Pictur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90713"/>
            <a:ext cx="7381875"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19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t>Real </a:t>
            </a:r>
            <a:r>
              <a:rPr lang="en-US" dirty="0" err="1"/>
              <a:t>vs</a:t>
            </a:r>
            <a:r>
              <a:rPr lang="en-US" dirty="0"/>
              <a:t> Hypothetical Gains and Losses</a:t>
            </a:r>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31</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2277909472"/>
              </p:ext>
            </p:extLst>
          </p:nvPr>
        </p:nvGraphicFramePr>
        <p:xfrm>
          <a:off x="152400" y="565254"/>
          <a:ext cx="8666189" cy="6292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1230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itchFamily="34" charset="0"/>
                <a:cs typeface="Calibri" pitchFamily="34" charset="0"/>
              </a:rPr>
              <a:t>Disco Brain: Gains </a:t>
            </a:r>
            <a:r>
              <a:rPr lang="en-US" dirty="0" err="1">
                <a:latin typeface="Calibri" pitchFamily="34" charset="0"/>
                <a:cs typeface="Calibri" pitchFamily="34" charset="0"/>
              </a:rPr>
              <a:t>vs</a:t>
            </a:r>
            <a:r>
              <a:rPr lang="en-US" dirty="0">
                <a:latin typeface="Calibri" pitchFamily="34" charset="0"/>
                <a:cs typeface="Calibri" pitchFamily="34" charset="0"/>
              </a:rPr>
              <a:t> Losses</a:t>
            </a:r>
          </a:p>
        </p:txBody>
      </p:sp>
      <p:sp>
        <p:nvSpPr>
          <p:cNvPr id="10" name="Slide Number Placeholder 9"/>
          <p:cNvSpPr>
            <a:spLocks noGrp="1"/>
          </p:cNvSpPr>
          <p:nvPr>
            <p:ph type="sldNum" sz="quarter" idx="12"/>
          </p:nvPr>
        </p:nvSpPr>
        <p:spPr/>
        <p:txBody>
          <a:bodyPr/>
          <a:lstStyle/>
          <a:p>
            <a:pPr>
              <a:defRPr/>
            </a:pPr>
            <a:fld id="{8B6EF98A-9779-4B3E-8D92-11A51908C6C0}" type="slidenum">
              <a:rPr lang="en-US" smtClean="0"/>
              <a:pPr>
                <a:defRPr/>
              </a:pPr>
              <a:t>32</a:t>
            </a:fld>
            <a:endParaRPr lang="en-US" dirty="0"/>
          </a:p>
        </p:txBody>
      </p:sp>
      <p:pic>
        <p:nvPicPr>
          <p:cNvPr id="4" name="Picture 3" descr="C:\Users\Dave\Downloads\lvg_amyg_p05.tif"/>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04033"/>
            <a:ext cx="4019550" cy="3295650"/>
          </a:xfrm>
          <a:prstGeom prst="rect">
            <a:avLst/>
          </a:prstGeom>
          <a:noFill/>
          <a:ln>
            <a:noFill/>
          </a:ln>
        </p:spPr>
      </p:pic>
      <p:pic>
        <p:nvPicPr>
          <p:cNvPr id="5" name="Picture 4" descr="C:\Users\Dave\Downloads\gvl_vmpfc_p01.tif"/>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4019550" cy="3295650"/>
          </a:xfrm>
          <a:prstGeom prst="rect">
            <a:avLst/>
          </a:prstGeom>
          <a:noFill/>
          <a:ln>
            <a:noFill/>
          </a:ln>
        </p:spPr>
      </p:pic>
      <p:sp>
        <p:nvSpPr>
          <p:cNvPr id="6" name="TextBox 5"/>
          <p:cNvSpPr txBox="1"/>
          <p:nvPr/>
        </p:nvSpPr>
        <p:spPr>
          <a:xfrm>
            <a:off x="0" y="6334780"/>
            <a:ext cx="4953000" cy="276999"/>
          </a:xfrm>
          <a:prstGeom prst="rect">
            <a:avLst/>
          </a:prstGeom>
          <a:noFill/>
        </p:spPr>
        <p:txBody>
          <a:bodyPr wrap="square" rtlCol="0">
            <a:spAutoFit/>
          </a:bodyPr>
          <a:lstStyle/>
          <a:p>
            <a:pPr algn="l"/>
            <a:r>
              <a:rPr lang="en-US" sz="1200" dirty="0">
                <a:latin typeface="Calibri" pitchFamily="34" charset="0"/>
                <a:cs typeface="Calibri" pitchFamily="34" charset="0"/>
              </a:rPr>
              <a:t>(Hardisty, </a:t>
            </a:r>
            <a:r>
              <a:rPr lang="en-US" sz="1200" dirty="0" err="1">
                <a:latin typeface="Calibri" pitchFamily="34" charset="0"/>
                <a:cs typeface="Calibri" pitchFamily="34" charset="0"/>
              </a:rPr>
              <a:t>Wimmer</a:t>
            </a:r>
            <a:r>
              <a:rPr lang="en-US" sz="1200" dirty="0">
                <a:latin typeface="Calibri" pitchFamily="34" charset="0"/>
                <a:cs typeface="Calibri" pitchFamily="34" charset="0"/>
              </a:rPr>
              <a:t>, Weber, &amp; </a:t>
            </a:r>
            <a:r>
              <a:rPr lang="en-US" sz="1200" dirty="0" err="1">
                <a:latin typeface="Calibri" pitchFamily="34" charset="0"/>
                <a:cs typeface="Calibri" pitchFamily="34" charset="0"/>
              </a:rPr>
              <a:t>Shohamy</a:t>
            </a:r>
            <a:r>
              <a:rPr lang="en-US" sz="1200" dirty="0">
                <a:latin typeface="Calibri" pitchFamily="34" charset="0"/>
                <a:cs typeface="Calibri" pitchFamily="34" charset="0"/>
              </a:rPr>
              <a:t>; in prep)</a:t>
            </a:r>
          </a:p>
        </p:txBody>
      </p:sp>
      <p:sp>
        <p:nvSpPr>
          <p:cNvPr id="3" name="TextBox 2"/>
          <p:cNvSpPr txBox="1"/>
          <p:nvPr/>
        </p:nvSpPr>
        <p:spPr>
          <a:xfrm>
            <a:off x="2075950" y="1868993"/>
            <a:ext cx="1582484" cy="461665"/>
          </a:xfrm>
          <a:prstGeom prst="rect">
            <a:avLst/>
          </a:prstGeom>
          <a:noFill/>
        </p:spPr>
        <p:txBody>
          <a:bodyPr wrap="none" rtlCol="0">
            <a:spAutoFit/>
          </a:bodyPr>
          <a:lstStyle/>
          <a:p>
            <a:r>
              <a:rPr lang="en-US" sz="2400" dirty="0">
                <a:latin typeface="Calibri" pitchFamily="34" charset="0"/>
                <a:cs typeface="Calibri" pitchFamily="34" charset="0"/>
              </a:rPr>
              <a:t>Gain &gt; Loss</a:t>
            </a:r>
          </a:p>
        </p:txBody>
      </p:sp>
      <p:sp>
        <p:nvSpPr>
          <p:cNvPr id="7" name="TextBox 6"/>
          <p:cNvSpPr txBox="1"/>
          <p:nvPr/>
        </p:nvSpPr>
        <p:spPr>
          <a:xfrm>
            <a:off x="5809750" y="1916668"/>
            <a:ext cx="1582484" cy="461665"/>
          </a:xfrm>
          <a:prstGeom prst="rect">
            <a:avLst/>
          </a:prstGeom>
          <a:noFill/>
        </p:spPr>
        <p:txBody>
          <a:bodyPr wrap="none" rtlCol="0">
            <a:spAutoFit/>
          </a:bodyPr>
          <a:lstStyle/>
          <a:p>
            <a:r>
              <a:rPr lang="en-US" sz="2400" dirty="0">
                <a:latin typeface="Calibri" pitchFamily="34" charset="0"/>
                <a:cs typeface="Calibri" pitchFamily="34" charset="0"/>
              </a:rPr>
              <a:t>Loss &gt; Gain</a:t>
            </a:r>
          </a:p>
        </p:txBody>
      </p:sp>
    </p:spTree>
    <p:extLst>
      <p:ext uri="{BB962C8B-B14F-4D97-AF65-F5344CB8AC3E}">
        <p14:creationId xmlns:p14="http://schemas.microsoft.com/office/powerpoint/2010/main" val="1765500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Sign X Direction</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33</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08" y="1582455"/>
            <a:ext cx="901859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6334780"/>
            <a:ext cx="4953000" cy="276999"/>
          </a:xfrm>
          <a:prstGeom prst="rect">
            <a:avLst/>
          </a:prstGeom>
          <a:noFill/>
        </p:spPr>
        <p:txBody>
          <a:bodyPr wrap="square" rtlCol="0">
            <a:spAutoFit/>
          </a:bodyPr>
          <a:lstStyle/>
          <a:p>
            <a:pPr algn="l"/>
            <a:r>
              <a:rPr lang="en-US" sz="1200" dirty="0">
                <a:latin typeface="Calibri" pitchFamily="34" charset="0"/>
                <a:cs typeface="Calibri" pitchFamily="34" charset="0"/>
              </a:rPr>
              <a:t>(</a:t>
            </a:r>
            <a:r>
              <a:rPr lang="en-US" sz="1200" dirty="0" err="1">
                <a:latin typeface="Calibri" pitchFamily="34" charset="0"/>
                <a:cs typeface="Calibri" pitchFamily="34" charset="0"/>
              </a:rPr>
              <a:t>Appelt</a:t>
            </a:r>
            <a:r>
              <a:rPr lang="en-US" sz="1200" dirty="0">
                <a:latin typeface="Calibri" pitchFamily="34" charset="0"/>
                <a:cs typeface="Calibri" pitchFamily="34" charset="0"/>
              </a:rPr>
              <a:t>, Hardisty, &amp; Weber, 2012)</a:t>
            </a:r>
          </a:p>
        </p:txBody>
      </p:sp>
    </p:spTree>
    <p:extLst>
      <p:ext uri="{BB962C8B-B14F-4D97-AF65-F5344CB8AC3E}">
        <p14:creationId xmlns:p14="http://schemas.microsoft.com/office/powerpoint/2010/main" val="366243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so far</a:t>
            </a:r>
          </a:p>
        </p:txBody>
      </p:sp>
      <p:sp>
        <p:nvSpPr>
          <p:cNvPr id="3" name="Content Placeholder 2"/>
          <p:cNvSpPr>
            <a:spLocks noGrp="1"/>
          </p:cNvSpPr>
          <p:nvPr>
            <p:ph idx="1"/>
          </p:nvPr>
        </p:nvSpPr>
        <p:spPr/>
        <p:txBody>
          <a:bodyPr/>
          <a:lstStyle/>
          <a:p>
            <a:pPr marL="0" indent="0">
              <a:buNone/>
            </a:pPr>
            <a:r>
              <a:rPr lang="en-US" dirty="0"/>
              <a:t>Gains are discounted more than losses:</a:t>
            </a:r>
          </a:p>
          <a:p>
            <a:r>
              <a:rPr lang="en-US" dirty="0"/>
              <a:t>for financial, health, and environmental outcomes</a:t>
            </a:r>
          </a:p>
          <a:p>
            <a:r>
              <a:rPr lang="en-US" dirty="0"/>
              <a:t>for real and hypothetical outcomes</a:t>
            </a:r>
          </a:p>
          <a:p>
            <a:r>
              <a:rPr lang="en-US" dirty="0"/>
              <a:t>for accelerate and delay</a:t>
            </a:r>
          </a:p>
          <a:p>
            <a:r>
              <a:rPr lang="en-US" dirty="0"/>
              <a:t>it’s in the brain</a:t>
            </a:r>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34</a:t>
            </a:fld>
            <a:endParaRPr lang="en-US" dirty="0"/>
          </a:p>
        </p:txBody>
      </p:sp>
    </p:spTree>
    <p:extLst>
      <p:ext uri="{BB962C8B-B14F-4D97-AF65-F5344CB8AC3E}">
        <p14:creationId xmlns:p14="http://schemas.microsoft.com/office/powerpoint/2010/main" val="2230198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Why?</a:t>
            </a:r>
          </a:p>
        </p:txBody>
      </p:sp>
      <p:sp>
        <p:nvSpPr>
          <p:cNvPr id="3" name="Content Placeholder 2"/>
          <p:cNvSpPr>
            <a:spLocks noGrp="1"/>
          </p:cNvSpPr>
          <p:nvPr>
            <p:ph idx="1"/>
          </p:nvPr>
        </p:nvSpPr>
        <p:spPr/>
        <p:txBody>
          <a:bodyPr/>
          <a:lstStyle/>
          <a:p>
            <a:r>
              <a:rPr lang="en-US" dirty="0">
                <a:latin typeface="Calibri" pitchFamily="34" charset="0"/>
                <a:cs typeface="Calibri" pitchFamily="34" charset="0"/>
              </a:rPr>
              <a:t>Anticipation</a:t>
            </a:r>
          </a:p>
          <a:p>
            <a:r>
              <a:rPr lang="en-US" dirty="0">
                <a:latin typeface="Calibri" pitchFamily="34" charset="0"/>
                <a:cs typeface="Calibri" pitchFamily="34" charset="0"/>
              </a:rPr>
              <a:t>Loss aversion</a:t>
            </a:r>
          </a:p>
          <a:p>
            <a:r>
              <a:rPr lang="en-US" dirty="0">
                <a:latin typeface="Calibri" pitchFamily="34" charset="0"/>
                <a:cs typeface="Calibri" pitchFamily="34" charset="0"/>
              </a:rPr>
              <a:t>Magnitude</a:t>
            </a:r>
          </a:p>
          <a:p>
            <a:r>
              <a:rPr lang="en-US" dirty="0">
                <a:latin typeface="Calibri" pitchFamily="34" charset="0"/>
                <a:cs typeface="Calibri" pitchFamily="34" charset="0"/>
              </a:rPr>
              <a:t>Uncertainty</a:t>
            </a:r>
          </a:p>
          <a:p>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E047C29A-9228-462E-AB8E-97353F26967E}" type="slidenum">
              <a:rPr lang="en-US" smtClean="0"/>
              <a:pPr>
                <a:defRPr/>
              </a:pPr>
              <a:t>35</a:t>
            </a:fld>
            <a:endParaRPr lang="en-US" dirty="0"/>
          </a:p>
        </p:txBody>
      </p:sp>
    </p:spTree>
    <p:extLst>
      <p:ext uri="{BB962C8B-B14F-4D97-AF65-F5344CB8AC3E}">
        <p14:creationId xmlns:p14="http://schemas.microsoft.com/office/powerpoint/2010/main" val="1964421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latin typeface="Calibri" pitchFamily="34" charset="0"/>
                <a:cs typeface="Calibri" pitchFamily="34" charset="0"/>
              </a:rPr>
              <a:t>Anticipation</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36</a:t>
            </a:fld>
            <a:endParaRPr lang="en-US" dirty="0"/>
          </a:p>
        </p:txBody>
      </p:sp>
    </p:spTree>
    <p:extLst>
      <p:ext uri="{BB962C8B-B14F-4D97-AF65-F5344CB8AC3E}">
        <p14:creationId xmlns:p14="http://schemas.microsoft.com/office/powerpoint/2010/main" val="2755718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eaLnBrk="1" fontAlgn="auto" hangingPunct="1">
              <a:spcAft>
                <a:spcPts val="0"/>
              </a:spcAft>
              <a:defRPr/>
            </a:pPr>
            <a:r>
              <a:rPr lang="en-US" sz="3600" dirty="0">
                <a:latin typeface="Calibri" pitchFamily="34" charset="0"/>
                <a:cs typeface="Calibri" pitchFamily="34" charset="0"/>
              </a:rPr>
              <a:t>Kiss from a movie star </a:t>
            </a:r>
            <a:br>
              <a:rPr lang="en-US" sz="3600" dirty="0">
                <a:latin typeface="Calibri" pitchFamily="34" charset="0"/>
                <a:cs typeface="Calibri" pitchFamily="34" charset="0"/>
              </a:rPr>
            </a:br>
            <a:r>
              <a:rPr lang="en-US" sz="2700" dirty="0">
                <a:latin typeface="Calibri" pitchFamily="34" charset="0"/>
                <a:cs typeface="Calibri" pitchFamily="34" charset="0"/>
              </a:rPr>
              <a:t>(</a:t>
            </a:r>
            <a:r>
              <a:rPr lang="en-US" sz="2700" dirty="0" err="1">
                <a:latin typeface="Calibri" pitchFamily="34" charset="0"/>
                <a:cs typeface="Calibri" pitchFamily="34" charset="0"/>
              </a:rPr>
              <a:t>Loewenstein</a:t>
            </a:r>
            <a:r>
              <a:rPr lang="en-US" sz="2700" dirty="0">
                <a:latin typeface="Calibri" pitchFamily="34" charset="0"/>
                <a:cs typeface="Calibri" pitchFamily="34" charset="0"/>
              </a:rPr>
              <a:t>, 1987)</a:t>
            </a:r>
            <a:endParaRPr lang="en-US" sz="4000" dirty="0">
              <a:latin typeface="Calibri" pitchFamily="34" charset="0"/>
              <a:cs typeface="Calibri" pitchFamily="34" charset="0"/>
            </a:endParaRPr>
          </a:p>
        </p:txBody>
      </p:sp>
      <p:sp>
        <p:nvSpPr>
          <p:cNvPr id="4" name="Content Placeholder 3"/>
          <p:cNvSpPr>
            <a:spLocks noGrp="1"/>
          </p:cNvSpPr>
          <p:nvPr>
            <p:ph idx="1"/>
          </p:nvPr>
        </p:nvSpPr>
        <p:spPr>
          <a:xfrm>
            <a:off x="457200" y="1600200"/>
            <a:ext cx="5105400" cy="4525963"/>
          </a:xfrm>
        </p:spPr>
        <p:txBody>
          <a:bodyPr/>
          <a:lstStyle/>
          <a:p>
            <a:pPr eaLnBrk="1" hangingPunct="1"/>
            <a:r>
              <a:rPr lang="en-US" sz="3600" dirty="0">
                <a:solidFill>
                  <a:schemeClr val="tx1"/>
                </a:solidFill>
                <a:latin typeface="Calibri" pitchFamily="34" charset="0"/>
                <a:cs typeface="Calibri" pitchFamily="34" charset="0"/>
              </a:rPr>
              <a:t>Discounting</a:t>
            </a:r>
          </a:p>
          <a:p>
            <a:pPr eaLnBrk="1" hangingPunct="1"/>
            <a:r>
              <a:rPr lang="en-US" sz="3600" dirty="0">
                <a:solidFill>
                  <a:schemeClr val="tx1"/>
                </a:solidFill>
                <a:latin typeface="Calibri" pitchFamily="34" charset="0"/>
                <a:cs typeface="Calibri" pitchFamily="34" charset="0"/>
              </a:rPr>
              <a:t>Anticipation</a:t>
            </a:r>
          </a:p>
          <a:p>
            <a:pPr eaLnBrk="1" hangingPunct="1"/>
            <a:endParaRPr lang="en-US" dirty="0"/>
          </a:p>
        </p:txBody>
      </p:sp>
      <p:sp>
        <p:nvSpPr>
          <p:cNvPr id="3" name="Slide Number Placeholder 2"/>
          <p:cNvSpPr>
            <a:spLocks noGrp="1"/>
          </p:cNvSpPr>
          <p:nvPr>
            <p:ph type="sldNum" sz="quarter" idx="12"/>
          </p:nvPr>
        </p:nvSpPr>
        <p:spPr/>
        <p:txBody>
          <a:bodyPr/>
          <a:lstStyle/>
          <a:p>
            <a:pPr>
              <a:defRPr/>
            </a:pPr>
            <a:fld id="{F760344F-AC92-4697-9327-1DDEE861967B}" type="slidenum">
              <a:rPr lang="en-US"/>
              <a:pPr>
                <a:defRPr/>
              </a:pPr>
              <a:t>37</a:t>
            </a:fld>
            <a:endParaRPr lang="en-US"/>
          </a:p>
        </p:txBody>
      </p:sp>
      <p:pic>
        <p:nvPicPr>
          <p:cNvPr id="8" name="Picture 2" descr="C:\Users\ikari\Desktop\brad-pitt-and-angelina-jolie-kissing-af9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52600"/>
            <a:ext cx="433387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9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latin typeface="Calibri" pitchFamily="34" charset="0"/>
                <a:cs typeface="Calibri" pitchFamily="34" charset="0"/>
              </a:rPr>
              <a:t>Scheduling a dental procedure</a:t>
            </a:r>
          </a:p>
        </p:txBody>
      </p:sp>
      <p:sp>
        <p:nvSpPr>
          <p:cNvPr id="4" name="Content Placeholder 3"/>
          <p:cNvSpPr>
            <a:spLocks noGrp="1"/>
          </p:cNvSpPr>
          <p:nvPr>
            <p:ph idx="1"/>
          </p:nvPr>
        </p:nvSpPr>
        <p:spPr>
          <a:xfrm>
            <a:off x="457200" y="1600200"/>
            <a:ext cx="5105400" cy="4525963"/>
          </a:xfrm>
        </p:spPr>
        <p:txBody>
          <a:bodyPr/>
          <a:lstStyle/>
          <a:p>
            <a:pPr eaLnBrk="1" hangingPunct="1"/>
            <a:r>
              <a:rPr lang="en-US" sz="3600" dirty="0">
                <a:solidFill>
                  <a:schemeClr val="tx1"/>
                </a:solidFill>
                <a:latin typeface="Calibri" pitchFamily="34" charset="0"/>
                <a:cs typeface="Calibri" pitchFamily="34" charset="0"/>
              </a:rPr>
              <a:t>Discounting</a:t>
            </a:r>
          </a:p>
          <a:p>
            <a:pPr eaLnBrk="1" hangingPunct="1"/>
            <a:r>
              <a:rPr lang="en-US" sz="3600" dirty="0">
                <a:solidFill>
                  <a:schemeClr val="tx1"/>
                </a:solidFill>
                <a:latin typeface="Calibri" pitchFamily="34" charset="0"/>
                <a:cs typeface="Calibri" pitchFamily="34" charset="0"/>
              </a:rPr>
              <a:t>Anticipation</a:t>
            </a:r>
          </a:p>
          <a:p>
            <a:pPr eaLnBrk="1" hangingPunct="1"/>
            <a:endParaRPr lang="en-US" dirty="0"/>
          </a:p>
        </p:txBody>
      </p:sp>
      <p:sp>
        <p:nvSpPr>
          <p:cNvPr id="3" name="Slide Number Placeholder 2"/>
          <p:cNvSpPr>
            <a:spLocks noGrp="1"/>
          </p:cNvSpPr>
          <p:nvPr>
            <p:ph type="sldNum" sz="quarter" idx="12"/>
          </p:nvPr>
        </p:nvSpPr>
        <p:spPr/>
        <p:txBody>
          <a:bodyPr/>
          <a:lstStyle/>
          <a:p>
            <a:pPr>
              <a:defRPr/>
            </a:pPr>
            <a:fld id="{F760344F-AC92-4697-9327-1DDEE861967B}" type="slidenum">
              <a:rPr lang="en-US"/>
              <a:pPr>
                <a:defRPr/>
              </a:pPr>
              <a:t>38</a:t>
            </a:fld>
            <a:endParaRPr lang="en-US"/>
          </a:p>
        </p:txBody>
      </p:sp>
      <p:pic>
        <p:nvPicPr>
          <p:cNvPr id="5" name="Picture 2">
            <a:extLst>
              <a:ext uri="{FF2B5EF4-FFF2-40B4-BE49-F238E27FC236}">
                <a16:creationId xmlns:a16="http://schemas.microsoft.com/office/drawing/2014/main" id="{44A87922-2DC2-BC0E-6A93-4B2EBEAC4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419600" y="1387901"/>
            <a:ext cx="3657600" cy="2743200"/>
          </a:xfrm>
          <a:prstGeom prst="rect">
            <a:avLst/>
          </a:prstGeom>
          <a:noFill/>
          <a:ln w="9525">
            <a:noFill/>
            <a:miter lim="800000"/>
            <a:headEnd/>
            <a:tailEnd/>
          </a:ln>
        </p:spPr>
      </p:pic>
    </p:spTree>
    <p:extLst>
      <p:ext uri="{BB962C8B-B14F-4D97-AF65-F5344CB8AC3E}">
        <p14:creationId xmlns:p14="http://schemas.microsoft.com/office/powerpoint/2010/main" val="395915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dirty="0" err="1"/>
              <a:t>Loewenstein</a:t>
            </a:r>
            <a:r>
              <a:rPr lang="en-US" sz="3200" dirty="0"/>
              <a:t> (1987)</a:t>
            </a:r>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39</a:t>
            </a:fld>
            <a:endParaRPr lang="en-US" dirty="0"/>
          </a:p>
        </p:txBody>
      </p:sp>
      <p:pic>
        <p:nvPicPr>
          <p:cNvPr id="2050" name="Picture 2" descr="C:\Users\Dave\Desktop\Loewenstein198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457200"/>
            <a:ext cx="7916863" cy="615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84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Discounting: definition</a:t>
            </a:r>
          </a:p>
        </p:txBody>
      </p:sp>
      <p:sp>
        <p:nvSpPr>
          <p:cNvPr id="3" name="Content Placeholder 2"/>
          <p:cNvSpPr>
            <a:spLocks noGrp="1"/>
          </p:cNvSpPr>
          <p:nvPr>
            <p:ph idx="1"/>
          </p:nvPr>
        </p:nvSpPr>
        <p:spPr>
          <a:xfrm>
            <a:off x="304800" y="1371600"/>
            <a:ext cx="4114800" cy="4190999"/>
          </a:xfrm>
        </p:spPr>
        <p:txBody>
          <a:bodyPr>
            <a:normAutofit fontScale="92500" lnSpcReduction="20000"/>
          </a:bodyPr>
          <a:lstStyle/>
          <a:p>
            <a:r>
              <a:rPr lang="en-US" sz="3300" dirty="0">
                <a:latin typeface="Calibri" pitchFamily="34" charset="0"/>
                <a:cs typeface="Calibri" pitchFamily="34" charset="0"/>
              </a:rPr>
              <a:t>The higher the </a:t>
            </a:r>
            <a:r>
              <a:rPr lang="en-US" sz="3300" b="1" dirty="0">
                <a:latin typeface="Calibri" pitchFamily="34" charset="0"/>
                <a:cs typeface="Calibri" pitchFamily="34" charset="0"/>
              </a:rPr>
              <a:t>discount</a:t>
            </a:r>
            <a:r>
              <a:rPr lang="en-US" sz="3300" dirty="0">
                <a:latin typeface="Calibri" pitchFamily="34" charset="0"/>
                <a:cs typeface="Calibri" pitchFamily="34" charset="0"/>
              </a:rPr>
              <a:t> </a:t>
            </a:r>
            <a:r>
              <a:rPr lang="en-US" sz="3300" b="1" dirty="0">
                <a:latin typeface="Calibri" pitchFamily="34" charset="0"/>
                <a:cs typeface="Calibri" pitchFamily="34" charset="0"/>
              </a:rPr>
              <a:t>rate</a:t>
            </a:r>
            <a:r>
              <a:rPr lang="en-US" sz="3300" dirty="0">
                <a:latin typeface="Calibri" pitchFamily="34" charset="0"/>
                <a:cs typeface="Calibri" pitchFamily="34" charset="0"/>
              </a:rPr>
              <a:t>, the more consumers want gains now and losses later</a:t>
            </a:r>
            <a:br>
              <a:rPr lang="en-US" sz="3300" dirty="0">
                <a:latin typeface="Calibri" pitchFamily="34" charset="0"/>
                <a:cs typeface="Calibri" pitchFamily="34" charset="0"/>
              </a:rPr>
            </a:br>
            <a:endParaRPr lang="en-US" sz="3300" dirty="0">
              <a:latin typeface="Calibri" pitchFamily="34" charset="0"/>
              <a:cs typeface="Calibri" pitchFamily="34" charset="0"/>
            </a:endParaRPr>
          </a:p>
          <a:p>
            <a:r>
              <a:rPr lang="en-US" sz="3300" dirty="0">
                <a:latin typeface="Calibri" pitchFamily="34" charset="0"/>
                <a:cs typeface="Calibri" pitchFamily="34" charset="0"/>
              </a:rPr>
              <a:t>Humans, pigeons, and rats all discount hyperbolically </a:t>
            </a:r>
            <a:r>
              <a:rPr lang="en-US" sz="2100" dirty="0">
                <a:latin typeface="Calibri" pitchFamily="34" charset="0"/>
                <a:cs typeface="Calibri" pitchFamily="34" charset="0"/>
              </a:rPr>
              <a:t>(Mazur 1987)</a:t>
            </a:r>
          </a:p>
        </p:txBody>
      </p:sp>
      <p:sp>
        <p:nvSpPr>
          <p:cNvPr id="9" name="Slide Number Placeholder 8"/>
          <p:cNvSpPr>
            <a:spLocks noGrp="1"/>
          </p:cNvSpPr>
          <p:nvPr>
            <p:ph type="sldNum" sz="quarter" idx="12"/>
          </p:nvPr>
        </p:nvSpPr>
        <p:spPr/>
        <p:txBody>
          <a:bodyPr/>
          <a:lstStyle/>
          <a:p>
            <a:pPr>
              <a:defRPr/>
            </a:pPr>
            <a:fld id="{8B6EF98A-9779-4B3E-8D92-11A51908C6C0}" type="slidenum">
              <a:rPr lang="en-US" smtClean="0"/>
              <a:pPr>
                <a:defRPr/>
              </a:pPr>
              <a:t>4</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3186061"/>
              </p:ext>
            </p:extLst>
          </p:nvPr>
        </p:nvGraphicFramePr>
        <p:xfrm>
          <a:off x="4953000" y="2286000"/>
          <a:ext cx="4800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91200" y="1524000"/>
            <a:ext cx="2121093" cy="584775"/>
          </a:xfrm>
          <a:prstGeom prst="rect">
            <a:avLst/>
          </a:prstGeom>
          <a:noFill/>
        </p:spPr>
        <p:txBody>
          <a:bodyPr wrap="none" rtlCol="0">
            <a:spAutoFit/>
          </a:bodyPr>
          <a:lstStyle/>
          <a:p>
            <a:r>
              <a:rPr lang="en-US" sz="3200" dirty="0">
                <a:latin typeface="Calibri" pitchFamily="34" charset="0"/>
                <a:cs typeface="Calibri" pitchFamily="34" charset="0"/>
              </a:rPr>
              <a:t>V=A/(1+kD)</a:t>
            </a:r>
            <a:endParaRPr lang="en-US" dirty="0">
              <a:latin typeface="Calibri" pitchFamily="34" charset="0"/>
              <a:cs typeface="Calibri" pitchFamily="34" charset="0"/>
            </a:endParaRPr>
          </a:p>
        </p:txBody>
      </p:sp>
      <p:sp>
        <p:nvSpPr>
          <p:cNvPr id="6" name="TextBox 5"/>
          <p:cNvSpPr txBox="1"/>
          <p:nvPr/>
        </p:nvSpPr>
        <p:spPr>
          <a:xfrm>
            <a:off x="4419600" y="3185742"/>
            <a:ext cx="553998" cy="806311"/>
          </a:xfrm>
          <a:prstGeom prst="rect">
            <a:avLst/>
          </a:prstGeom>
          <a:noFill/>
        </p:spPr>
        <p:txBody>
          <a:bodyPr vert="vert270" wrap="none" rtlCol="0">
            <a:spAutoFit/>
          </a:bodyPr>
          <a:lstStyle/>
          <a:p>
            <a:r>
              <a:rPr lang="en-US" sz="2400" b="1" dirty="0">
                <a:latin typeface="Calibri" pitchFamily="34" charset="0"/>
                <a:cs typeface="Calibri" pitchFamily="34" charset="0"/>
              </a:rPr>
              <a:t>Value</a:t>
            </a:r>
          </a:p>
        </p:txBody>
      </p:sp>
    </p:spTree>
    <p:extLst>
      <p:ext uri="{BB962C8B-B14F-4D97-AF65-F5344CB8AC3E}">
        <p14:creationId xmlns:p14="http://schemas.microsoft.com/office/powerpoint/2010/main" val="1913601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Non-replication: Shane’s study</a:t>
            </a:r>
          </a:p>
        </p:txBody>
      </p:sp>
      <p:sp>
        <p:nvSpPr>
          <p:cNvPr id="3" name="Content Placeholder 2"/>
          <p:cNvSpPr>
            <a:spLocks noGrp="1"/>
          </p:cNvSpPr>
          <p:nvPr>
            <p:ph idx="1"/>
          </p:nvPr>
        </p:nvSpPr>
        <p:spPr/>
        <p:txBody>
          <a:bodyPr>
            <a:normAutofit fontScale="85000" lnSpcReduction="20000"/>
          </a:bodyPr>
          <a:lstStyle/>
          <a:p>
            <a:r>
              <a:rPr lang="en-US" dirty="0"/>
              <a:t>N=103 Harvard students</a:t>
            </a:r>
          </a:p>
          <a:p>
            <a:r>
              <a:rPr lang="en-US" dirty="0"/>
              <a:t>“What is the most you would be willing to pay for a kiss from your favorite movie star tonight?”</a:t>
            </a:r>
            <a:br>
              <a:rPr lang="en-US" dirty="0"/>
            </a:br>
            <a:r>
              <a:rPr lang="en-US" dirty="0"/>
              <a:t>Mean = $97; Median = $25</a:t>
            </a:r>
          </a:p>
          <a:p>
            <a:r>
              <a:rPr lang="en-US" dirty="0"/>
              <a:t>“What is the most you would be willing to pay for a kiss from your favorite movie star three days from tonight?” </a:t>
            </a:r>
            <a:br>
              <a:rPr lang="en-US" dirty="0"/>
            </a:br>
            <a:r>
              <a:rPr lang="en-US" dirty="0"/>
              <a:t>Mean = $83; Median = $25</a:t>
            </a:r>
          </a:p>
          <a:p>
            <a:r>
              <a:rPr lang="en-US" dirty="0"/>
              <a:t>“Why?” </a:t>
            </a:r>
          </a:p>
          <a:p>
            <a:r>
              <a:rPr lang="en-US" dirty="0"/>
              <a:t>Just six participants (out of 103) would pay more for the delayed kiss, and just one mentioned pleasurable anticipation as the reason</a:t>
            </a:r>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40</a:t>
            </a:fld>
            <a:endParaRPr lang="en-US" dirty="0"/>
          </a:p>
        </p:txBody>
      </p:sp>
    </p:spTree>
    <p:extLst>
      <p:ext uri="{BB962C8B-B14F-4D97-AF65-F5344CB8AC3E}">
        <p14:creationId xmlns:p14="http://schemas.microsoft.com/office/powerpoint/2010/main" val="1916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Non-replication: Dave’s study methods</a:t>
            </a:r>
          </a:p>
        </p:txBody>
      </p:sp>
      <p:sp>
        <p:nvSpPr>
          <p:cNvPr id="3" name="Content Placeholder 2"/>
          <p:cNvSpPr>
            <a:spLocks noGrp="1"/>
          </p:cNvSpPr>
          <p:nvPr>
            <p:ph idx="1"/>
          </p:nvPr>
        </p:nvSpPr>
        <p:spPr/>
        <p:txBody>
          <a:bodyPr>
            <a:normAutofit fontScale="92500" lnSpcReduction="20000"/>
          </a:bodyPr>
          <a:lstStyle/>
          <a:p>
            <a:r>
              <a:rPr lang="en-US" dirty="0"/>
              <a:t>N=102 </a:t>
            </a:r>
            <a:r>
              <a:rPr lang="en-US" dirty="0" err="1"/>
              <a:t>Mturks</a:t>
            </a:r>
            <a:r>
              <a:rPr lang="en-US" dirty="0"/>
              <a:t>. Cut 11 for failing an attention check, leaving 91. </a:t>
            </a:r>
          </a:p>
          <a:p>
            <a:r>
              <a:rPr lang="en-US" dirty="0"/>
              <a:t>“Would you want a kiss from the movie star of your choice?” (Yes/No)</a:t>
            </a:r>
          </a:p>
          <a:p>
            <a:r>
              <a:rPr lang="en-US" dirty="0"/>
              <a:t>“What is the most you'd pay today for a kiss from the movie star of your choice </a:t>
            </a:r>
            <a:r>
              <a:rPr lang="en-US" b="1" dirty="0"/>
              <a:t>today</a:t>
            </a:r>
            <a:r>
              <a:rPr lang="en-US" dirty="0"/>
              <a:t>?”</a:t>
            </a:r>
          </a:p>
          <a:p>
            <a:r>
              <a:rPr lang="en-US" dirty="0"/>
              <a:t>“What is the most you'd pay today for a kiss from the movie star of your choice </a:t>
            </a:r>
            <a:r>
              <a:rPr lang="en-US" b="1" dirty="0"/>
              <a:t>3 days from today</a:t>
            </a:r>
            <a:r>
              <a:rPr lang="en-US" dirty="0"/>
              <a:t>?” </a:t>
            </a:r>
          </a:p>
          <a:p>
            <a:r>
              <a:rPr lang="en-US" dirty="0"/>
              <a:t>[Counter-balanced order]</a:t>
            </a:r>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41</a:t>
            </a:fld>
            <a:endParaRPr lang="en-US" dirty="0"/>
          </a:p>
        </p:txBody>
      </p:sp>
    </p:spTree>
    <p:extLst>
      <p:ext uri="{BB962C8B-B14F-4D97-AF65-F5344CB8AC3E}">
        <p14:creationId xmlns:p14="http://schemas.microsoft.com/office/powerpoint/2010/main" val="2186545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Non-replication: Dave’s study results</a:t>
            </a:r>
          </a:p>
        </p:txBody>
      </p:sp>
      <p:sp>
        <p:nvSpPr>
          <p:cNvPr id="3" name="Content Placeholder 2"/>
          <p:cNvSpPr>
            <a:spLocks noGrp="1"/>
          </p:cNvSpPr>
          <p:nvPr>
            <p:ph idx="1"/>
          </p:nvPr>
        </p:nvSpPr>
        <p:spPr/>
        <p:txBody>
          <a:bodyPr/>
          <a:lstStyle/>
          <a:p>
            <a:pPr marL="0" indent="0">
              <a:buNone/>
            </a:pPr>
            <a:r>
              <a:rPr lang="en-US" dirty="0"/>
              <a:t>(36% of participants said they would </a:t>
            </a:r>
            <a:r>
              <a:rPr lang="en-US" b="1" dirty="0"/>
              <a:t>not</a:t>
            </a:r>
            <a:r>
              <a:rPr lang="en-US" dirty="0"/>
              <a:t> like a kiss from the movie star of their choice)</a:t>
            </a:r>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42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2878638"/>
              </p:ext>
            </p:extLst>
          </p:nvPr>
        </p:nvGraphicFramePr>
        <p:xfrm>
          <a:off x="304800" y="2743200"/>
          <a:ext cx="8382000" cy="3517901"/>
        </p:xfrm>
        <a:graphic>
          <a:graphicData uri="http://schemas.openxmlformats.org/drawingml/2006/table">
            <a:tbl>
              <a:tblPr firstRow="1" firstCol="1" bandRow="1">
                <a:tableStyleId>{5C22544A-7EE6-4342-B048-85BDC9FD1C3A}</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584201">
                <a:tc>
                  <a:txBody>
                    <a:bodyPr/>
                    <a:lstStyle/>
                    <a:p>
                      <a:pPr marL="0" marR="0">
                        <a:spcBef>
                          <a:spcPts val="0"/>
                        </a:spcBef>
                        <a:spcAft>
                          <a:spcPts val="0"/>
                        </a:spcAft>
                      </a:pPr>
                      <a:r>
                        <a:rPr lang="en-US" sz="2000" dirty="0">
                          <a:effectLst/>
                        </a:rPr>
                        <a:t> </a:t>
                      </a:r>
                      <a:endParaRPr lang="en-US" sz="20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2000" dirty="0">
                          <a:effectLst/>
                        </a:rPr>
                        <a:t>Percent showing effect</a:t>
                      </a:r>
                      <a:endParaRPr lang="en-US" sz="20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0"/>
                  </a:ext>
                </a:extLst>
              </a:tr>
              <a:tr h="876300">
                <a:tc>
                  <a:txBody>
                    <a:bodyPr/>
                    <a:lstStyle/>
                    <a:p>
                      <a:pPr marL="0" marR="0">
                        <a:spcBef>
                          <a:spcPts val="0"/>
                        </a:spcBef>
                        <a:spcAft>
                          <a:spcPts val="0"/>
                        </a:spcAft>
                      </a:pPr>
                      <a:r>
                        <a:rPr lang="en-US" sz="2000" dirty="0">
                          <a:effectLst/>
                        </a:rPr>
                        <a:t>Anticipation effect (paying more for 3 days from today than for today)</a:t>
                      </a:r>
                      <a:endParaRPr lang="en-US" sz="20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2000">
                          <a:effectLst/>
                        </a:rPr>
                        <a:t>3%</a:t>
                      </a:r>
                      <a:endParaRPr lang="en-US" sz="20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1"/>
                  </a:ext>
                </a:extLst>
              </a:tr>
              <a:tr h="876300">
                <a:tc>
                  <a:txBody>
                    <a:bodyPr/>
                    <a:lstStyle/>
                    <a:p>
                      <a:pPr marL="0" marR="0">
                        <a:spcBef>
                          <a:spcPts val="0"/>
                        </a:spcBef>
                        <a:spcAft>
                          <a:spcPts val="0"/>
                        </a:spcAft>
                      </a:pPr>
                      <a:r>
                        <a:rPr lang="en-US" sz="2000">
                          <a:effectLst/>
                        </a:rPr>
                        <a:t>No effect (no difference between today and 3 days from today)</a:t>
                      </a:r>
                      <a:endParaRPr lang="en-US" sz="200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2000" dirty="0">
                          <a:effectLst/>
                        </a:rPr>
                        <a:t>75% (median)</a:t>
                      </a:r>
                      <a:endParaRPr lang="en-US" sz="20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2"/>
                  </a:ext>
                </a:extLst>
              </a:tr>
              <a:tr h="876300">
                <a:tc>
                  <a:txBody>
                    <a:bodyPr/>
                    <a:lstStyle/>
                    <a:p>
                      <a:pPr marL="0" marR="0">
                        <a:spcBef>
                          <a:spcPts val="0"/>
                        </a:spcBef>
                        <a:spcAft>
                          <a:spcPts val="0"/>
                        </a:spcAft>
                      </a:pPr>
                      <a:r>
                        <a:rPr lang="en-US" sz="2000">
                          <a:effectLst/>
                        </a:rPr>
                        <a:t>Impatience effect (paying more for today than for 3 days from today)</a:t>
                      </a:r>
                      <a:endParaRPr lang="en-US" sz="200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2000">
                          <a:effectLst/>
                        </a:rPr>
                        <a:t>22%</a:t>
                      </a:r>
                      <a:endParaRPr lang="en-US" sz="20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3"/>
                  </a:ext>
                </a:extLst>
              </a:tr>
              <a:tr h="292100">
                <a:tc>
                  <a:txBody>
                    <a:bodyPr/>
                    <a:lstStyle/>
                    <a:p>
                      <a:pPr marL="0" marR="0">
                        <a:spcBef>
                          <a:spcPts val="0"/>
                        </a:spcBef>
                        <a:spcAft>
                          <a:spcPts val="0"/>
                        </a:spcAft>
                      </a:pPr>
                      <a:r>
                        <a:rPr lang="en-US" sz="2000">
                          <a:effectLst/>
                        </a:rPr>
                        <a:t>Total</a:t>
                      </a:r>
                      <a:endParaRPr lang="en-US" sz="200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2000" dirty="0">
                          <a:effectLst/>
                        </a:rPr>
                        <a:t>100%</a:t>
                      </a:r>
                      <a:endParaRPr lang="en-US" sz="20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13449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latin typeface="Calibri" pitchFamily="34" charset="0"/>
                <a:cs typeface="Calibri" pitchFamily="34" charset="0"/>
              </a:rPr>
              <a:t>Pilot research: savoring?</a:t>
            </a:r>
          </a:p>
        </p:txBody>
      </p:sp>
      <p:sp>
        <p:nvSpPr>
          <p:cNvPr id="3" name="Content Placeholder 2"/>
          <p:cNvSpPr>
            <a:spLocks noGrp="1"/>
          </p:cNvSpPr>
          <p:nvPr>
            <p:ph idx="1"/>
          </p:nvPr>
        </p:nvSpPr>
        <p:spPr/>
        <p:txBody>
          <a:bodyPr/>
          <a:lstStyle/>
          <a:p>
            <a:pPr eaLnBrk="1" hangingPunct="1"/>
            <a:r>
              <a:rPr lang="en-US" dirty="0">
                <a:solidFill>
                  <a:schemeClr val="tx1"/>
                </a:solidFill>
                <a:latin typeface="Calibri" pitchFamily="34" charset="0"/>
                <a:cs typeface="Calibri" pitchFamily="34" charset="0"/>
              </a:rPr>
              <a:t>Savoring: Only 6 out of 103 students would pay more for a kiss next week than one today</a:t>
            </a:r>
          </a:p>
          <a:p>
            <a:pPr eaLnBrk="1" hangingPunct="1"/>
            <a:endParaRPr lang="en-US" dirty="0">
              <a:solidFill>
                <a:schemeClr val="tx1"/>
              </a:solidFill>
              <a:latin typeface="Calibri" pitchFamily="34" charset="0"/>
              <a:cs typeface="Calibri" pitchFamily="34" charset="0"/>
            </a:endParaRPr>
          </a:p>
          <a:p>
            <a:pPr eaLnBrk="1" hangingPunct="1"/>
            <a:r>
              <a:rPr lang="en-US" dirty="0">
                <a:solidFill>
                  <a:schemeClr val="tx1"/>
                </a:solidFill>
                <a:latin typeface="Calibri" pitchFamily="34" charset="0"/>
                <a:cs typeface="Calibri" pitchFamily="34" charset="0"/>
              </a:rPr>
              <a:t>Dread: 20 out of 56 students preferred eating 9 worms today rather than 8 next week</a:t>
            </a:r>
            <a:r>
              <a:rPr lang="en-US" sz="1800" dirty="0">
                <a:solidFill>
                  <a:schemeClr val="tx1"/>
                </a:solidFill>
                <a:latin typeface="Calibri" pitchFamily="34" charset="0"/>
                <a:cs typeface="Calibri" pitchFamily="34" charset="0"/>
              </a:rPr>
              <a:t> (see also Harris, 2010; </a:t>
            </a:r>
            <a:r>
              <a:rPr lang="en-US" sz="1800" dirty="0" err="1">
                <a:solidFill>
                  <a:schemeClr val="tx1"/>
                </a:solidFill>
                <a:latin typeface="Calibri" pitchFamily="34" charset="0"/>
                <a:cs typeface="Calibri" pitchFamily="34" charset="0"/>
              </a:rPr>
              <a:t>Berns</a:t>
            </a:r>
            <a:r>
              <a:rPr lang="en-US" sz="1800" dirty="0">
                <a:solidFill>
                  <a:schemeClr val="tx1"/>
                </a:solidFill>
                <a:latin typeface="Calibri" pitchFamily="34" charset="0"/>
                <a:cs typeface="Calibri" pitchFamily="34" charset="0"/>
              </a:rPr>
              <a:t> et al 2006)</a:t>
            </a:r>
            <a:endParaRPr lang="en-US" dirty="0">
              <a:solidFill>
                <a:schemeClr val="tx1"/>
              </a:solidFill>
              <a:latin typeface="Calibri" pitchFamily="34" charset="0"/>
              <a:cs typeface="Calibri" pitchFamily="34" charset="0"/>
            </a:endParaRPr>
          </a:p>
          <a:p>
            <a:pPr marL="0" indent="0" eaLnBrk="1" hangingPunct="1">
              <a:buNone/>
            </a:pPr>
            <a:endParaRPr lang="en-US" dirty="0">
              <a:solidFill>
                <a:schemeClr val="tx1"/>
              </a:solidFill>
              <a:latin typeface="Calibri" pitchFamily="34" charset="0"/>
              <a:cs typeface="Calibri" pitchFamily="34" charset="0"/>
            </a:endParaRPr>
          </a:p>
          <a:p>
            <a:pPr eaLnBrk="1" hangingPunct="1"/>
            <a:r>
              <a:rPr lang="en-US" dirty="0">
                <a:solidFill>
                  <a:schemeClr val="tx1"/>
                </a:solidFill>
                <a:latin typeface="Calibri" pitchFamily="34" charset="0"/>
                <a:cs typeface="Calibri" pitchFamily="34" charset="0"/>
              </a:rPr>
              <a:t>Does dread loom larger?</a:t>
            </a:r>
          </a:p>
          <a:p>
            <a:pPr eaLnBrk="1" hangingPunct="1"/>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41FA72A-3138-4BF8-9BC8-DFEBF29681DB}" type="slidenum">
              <a:rPr lang="en-US"/>
              <a:pPr>
                <a:defRPr/>
              </a:pPr>
              <a:t>43</a:t>
            </a:fld>
            <a:endParaRPr lang="en-US"/>
          </a:p>
        </p:txBody>
      </p:sp>
    </p:spTree>
    <p:extLst>
      <p:ext uri="{BB962C8B-B14F-4D97-AF65-F5344CB8AC3E}">
        <p14:creationId xmlns:p14="http://schemas.microsoft.com/office/powerpoint/2010/main" val="28604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itchFamily="34" charset="0"/>
                <a:cs typeface="Calibri" pitchFamily="34" charset="0"/>
              </a:rPr>
              <a:t>Anticipation: Methods</a:t>
            </a:r>
          </a:p>
        </p:txBody>
      </p:sp>
      <p:sp>
        <p:nvSpPr>
          <p:cNvPr id="3" name="Content Placeholder 2"/>
          <p:cNvSpPr>
            <a:spLocks noGrp="1"/>
          </p:cNvSpPr>
          <p:nvPr>
            <p:ph idx="1"/>
          </p:nvPr>
        </p:nvSpPr>
        <p:spPr/>
        <p:txBody>
          <a:bodyPr/>
          <a:lstStyle/>
          <a:p>
            <a:r>
              <a:rPr lang="en-US" dirty="0">
                <a:latin typeface="Calibri" pitchFamily="34" charset="0"/>
                <a:cs typeface="Calibri" pitchFamily="34" charset="0"/>
              </a:rPr>
              <a:t>Imagine receiving [losing] $50. </a:t>
            </a:r>
          </a:p>
          <a:p>
            <a:r>
              <a:rPr lang="en-US" dirty="0">
                <a:latin typeface="Calibri" pitchFamily="34" charset="0"/>
                <a:cs typeface="Calibri" pitchFamily="34" charset="0"/>
              </a:rPr>
              <a:t>When would you prefer this to happen? </a:t>
            </a:r>
          </a:p>
          <a:p>
            <a:r>
              <a:rPr lang="en-US" dirty="0">
                <a:latin typeface="Calibri" pitchFamily="34" charset="0"/>
                <a:cs typeface="Calibri" pitchFamily="34" charset="0"/>
              </a:rPr>
              <a:t>If this event were one week away, how psychologically pleasurable or unpleasurable would the </a:t>
            </a:r>
            <a:r>
              <a:rPr lang="en-US" b="1" dirty="0">
                <a:latin typeface="Calibri" pitchFamily="34" charset="0"/>
                <a:cs typeface="Calibri" pitchFamily="34" charset="0"/>
              </a:rPr>
              <a:t>anticipation</a:t>
            </a:r>
            <a:r>
              <a:rPr lang="en-US" dirty="0">
                <a:latin typeface="Calibri" pitchFamily="34" charset="0"/>
                <a:cs typeface="Calibri" pitchFamily="34" charset="0"/>
              </a:rPr>
              <a:t> be? In other words, how would you feel </a:t>
            </a:r>
            <a:r>
              <a:rPr lang="en-US" b="1" dirty="0">
                <a:latin typeface="Calibri" pitchFamily="34" charset="0"/>
                <a:cs typeface="Calibri" pitchFamily="34" charset="0"/>
              </a:rPr>
              <a:t>while waiting</a:t>
            </a:r>
            <a:r>
              <a:rPr lang="en-US" dirty="0">
                <a:latin typeface="Calibri" pitchFamily="34" charset="0"/>
                <a:cs typeface="Calibri" pitchFamily="34" charset="0"/>
              </a:rPr>
              <a:t> for it?</a:t>
            </a:r>
          </a:p>
        </p:txBody>
      </p:sp>
      <p:sp>
        <p:nvSpPr>
          <p:cNvPr id="6" name="Slide Number Placeholder 5"/>
          <p:cNvSpPr>
            <a:spLocks noGrp="1"/>
          </p:cNvSpPr>
          <p:nvPr>
            <p:ph type="sldNum" sz="quarter" idx="12"/>
          </p:nvPr>
        </p:nvSpPr>
        <p:spPr/>
        <p:txBody>
          <a:bodyPr/>
          <a:lstStyle/>
          <a:p>
            <a:pPr>
              <a:defRPr/>
            </a:pPr>
            <a:fld id="{8B6EF98A-9779-4B3E-8D92-11A51908C6C0}" type="slidenum">
              <a:rPr lang="en-US" smtClean="0"/>
              <a:pPr>
                <a:defRPr/>
              </a:pPr>
              <a:t>44</a:t>
            </a:fld>
            <a:endParaRPr lang="en-US" dirty="0"/>
          </a:p>
        </p:txBody>
      </p:sp>
      <p:sp>
        <p:nvSpPr>
          <p:cNvPr id="5" name="TextBox 4"/>
          <p:cNvSpPr txBox="1"/>
          <p:nvPr/>
        </p:nvSpPr>
        <p:spPr>
          <a:xfrm>
            <a:off x="0" y="6334780"/>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Frederick, &amp; Weber (in revision)  </a:t>
            </a:r>
          </a:p>
        </p:txBody>
      </p:sp>
    </p:spTree>
    <p:extLst>
      <p:ext uri="{BB962C8B-B14F-4D97-AF65-F5344CB8AC3E}">
        <p14:creationId xmlns:p14="http://schemas.microsoft.com/office/powerpoint/2010/main" val="945307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eaLnBrk="1" fontAlgn="auto" hangingPunct="1">
              <a:spcAft>
                <a:spcPts val="0"/>
              </a:spcAft>
              <a:defRPr/>
            </a:pPr>
            <a:r>
              <a:rPr lang="en-US" dirty="0">
                <a:latin typeface="+mj-lt"/>
              </a:rPr>
              <a:t>Anticipation Study: Example Events</a:t>
            </a:r>
          </a:p>
        </p:txBody>
      </p:sp>
      <p:sp>
        <p:nvSpPr>
          <p:cNvPr id="39938" name="Content Placeholder 2"/>
          <p:cNvSpPr>
            <a:spLocks noGrp="1"/>
          </p:cNvSpPr>
          <p:nvPr>
            <p:ph sz="half" idx="2"/>
          </p:nvPr>
        </p:nvSpPr>
        <p:spPr>
          <a:xfrm>
            <a:off x="228600" y="1143000"/>
            <a:ext cx="4267200" cy="5410200"/>
          </a:xfrm>
        </p:spPr>
        <p:txBody>
          <a:bodyPr/>
          <a:lstStyle/>
          <a:p>
            <a:pPr marL="0" indent="0" eaLnBrk="1" hangingPunct="1">
              <a:buFont typeface="Arial" charset="0"/>
              <a:buNone/>
            </a:pPr>
            <a:r>
              <a:rPr lang="en-US" sz="2800" b="1" dirty="0">
                <a:solidFill>
                  <a:srgbClr val="00B050"/>
                </a:solidFill>
              </a:rPr>
              <a:t>Some Positive Events:</a:t>
            </a:r>
          </a:p>
          <a:p>
            <a:pPr marL="0" indent="0" eaLnBrk="1" hangingPunct="1"/>
            <a:r>
              <a:rPr lang="en-US" sz="2800" dirty="0">
                <a:solidFill>
                  <a:schemeClr val="tx1"/>
                </a:solidFill>
              </a:rPr>
              <a:t>receiving a $50 check</a:t>
            </a:r>
          </a:p>
          <a:p>
            <a:pPr marL="0" indent="0" eaLnBrk="1" hangingPunct="1"/>
            <a:r>
              <a:rPr lang="en-US" sz="2800" dirty="0">
                <a:solidFill>
                  <a:schemeClr val="tx1"/>
                </a:solidFill>
              </a:rPr>
              <a:t>spending time with your best friend</a:t>
            </a:r>
          </a:p>
          <a:p>
            <a:pPr marL="0" indent="0" eaLnBrk="1" hangingPunct="1"/>
            <a:r>
              <a:rPr lang="en-US" sz="2800" dirty="0">
                <a:solidFill>
                  <a:schemeClr val="tx1"/>
                </a:solidFill>
              </a:rPr>
              <a:t>kiss from a movie star</a:t>
            </a:r>
          </a:p>
        </p:txBody>
      </p:sp>
      <p:sp>
        <p:nvSpPr>
          <p:cNvPr id="5" name="Slide Number Placeholder 4"/>
          <p:cNvSpPr>
            <a:spLocks noGrp="1"/>
          </p:cNvSpPr>
          <p:nvPr>
            <p:ph type="sldNum" sz="quarter" idx="4294967295"/>
          </p:nvPr>
        </p:nvSpPr>
        <p:spPr>
          <a:xfrm>
            <a:off x="8543925" y="6356350"/>
            <a:ext cx="561975" cy="365125"/>
          </a:xfrm>
          <a:prstGeom prst="rect">
            <a:avLst/>
          </a:prstGeom>
        </p:spPr>
        <p:txBody>
          <a:bodyPr/>
          <a:lstStyle/>
          <a:p>
            <a:pPr>
              <a:defRPr/>
            </a:pPr>
            <a:fld id="{7979F04A-657A-49DE-A934-91BFF5797299}" type="slidenum">
              <a:rPr lang="en-US"/>
              <a:pPr>
                <a:defRPr/>
              </a:pPr>
              <a:t>45</a:t>
            </a:fld>
            <a:endParaRPr lang="en-US"/>
          </a:p>
        </p:txBody>
      </p:sp>
      <p:sp>
        <p:nvSpPr>
          <p:cNvPr id="39940" name="Content Placeholder 3"/>
          <p:cNvSpPr>
            <a:spLocks noGrp="1"/>
          </p:cNvSpPr>
          <p:nvPr>
            <p:ph sz="quarter" idx="4294967295"/>
          </p:nvPr>
        </p:nvSpPr>
        <p:spPr>
          <a:xfrm>
            <a:off x="4648200" y="1143000"/>
            <a:ext cx="4267200" cy="5410200"/>
          </a:xfrm>
          <a:prstGeom prst="rect">
            <a:avLst/>
          </a:prstGeom>
        </p:spPr>
        <p:txBody>
          <a:bodyPr/>
          <a:lstStyle/>
          <a:p>
            <a:pPr marL="0" indent="0" eaLnBrk="1" hangingPunct="1">
              <a:buFont typeface="Arial" charset="0"/>
              <a:buNone/>
            </a:pPr>
            <a:r>
              <a:rPr lang="en-US" sz="2800" b="1" dirty="0">
                <a:solidFill>
                  <a:srgbClr val="FF0000"/>
                </a:solidFill>
              </a:rPr>
              <a:t>Some Negative Events:</a:t>
            </a:r>
          </a:p>
          <a:p>
            <a:pPr marL="0" indent="0" eaLnBrk="1" hangingPunct="1"/>
            <a:r>
              <a:rPr lang="en-US" sz="2800" dirty="0">
                <a:solidFill>
                  <a:schemeClr val="tx1"/>
                </a:solidFill>
              </a:rPr>
              <a:t>paying a $50 fine</a:t>
            </a:r>
          </a:p>
          <a:p>
            <a:pPr marL="0" indent="0" eaLnBrk="1" hangingPunct="1"/>
            <a:r>
              <a:rPr lang="en-US" sz="2800" dirty="0">
                <a:solidFill>
                  <a:schemeClr val="tx1"/>
                </a:solidFill>
              </a:rPr>
              <a:t>a confrontation with your co-worker or family member</a:t>
            </a:r>
          </a:p>
          <a:p>
            <a:pPr marL="0" indent="0" eaLnBrk="1" hangingPunct="1"/>
            <a:r>
              <a:rPr lang="en-US" sz="2800" dirty="0">
                <a:solidFill>
                  <a:schemeClr val="tx1"/>
                </a:solidFill>
              </a:rPr>
              <a:t>painful dental procedure</a:t>
            </a:r>
          </a:p>
        </p:txBody>
      </p:sp>
    </p:spTree>
    <p:extLst>
      <p:ext uri="{BB962C8B-B14F-4D97-AF65-F5344CB8AC3E}">
        <p14:creationId xmlns:p14="http://schemas.microsoft.com/office/powerpoint/2010/main" val="3423228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Calibri" pitchFamily="34" charset="0"/>
                <a:cs typeface="Calibri" pitchFamily="34" charset="0"/>
              </a:rPr>
              <a:t>Results: Time preference</a:t>
            </a:r>
          </a:p>
        </p:txBody>
      </p:sp>
      <p:sp>
        <p:nvSpPr>
          <p:cNvPr id="6" name="Slide Number Placeholder 5"/>
          <p:cNvSpPr>
            <a:spLocks noGrp="1"/>
          </p:cNvSpPr>
          <p:nvPr>
            <p:ph type="sldNum" sz="quarter" idx="12"/>
          </p:nvPr>
        </p:nvSpPr>
        <p:spPr/>
        <p:txBody>
          <a:bodyPr/>
          <a:lstStyle/>
          <a:p>
            <a:pPr>
              <a:defRPr/>
            </a:pPr>
            <a:fld id="{8B6EF98A-9779-4B3E-8D92-11A51908C6C0}" type="slidenum">
              <a:rPr lang="en-US" smtClean="0"/>
              <a:pPr>
                <a:defRPr/>
              </a:pPr>
              <a:t>46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15314850"/>
              </p:ext>
            </p:extLst>
          </p:nvPr>
        </p:nvGraphicFramePr>
        <p:xfrm>
          <a:off x="381000" y="1676401"/>
          <a:ext cx="8458200" cy="411480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737360">
                <a:tc>
                  <a:txBody>
                    <a:bodyPr/>
                    <a:lstStyle/>
                    <a:p>
                      <a:pPr algn="ctr"/>
                      <a:endParaRPr lang="en-US" sz="3600" dirty="0">
                        <a:latin typeface="Calibri" pitchFamily="34" charset="0"/>
                        <a:cs typeface="Calibri" pitchFamily="34"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Calibri" pitchFamily="34" charset="0"/>
                          <a:cs typeface="Calibri" pitchFamily="34" charset="0"/>
                        </a:rPr>
                        <a:t>Now</a:t>
                      </a:r>
                    </a:p>
                  </a:txBody>
                  <a:tcPr anchor="ctr">
                    <a:solidFill>
                      <a:srgbClr val="82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Calibri" pitchFamily="34" charset="0"/>
                          <a:cs typeface="Calibri" pitchFamily="34" charset="0"/>
                        </a:rPr>
                        <a:t>Indifferent</a:t>
                      </a:r>
                    </a:p>
                  </a:txBody>
                  <a:tcPr anchor="ctr">
                    <a:solidFill>
                      <a:srgbClr val="82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Calibri" pitchFamily="34" charset="0"/>
                          <a:cs typeface="Calibri" pitchFamily="34" charset="0"/>
                        </a:rPr>
                        <a:t>Later</a:t>
                      </a:r>
                    </a:p>
                  </a:txBody>
                  <a:tcPr anchor="ctr">
                    <a:solidFill>
                      <a:srgbClr val="820000"/>
                    </a:solidFill>
                  </a:tcPr>
                </a:tc>
                <a:extLst>
                  <a:ext uri="{0D108BD9-81ED-4DB2-BD59-A6C34878D82A}">
                    <a16:rowId xmlns:a16="http://schemas.microsoft.com/office/drawing/2014/main" val="10000"/>
                  </a:ext>
                </a:extLst>
              </a:tr>
              <a:tr h="1188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Calibri" pitchFamily="34" charset="0"/>
                          <a:cs typeface="Calibri" pitchFamily="34" charset="0"/>
                        </a:rPr>
                        <a:t>Positive Events</a:t>
                      </a:r>
                    </a:p>
                  </a:txBody>
                  <a:tcPr anchor="ctr">
                    <a:solidFill>
                      <a:srgbClr val="82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latin typeface="Calibri" pitchFamily="34" charset="0"/>
                          <a:cs typeface="Calibri" pitchFamily="34" charset="0"/>
                        </a:rPr>
                        <a:t>62%</a:t>
                      </a:r>
                    </a:p>
                  </a:txBody>
                  <a:tcPr anchor="ctr">
                    <a:solidFill>
                      <a:srgbClr val="FF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cs typeface="Calibri" pitchFamily="34" charset="0"/>
                        </a:rPr>
                        <a:t>31%</a:t>
                      </a:r>
                    </a:p>
                  </a:txBody>
                  <a:tcPr anchor="ctr">
                    <a:solidFill>
                      <a:srgbClr val="FF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cs typeface="Calibri" pitchFamily="34" charset="0"/>
                        </a:rPr>
                        <a:t>7%</a:t>
                      </a:r>
                    </a:p>
                  </a:txBody>
                  <a:tcPr anchor="ctr">
                    <a:solidFill>
                      <a:srgbClr val="FFEBEB"/>
                    </a:solidFill>
                  </a:tcPr>
                </a:tc>
                <a:extLst>
                  <a:ext uri="{0D108BD9-81ED-4DB2-BD59-A6C34878D82A}">
                    <a16:rowId xmlns:a16="http://schemas.microsoft.com/office/drawing/2014/main" val="10001"/>
                  </a:ext>
                </a:extLst>
              </a:tr>
              <a:tr h="1188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Calibri" pitchFamily="34" charset="0"/>
                          <a:cs typeface="Calibri" pitchFamily="34" charset="0"/>
                        </a:rPr>
                        <a:t>Negative Events</a:t>
                      </a:r>
                    </a:p>
                  </a:txBody>
                  <a:tcPr anchor="ctr">
                    <a:solidFill>
                      <a:srgbClr val="82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cs typeface="Calibri" pitchFamily="34" charset="0"/>
                        </a:rPr>
                        <a:t>41%</a:t>
                      </a:r>
                    </a:p>
                  </a:txBody>
                  <a:tcPr anchor="ctr">
                    <a:solidFill>
                      <a:srgbClr val="FF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cs typeface="Calibri" pitchFamily="34" charset="0"/>
                        </a:rPr>
                        <a:t>22%</a:t>
                      </a:r>
                    </a:p>
                  </a:txBody>
                  <a:tcPr anchor="ctr">
                    <a:solidFill>
                      <a:srgbClr val="FF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latin typeface="Calibri" pitchFamily="34" charset="0"/>
                          <a:cs typeface="Calibri" pitchFamily="34" charset="0"/>
                        </a:rPr>
                        <a:t>37%</a:t>
                      </a:r>
                    </a:p>
                  </a:txBody>
                  <a:tcPr anchor="ctr">
                    <a:solidFill>
                      <a:srgbClr val="FFEBEB"/>
                    </a:solidFill>
                  </a:tcPr>
                </a:tc>
                <a:extLst>
                  <a:ext uri="{0D108BD9-81ED-4DB2-BD59-A6C34878D82A}">
                    <a16:rowId xmlns:a16="http://schemas.microsoft.com/office/drawing/2014/main" val="10002"/>
                  </a:ext>
                </a:extLst>
              </a:tr>
            </a:tbl>
          </a:graphicData>
        </a:graphic>
      </p:graphicFrame>
      <p:sp>
        <p:nvSpPr>
          <p:cNvPr id="42009" name="TextBox 3"/>
          <p:cNvSpPr txBox="1">
            <a:spLocks noChangeArrowheads="1"/>
          </p:cNvSpPr>
          <p:nvPr/>
        </p:nvSpPr>
        <p:spPr bwMode="auto">
          <a:xfrm>
            <a:off x="11723" y="6474488"/>
            <a:ext cx="5882059" cy="369332"/>
          </a:xfrm>
          <a:prstGeom prst="rect">
            <a:avLst/>
          </a:prstGeom>
          <a:noFill/>
          <a:ln w="9525">
            <a:noFill/>
            <a:miter lim="800000"/>
            <a:headEnd/>
            <a:tailEnd/>
          </a:ln>
        </p:spPr>
        <p:txBody>
          <a:bodyPr wrap="none">
            <a:spAutoFit/>
          </a:bodyPr>
          <a:lstStyle/>
          <a:p>
            <a:r>
              <a:rPr lang="en-US" dirty="0">
                <a:latin typeface="Calibri" pitchFamily="34" charset="0"/>
                <a:cs typeface="Calibri" pitchFamily="34" charset="0"/>
              </a:rPr>
              <a:t>Total N=5,420 events (20 events for each of 169 participants)</a:t>
            </a:r>
          </a:p>
        </p:txBody>
      </p:sp>
    </p:spTree>
    <p:extLst>
      <p:ext uri="{BB962C8B-B14F-4D97-AF65-F5344CB8AC3E}">
        <p14:creationId xmlns:p14="http://schemas.microsoft.com/office/powerpoint/2010/main" val="2705018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latin typeface="Calibri" pitchFamily="34" charset="0"/>
                <a:cs typeface="Calibri" pitchFamily="34" charset="0"/>
              </a:rPr>
              <a:t>Results: Anticipation</a:t>
            </a:r>
          </a:p>
        </p:txBody>
      </p:sp>
      <p:sp>
        <p:nvSpPr>
          <p:cNvPr id="5" name="Slide Number Placeholder 4"/>
          <p:cNvSpPr>
            <a:spLocks noGrp="1"/>
          </p:cNvSpPr>
          <p:nvPr>
            <p:ph type="sldNum" sz="quarter" idx="12"/>
          </p:nvPr>
        </p:nvSpPr>
        <p:spPr/>
        <p:txBody>
          <a:bodyPr/>
          <a:lstStyle/>
          <a:p>
            <a:pPr>
              <a:defRPr/>
            </a:pPr>
            <a:fld id="{8B6EF98A-9779-4B3E-8D92-11A51908C6C0}" type="slidenum">
              <a:rPr lang="en-US" smtClean="0"/>
              <a:pPr>
                <a:defRPr/>
              </a:pPr>
              <a:t>47</a:t>
            </a:fld>
            <a:endParaRPr lang="en-US" dirty="0"/>
          </a:p>
        </p:txBody>
      </p:sp>
      <p:graphicFrame>
        <p:nvGraphicFramePr>
          <p:cNvPr id="6" name="Chart 5"/>
          <p:cNvGraphicFramePr>
            <a:graphicFrameLocks noGrp="1"/>
          </p:cNvGraphicFramePr>
          <p:nvPr>
            <p:extLst>
              <p:ext uri="{D42A27DB-BD31-4B8C-83A1-F6EECF244321}">
                <p14:modId xmlns:p14="http://schemas.microsoft.com/office/powerpoint/2010/main" val="2577372445"/>
              </p:ext>
            </p:extLst>
          </p:nvPr>
        </p:nvGraphicFramePr>
        <p:xfrm>
          <a:off x="609599" y="1143000"/>
          <a:ext cx="7772401"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5722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48</a:t>
            </a:fld>
            <a:endParaRPr lang="en-US"/>
          </a:p>
        </p:txBody>
      </p:sp>
      <p:pic>
        <p:nvPicPr>
          <p:cNvPr id="112642" name="Picture 2" descr="C:\Users\ikari\Desktop\BDRM2012\Dread vs Pleasurable Anticipation\paper1\JCR submission\Fig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040" y="1524001"/>
            <a:ext cx="7312760" cy="531321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533400" y="762000"/>
            <a:ext cx="8229600" cy="914400"/>
          </a:xfrm>
        </p:spPr>
        <p:txBody>
          <a:bodyPr>
            <a:normAutofit fontScale="90000"/>
          </a:bodyPr>
          <a:lstStyle/>
          <a:p>
            <a:pPr eaLnBrk="1" fontAlgn="auto" hangingPunct="1">
              <a:spcAft>
                <a:spcPts val="0"/>
              </a:spcAft>
              <a:defRPr/>
            </a:pPr>
            <a:r>
              <a:rPr lang="en-US" dirty="0">
                <a:latin typeface="+mj-lt"/>
              </a:rPr>
              <a:t>Anticipation predicts time preferences</a:t>
            </a:r>
          </a:p>
        </p:txBody>
      </p:sp>
    </p:spTree>
    <p:extLst>
      <p:ext uri="{BB962C8B-B14F-4D97-AF65-F5344CB8AC3E}">
        <p14:creationId xmlns:p14="http://schemas.microsoft.com/office/powerpoint/2010/main" val="854961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Why?</a:t>
            </a:r>
          </a:p>
        </p:txBody>
      </p:sp>
      <p:sp>
        <p:nvSpPr>
          <p:cNvPr id="3" name="Content Placeholder 2"/>
          <p:cNvSpPr>
            <a:spLocks noGrp="1"/>
          </p:cNvSpPr>
          <p:nvPr>
            <p:ph idx="1"/>
          </p:nvPr>
        </p:nvSpPr>
        <p:spPr/>
        <p:txBody>
          <a:bodyPr/>
          <a:lstStyle/>
          <a:p>
            <a:r>
              <a:rPr lang="en-US" dirty="0">
                <a:latin typeface="Calibri" pitchFamily="34" charset="0"/>
                <a:cs typeface="Calibri" pitchFamily="34" charset="0"/>
              </a:rPr>
              <a:t>Anticipation </a:t>
            </a:r>
            <a:r>
              <a:rPr lang="en-US" b="1" dirty="0">
                <a:solidFill>
                  <a:srgbClr val="00B050"/>
                </a:solidFill>
                <a:latin typeface="Calibri" pitchFamily="34" charset="0"/>
                <a:cs typeface="Calibri" pitchFamily="34" charset="0"/>
              </a:rPr>
              <a:t>YES</a:t>
            </a:r>
          </a:p>
          <a:p>
            <a:r>
              <a:rPr lang="en-US" dirty="0">
                <a:latin typeface="Calibri" pitchFamily="34" charset="0"/>
                <a:cs typeface="Calibri" pitchFamily="34" charset="0"/>
              </a:rPr>
              <a:t>Loss aversion</a:t>
            </a:r>
          </a:p>
          <a:p>
            <a:r>
              <a:rPr lang="en-US" dirty="0">
                <a:latin typeface="Calibri" pitchFamily="34" charset="0"/>
                <a:cs typeface="Calibri" pitchFamily="34" charset="0"/>
              </a:rPr>
              <a:t>Magnitude</a:t>
            </a:r>
          </a:p>
          <a:p>
            <a:r>
              <a:rPr lang="en-US" dirty="0">
                <a:latin typeface="Calibri" pitchFamily="34" charset="0"/>
                <a:cs typeface="Calibri" pitchFamily="34" charset="0"/>
              </a:rPr>
              <a:t>Uncertainty</a:t>
            </a:r>
          </a:p>
          <a:p>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E047C29A-9228-462E-AB8E-97353F26967E}" type="slidenum">
              <a:rPr lang="en-US" smtClean="0"/>
              <a:pPr>
                <a:defRPr/>
              </a:pPr>
              <a:t>49</a:t>
            </a:fld>
            <a:endParaRPr lang="en-US" dirty="0"/>
          </a:p>
        </p:txBody>
      </p:sp>
    </p:spTree>
    <p:extLst>
      <p:ext uri="{BB962C8B-B14F-4D97-AF65-F5344CB8AC3E}">
        <p14:creationId xmlns:p14="http://schemas.microsoft.com/office/powerpoint/2010/main" val="245878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The Discounting Bandwagon</a:t>
            </a:r>
          </a:p>
        </p:txBody>
      </p:sp>
      <p:sp>
        <p:nvSpPr>
          <p:cNvPr id="4" name="Slide Number Placeholder 3"/>
          <p:cNvSpPr>
            <a:spLocks noGrp="1"/>
          </p:cNvSpPr>
          <p:nvPr>
            <p:ph type="sldNum" sz="quarter" idx="12"/>
          </p:nvPr>
        </p:nvSpPr>
        <p:spPr/>
        <p:txBody>
          <a:bodyPr/>
          <a:lstStyle/>
          <a:p>
            <a:pPr>
              <a:defRPr/>
            </a:pPr>
            <a:fld id="{E047C29A-9228-462E-AB8E-97353F26967E}" type="slidenum">
              <a:rPr lang="en-US" smtClean="0"/>
              <a:pPr>
                <a:defRPr/>
              </a:pPr>
              <a:t>5</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722164137"/>
              </p:ext>
            </p:extLst>
          </p:nvPr>
        </p:nvGraphicFramePr>
        <p:xfrm>
          <a:off x="152400" y="1030266"/>
          <a:ext cx="86868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7899" y="6463802"/>
            <a:ext cx="4399410" cy="369332"/>
          </a:xfrm>
          <a:prstGeom prst="rect">
            <a:avLst/>
          </a:prstGeom>
          <a:noFill/>
        </p:spPr>
        <p:txBody>
          <a:bodyPr wrap="none" rtlCol="0">
            <a:spAutoFit/>
          </a:bodyPr>
          <a:lstStyle/>
          <a:p>
            <a:r>
              <a:rPr lang="en-US" dirty="0">
                <a:latin typeface="Calibri" pitchFamily="34" charset="0"/>
                <a:cs typeface="Calibri" pitchFamily="34" charset="0"/>
              </a:rPr>
              <a:t>(Hardisty, Thompson, </a:t>
            </a:r>
            <a:r>
              <a:rPr lang="en-US" dirty="0" err="1">
                <a:latin typeface="Calibri" pitchFamily="34" charset="0"/>
                <a:cs typeface="Calibri" pitchFamily="34" charset="0"/>
              </a:rPr>
              <a:t>Krantz</a:t>
            </a:r>
            <a:r>
              <a:rPr lang="en-US" dirty="0">
                <a:latin typeface="Calibri" pitchFamily="34" charset="0"/>
                <a:cs typeface="Calibri" pitchFamily="34" charset="0"/>
              </a:rPr>
              <a:t>, &amp; Weber, 2013)</a:t>
            </a:r>
            <a:endParaRPr lang="en-US" dirty="0"/>
          </a:p>
        </p:txBody>
      </p:sp>
    </p:spTree>
    <p:extLst>
      <p:ext uri="{BB962C8B-B14F-4D97-AF65-F5344CB8AC3E}">
        <p14:creationId xmlns:p14="http://schemas.microsoft.com/office/powerpoint/2010/main" val="2914426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latin typeface="Calibri" pitchFamily="34" charset="0"/>
                <a:cs typeface="Calibri" pitchFamily="34" charset="0"/>
              </a:rPr>
              <a:t>Loss Aversion?</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50</a:t>
            </a:fld>
            <a:endParaRPr lang="en-US" dirty="0"/>
          </a:p>
        </p:txBody>
      </p:sp>
    </p:spTree>
    <p:extLst>
      <p:ext uri="{BB962C8B-B14F-4D97-AF65-F5344CB8AC3E}">
        <p14:creationId xmlns:p14="http://schemas.microsoft.com/office/powerpoint/2010/main" val="570266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dirty="0">
                <a:latin typeface="Calibri" pitchFamily="34" charset="0"/>
                <a:cs typeface="Calibri" pitchFamily="34" charset="0"/>
              </a:rPr>
              <a:t>Controlling for loss aversion</a:t>
            </a:r>
          </a:p>
        </p:txBody>
      </p:sp>
      <p:sp>
        <p:nvSpPr>
          <p:cNvPr id="3" name="Content Placeholder 2"/>
          <p:cNvSpPr>
            <a:spLocks noGrp="1"/>
          </p:cNvSpPr>
          <p:nvPr>
            <p:ph idx="1"/>
          </p:nvPr>
        </p:nvSpPr>
        <p:spPr>
          <a:xfrm>
            <a:off x="1676400" y="1524000"/>
            <a:ext cx="5410200" cy="3886200"/>
          </a:xfrm>
          <a:ln>
            <a:noFill/>
          </a:ln>
        </p:spPr>
        <p:txBody>
          <a:bodyPr>
            <a:normAutofit fontScale="92500" lnSpcReduction="10000"/>
          </a:bodyPr>
          <a:lstStyle/>
          <a:p>
            <a:pPr marL="0" indent="0" algn="ctr">
              <a:buNone/>
            </a:pPr>
            <a:r>
              <a:rPr lang="en-US" dirty="0">
                <a:latin typeface="Calibri" pitchFamily="34" charset="0"/>
                <a:cs typeface="Calibri" pitchFamily="34" charset="0"/>
              </a:rPr>
              <a:t>Would you accept this pair of events? </a:t>
            </a:r>
          </a:p>
          <a:p>
            <a:pPr marL="0" indent="0" algn="ctr">
              <a:buNone/>
            </a:pPr>
            <a:br>
              <a:rPr lang="en-US" dirty="0">
                <a:latin typeface="Calibri" pitchFamily="34" charset="0"/>
                <a:cs typeface="Calibri" pitchFamily="34" charset="0"/>
              </a:rPr>
            </a:br>
            <a:r>
              <a:rPr lang="en-US" dirty="0">
                <a:latin typeface="Calibri" pitchFamily="34" charset="0"/>
                <a:cs typeface="Calibri" pitchFamily="34" charset="0"/>
              </a:rPr>
              <a:t>50% chance to receive [$25]</a:t>
            </a:r>
            <a:br>
              <a:rPr lang="en-US" dirty="0">
                <a:latin typeface="Calibri" pitchFamily="34" charset="0"/>
                <a:cs typeface="Calibri" pitchFamily="34" charset="0"/>
              </a:rPr>
            </a:br>
            <a:r>
              <a:rPr lang="en-US" dirty="0">
                <a:latin typeface="Calibri" pitchFamily="34" charset="0"/>
                <a:cs typeface="Calibri" pitchFamily="34" charset="0"/>
              </a:rPr>
              <a:t>AND</a:t>
            </a:r>
            <a:br>
              <a:rPr lang="en-US" dirty="0">
                <a:latin typeface="Calibri" pitchFamily="34" charset="0"/>
                <a:cs typeface="Calibri" pitchFamily="34" charset="0"/>
              </a:rPr>
            </a:br>
            <a:r>
              <a:rPr lang="en-US" dirty="0">
                <a:latin typeface="Calibri" pitchFamily="34" charset="0"/>
                <a:cs typeface="Calibri" pitchFamily="34" charset="0"/>
              </a:rPr>
              <a:t>50% chance to lose $25</a:t>
            </a:r>
            <a:br>
              <a:rPr lang="en-US" dirty="0">
                <a:latin typeface="Calibri" pitchFamily="34" charset="0"/>
                <a:cs typeface="Calibri" pitchFamily="34" charset="0"/>
              </a:rPr>
            </a:br>
            <a:endParaRPr lang="en-US" dirty="0">
              <a:latin typeface="Calibri" pitchFamily="34" charset="0"/>
              <a:cs typeface="Calibri" pitchFamily="34" charset="0"/>
            </a:endParaRPr>
          </a:p>
          <a:p>
            <a:pPr marL="0" indent="0" algn="ctr">
              <a:buNone/>
            </a:pPr>
            <a:r>
              <a:rPr lang="en-US" dirty="0">
                <a:latin typeface="Calibri" pitchFamily="34" charset="0"/>
                <a:cs typeface="Calibri" pitchFamily="34" charset="0"/>
              </a:rPr>
              <a:t>Yes  Unsure  No</a:t>
            </a:r>
          </a:p>
        </p:txBody>
      </p:sp>
      <p:sp>
        <p:nvSpPr>
          <p:cNvPr id="7" name="Slide Number Placeholder 6"/>
          <p:cNvSpPr>
            <a:spLocks noGrp="1"/>
          </p:cNvSpPr>
          <p:nvPr>
            <p:ph type="sldNum" sz="quarter" idx="12"/>
          </p:nvPr>
        </p:nvSpPr>
        <p:spPr/>
        <p:txBody>
          <a:bodyPr/>
          <a:lstStyle/>
          <a:p>
            <a:pPr>
              <a:defRPr/>
            </a:pPr>
            <a:fld id="{8B6EF98A-9779-4B3E-8D92-11A51908C6C0}" type="slidenum">
              <a:rPr lang="en-US" smtClean="0"/>
              <a:pPr>
                <a:defRPr/>
              </a:pPr>
              <a:t>51</a:t>
            </a:fld>
            <a:endParaRPr lang="en-US" dirty="0"/>
          </a:p>
        </p:txBody>
      </p:sp>
    </p:spTree>
    <p:extLst>
      <p:ext uri="{BB962C8B-B14F-4D97-AF65-F5344CB8AC3E}">
        <p14:creationId xmlns:p14="http://schemas.microsoft.com/office/powerpoint/2010/main" val="661852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Calibri" pitchFamily="34" charset="0"/>
                <a:cs typeface="Calibri" pitchFamily="34" charset="0"/>
              </a:rPr>
              <a:t>Results: Time preference</a:t>
            </a:r>
          </a:p>
        </p:txBody>
      </p:sp>
      <p:sp>
        <p:nvSpPr>
          <p:cNvPr id="6" name="Slide Number Placeholder 5"/>
          <p:cNvSpPr>
            <a:spLocks noGrp="1"/>
          </p:cNvSpPr>
          <p:nvPr>
            <p:ph type="sldNum" sz="quarter" idx="12"/>
          </p:nvPr>
        </p:nvSpPr>
        <p:spPr/>
        <p:txBody>
          <a:bodyPr/>
          <a:lstStyle/>
          <a:p>
            <a:pPr>
              <a:defRPr/>
            </a:pPr>
            <a:fld id="{8B6EF98A-9779-4B3E-8D92-11A51908C6C0}" type="slidenum">
              <a:rPr lang="en-US" smtClean="0"/>
              <a:pPr>
                <a:defRPr/>
              </a:pPr>
              <a:t>52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98843265"/>
              </p:ext>
            </p:extLst>
          </p:nvPr>
        </p:nvGraphicFramePr>
        <p:xfrm>
          <a:off x="762000" y="1981200"/>
          <a:ext cx="7543800" cy="331089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933450">
                <a:tc>
                  <a:txBody>
                    <a:bodyPr/>
                    <a:lstStyle/>
                    <a:p>
                      <a:pPr algn="ctr"/>
                      <a:endParaRPr lang="en-US" sz="3600" dirty="0">
                        <a:latin typeface="Calibri" pitchFamily="34" charset="0"/>
                        <a:cs typeface="Calibri" pitchFamily="34" charset="0"/>
                      </a:endParaRPr>
                    </a:p>
                  </a:txBody>
                  <a:tcPr anchor="ctr">
                    <a:solidFill>
                      <a:schemeClr val="bg1"/>
                    </a:solidFill>
                  </a:tcPr>
                </a:tc>
                <a:tc>
                  <a:txBody>
                    <a:bodyPr/>
                    <a:lstStyle/>
                    <a:p>
                      <a:pPr algn="ctr"/>
                      <a:r>
                        <a:rPr lang="en-US" sz="3600" b="1" dirty="0">
                          <a:solidFill>
                            <a:schemeClr val="bg1"/>
                          </a:solidFill>
                          <a:latin typeface="Calibri" pitchFamily="34" charset="0"/>
                          <a:cs typeface="Calibri" pitchFamily="34" charset="0"/>
                        </a:rPr>
                        <a:t>Now</a:t>
                      </a:r>
                      <a:endParaRPr lang="en-US" sz="3600" dirty="0">
                        <a:latin typeface="Calibri" pitchFamily="34" charset="0"/>
                        <a:cs typeface="Calibri" pitchFamily="34" charset="0"/>
                      </a:endParaRPr>
                    </a:p>
                  </a:txBody>
                  <a:tcPr anchor="ctr">
                    <a:solidFill>
                      <a:srgbClr val="820000"/>
                    </a:solidFill>
                  </a:tcPr>
                </a:tc>
                <a:tc>
                  <a:txBody>
                    <a:bodyPr/>
                    <a:lstStyle/>
                    <a:p>
                      <a:pPr algn="ctr"/>
                      <a:r>
                        <a:rPr lang="en-US" sz="3600" b="1" dirty="0">
                          <a:solidFill>
                            <a:schemeClr val="bg1"/>
                          </a:solidFill>
                          <a:latin typeface="Calibri" pitchFamily="34" charset="0"/>
                          <a:cs typeface="Calibri" pitchFamily="34" charset="0"/>
                        </a:rPr>
                        <a:t>Later</a:t>
                      </a:r>
                      <a:endParaRPr lang="en-US" sz="3600" dirty="0">
                        <a:latin typeface="Calibri" pitchFamily="34" charset="0"/>
                        <a:cs typeface="Calibri" pitchFamily="34" charset="0"/>
                      </a:endParaRPr>
                    </a:p>
                  </a:txBody>
                  <a:tcPr anchor="ctr">
                    <a:solidFill>
                      <a:srgbClr val="820000"/>
                    </a:solidFill>
                  </a:tcPr>
                </a:tc>
                <a:extLst>
                  <a:ext uri="{0D108BD9-81ED-4DB2-BD59-A6C34878D82A}">
                    <a16:rowId xmlns:a16="http://schemas.microsoft.com/office/drawing/2014/main" val="10000"/>
                  </a:ext>
                </a:extLst>
              </a:tr>
              <a:tr h="933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Calibri" pitchFamily="34" charset="0"/>
                          <a:cs typeface="Calibri" pitchFamily="34" charset="0"/>
                        </a:rPr>
                        <a:t>Positive Events </a:t>
                      </a:r>
                    </a:p>
                  </a:txBody>
                  <a:tcPr anchor="ctr">
                    <a:solidFill>
                      <a:srgbClr val="82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latin typeface="Calibri" pitchFamily="34" charset="0"/>
                          <a:cs typeface="Calibri" pitchFamily="34" charset="0"/>
                        </a:rPr>
                        <a:t>80%</a:t>
                      </a:r>
                    </a:p>
                  </a:txBody>
                  <a:tcPr anchor="ctr">
                    <a:solidFill>
                      <a:srgbClr val="FF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cs typeface="Calibri" pitchFamily="34" charset="0"/>
                        </a:rPr>
                        <a:t>20%</a:t>
                      </a:r>
                    </a:p>
                  </a:txBody>
                  <a:tcPr anchor="ctr">
                    <a:solidFill>
                      <a:srgbClr val="FFEBEB"/>
                    </a:solidFill>
                  </a:tcPr>
                </a:tc>
                <a:extLst>
                  <a:ext uri="{0D108BD9-81ED-4DB2-BD59-A6C34878D82A}">
                    <a16:rowId xmlns:a16="http://schemas.microsoft.com/office/drawing/2014/main" val="10001"/>
                  </a:ext>
                </a:extLst>
              </a:tr>
              <a:tr h="933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Calibri" pitchFamily="34" charset="0"/>
                          <a:cs typeface="Calibri" pitchFamily="34" charset="0"/>
                        </a:rPr>
                        <a:t>Negative Events</a:t>
                      </a:r>
                    </a:p>
                  </a:txBody>
                  <a:tcPr anchor="ctr">
                    <a:solidFill>
                      <a:srgbClr val="820000"/>
                    </a:solidFill>
                  </a:tcPr>
                </a:tc>
                <a:tc>
                  <a:txBody>
                    <a:bodyPr/>
                    <a:lstStyle/>
                    <a:p>
                      <a:pPr algn="ctr"/>
                      <a:r>
                        <a:rPr lang="en-US" sz="3600" dirty="0">
                          <a:latin typeface="Calibri" pitchFamily="34" charset="0"/>
                          <a:cs typeface="Calibri" pitchFamily="34" charset="0"/>
                        </a:rPr>
                        <a:t>57%</a:t>
                      </a:r>
                      <a:endParaRPr lang="en-US" sz="3600" b="0" dirty="0">
                        <a:solidFill>
                          <a:schemeClr val="tx1"/>
                        </a:solidFill>
                        <a:latin typeface="Calibri" pitchFamily="34" charset="0"/>
                        <a:cs typeface="Calibri" pitchFamily="34" charset="0"/>
                      </a:endParaRPr>
                    </a:p>
                  </a:txBody>
                  <a:tcPr anchor="ctr">
                    <a:solidFill>
                      <a:srgbClr val="FF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latin typeface="Calibri" pitchFamily="34" charset="0"/>
                          <a:cs typeface="Calibri" pitchFamily="34" charset="0"/>
                        </a:rPr>
                        <a:t>43%</a:t>
                      </a:r>
                    </a:p>
                  </a:txBody>
                  <a:tcPr anchor="ctr">
                    <a:solidFill>
                      <a:srgbClr val="FFEBEB"/>
                    </a:solidFill>
                  </a:tcPr>
                </a:tc>
                <a:extLst>
                  <a:ext uri="{0D108BD9-81ED-4DB2-BD59-A6C34878D82A}">
                    <a16:rowId xmlns:a16="http://schemas.microsoft.com/office/drawing/2014/main" val="10002"/>
                  </a:ext>
                </a:extLst>
              </a:tr>
            </a:tbl>
          </a:graphicData>
        </a:graphic>
      </p:graphicFrame>
      <p:sp>
        <p:nvSpPr>
          <p:cNvPr id="42009" name="TextBox 3"/>
          <p:cNvSpPr txBox="1">
            <a:spLocks noChangeArrowheads="1"/>
          </p:cNvSpPr>
          <p:nvPr/>
        </p:nvSpPr>
        <p:spPr bwMode="auto">
          <a:xfrm>
            <a:off x="11723" y="6474488"/>
            <a:ext cx="5882059" cy="369332"/>
          </a:xfrm>
          <a:prstGeom prst="rect">
            <a:avLst/>
          </a:prstGeom>
          <a:noFill/>
          <a:ln w="9525">
            <a:noFill/>
            <a:miter lim="800000"/>
            <a:headEnd/>
            <a:tailEnd/>
          </a:ln>
        </p:spPr>
        <p:txBody>
          <a:bodyPr wrap="none">
            <a:spAutoFit/>
          </a:bodyPr>
          <a:lstStyle/>
          <a:p>
            <a:r>
              <a:rPr lang="en-US" dirty="0">
                <a:latin typeface="Calibri" pitchFamily="34" charset="0"/>
                <a:cs typeface="Calibri" pitchFamily="34" charset="0"/>
              </a:rPr>
              <a:t>Total N=5,420 events (20 events for each of 169 participants)</a:t>
            </a:r>
          </a:p>
        </p:txBody>
      </p:sp>
    </p:spTree>
    <p:extLst>
      <p:ext uri="{BB962C8B-B14F-4D97-AF65-F5344CB8AC3E}">
        <p14:creationId xmlns:p14="http://schemas.microsoft.com/office/powerpoint/2010/main" val="3177432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itchFamily="34" charset="0"/>
                <a:cs typeface="Calibri" pitchFamily="34" charset="0"/>
              </a:rPr>
              <a:t>Results: Utility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470200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8B6EF98A-9779-4B3E-8D92-11A51908C6C0}" type="slidenum">
              <a:rPr lang="en-US" smtClean="0"/>
              <a:pPr>
                <a:defRPr/>
              </a:pPr>
              <a:t>53</a:t>
            </a:fld>
            <a:endParaRPr lang="en-US" dirty="0"/>
          </a:p>
        </p:txBody>
      </p:sp>
    </p:spTree>
    <p:extLst>
      <p:ext uri="{BB962C8B-B14F-4D97-AF65-F5344CB8AC3E}">
        <p14:creationId xmlns:p14="http://schemas.microsoft.com/office/powerpoint/2010/main" val="844244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Calibri" pitchFamily="34" charset="0"/>
                <a:cs typeface="Calibri" pitchFamily="34" charset="0"/>
              </a:rPr>
              <a:t>Anticipation: What do we call it?</a:t>
            </a:r>
          </a:p>
        </p:txBody>
      </p:sp>
      <p:sp>
        <p:nvSpPr>
          <p:cNvPr id="7" name="Slide Number Placeholder 6"/>
          <p:cNvSpPr>
            <a:spLocks noGrp="1"/>
          </p:cNvSpPr>
          <p:nvPr>
            <p:ph type="sldNum" sz="quarter" idx="12"/>
          </p:nvPr>
        </p:nvSpPr>
        <p:spPr/>
        <p:txBody>
          <a:bodyPr/>
          <a:lstStyle/>
          <a:p>
            <a:pPr>
              <a:defRPr/>
            </a:pPr>
            <a:fld id="{8B6EF98A-9779-4B3E-8D92-11A51908C6C0}" type="slidenum">
              <a:rPr lang="en-US" smtClean="0"/>
              <a:pPr>
                <a:defRPr/>
              </a:pPr>
              <a:t>54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2476186"/>
              </p:ext>
            </p:extLst>
          </p:nvPr>
        </p:nvGraphicFramePr>
        <p:xfrm>
          <a:off x="381000" y="1524000"/>
          <a:ext cx="7620000" cy="44196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473200">
                <a:tc>
                  <a:txBody>
                    <a:bodyPr/>
                    <a:lstStyle/>
                    <a:p>
                      <a:pPr algn="ctr"/>
                      <a:endParaRPr lang="en-US" sz="2800" dirty="0">
                        <a:latin typeface="Calibri" pitchFamily="34" charset="0"/>
                        <a:cs typeface="Calibri" pitchFamily="34"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Calibri" pitchFamily="34" charset="0"/>
                          <a:ea typeface="+mn-ea"/>
                          <a:cs typeface="Calibri" pitchFamily="34" charset="0"/>
                        </a:rPr>
                        <a:t>Pleasurable Anticipation</a:t>
                      </a:r>
                    </a:p>
                  </a:txBody>
                  <a:tcPr anchor="ctr">
                    <a:solidFill>
                      <a:srgbClr val="82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Calibri" pitchFamily="34" charset="0"/>
                          <a:ea typeface="+mn-ea"/>
                          <a:cs typeface="Calibri" pitchFamily="34" charset="0"/>
                        </a:rPr>
                        <a:t>Aversive Anticipation</a:t>
                      </a:r>
                    </a:p>
                  </a:txBody>
                  <a:tcPr anchor="ctr">
                    <a:solidFill>
                      <a:srgbClr val="820000"/>
                    </a:solidFill>
                  </a:tcPr>
                </a:tc>
                <a:extLst>
                  <a:ext uri="{0D108BD9-81ED-4DB2-BD59-A6C34878D82A}">
                    <a16:rowId xmlns:a16="http://schemas.microsoft.com/office/drawing/2014/main" val="10000"/>
                  </a:ext>
                </a:extLst>
              </a:tr>
              <a:tr h="1473200">
                <a:tc>
                  <a:txBody>
                    <a:bodyPr/>
                    <a:lstStyle/>
                    <a:p>
                      <a:pPr algn="ctr"/>
                      <a:r>
                        <a:rPr lang="en-US" sz="2800" b="1" dirty="0">
                          <a:solidFill>
                            <a:schemeClr val="bg1"/>
                          </a:solidFill>
                          <a:latin typeface="Calibri" pitchFamily="34" charset="0"/>
                          <a:cs typeface="Calibri" pitchFamily="34" charset="0"/>
                        </a:rPr>
                        <a:t>Positive Event</a:t>
                      </a:r>
                    </a:p>
                  </a:txBody>
                  <a:tcPr anchor="ctr">
                    <a:solidFill>
                      <a:srgbClr val="820000"/>
                    </a:solidFill>
                  </a:tcPr>
                </a:tc>
                <a:tc>
                  <a:txBody>
                    <a:bodyPr/>
                    <a:lstStyle/>
                    <a:p>
                      <a:pPr algn="ctr"/>
                      <a:r>
                        <a:rPr lang="en-US" sz="2800" kern="1200" dirty="0">
                          <a:solidFill>
                            <a:schemeClr val="dk1"/>
                          </a:solidFill>
                          <a:latin typeface="Calibri" pitchFamily="34" charset="0"/>
                          <a:ea typeface="+mn-ea"/>
                          <a:cs typeface="Calibri" pitchFamily="34" charset="0"/>
                        </a:rPr>
                        <a:t>Savoring</a:t>
                      </a:r>
                      <a:endParaRPr lang="en-US" sz="2800" dirty="0">
                        <a:latin typeface="Calibri" pitchFamily="34" charset="0"/>
                        <a:cs typeface="Calibri" pitchFamily="34" charset="0"/>
                      </a:endParaRPr>
                    </a:p>
                  </a:txBody>
                  <a:tcPr anchor="ctr">
                    <a:solidFill>
                      <a:srgbClr val="FFEBEB"/>
                    </a:solidFill>
                  </a:tcPr>
                </a:tc>
                <a:tc>
                  <a:txBody>
                    <a:bodyPr/>
                    <a:lstStyle/>
                    <a:p>
                      <a:pPr algn="ctr"/>
                      <a:r>
                        <a:rPr lang="en-US" sz="2800" kern="1200" dirty="0">
                          <a:solidFill>
                            <a:schemeClr val="dk1"/>
                          </a:solidFill>
                          <a:latin typeface="Calibri" pitchFamily="34" charset="0"/>
                          <a:ea typeface="+mn-ea"/>
                          <a:cs typeface="Calibri" pitchFamily="34" charset="0"/>
                        </a:rPr>
                        <a:t>Impatience</a:t>
                      </a:r>
                      <a:endParaRPr lang="en-US" sz="2800" dirty="0">
                        <a:latin typeface="Calibri" pitchFamily="34" charset="0"/>
                        <a:cs typeface="Calibri" pitchFamily="34" charset="0"/>
                      </a:endParaRPr>
                    </a:p>
                  </a:txBody>
                  <a:tcPr anchor="ctr">
                    <a:solidFill>
                      <a:srgbClr val="FFEBEB"/>
                    </a:solidFill>
                  </a:tcPr>
                </a:tc>
                <a:extLst>
                  <a:ext uri="{0D108BD9-81ED-4DB2-BD59-A6C34878D82A}">
                    <a16:rowId xmlns:a16="http://schemas.microsoft.com/office/drawing/2014/main" val="10001"/>
                  </a:ext>
                </a:extLst>
              </a:tr>
              <a:tr h="1473200">
                <a:tc>
                  <a:txBody>
                    <a:bodyPr/>
                    <a:lstStyle/>
                    <a:p>
                      <a:pPr algn="ctr"/>
                      <a:r>
                        <a:rPr lang="en-US" sz="2800" b="1" dirty="0">
                          <a:solidFill>
                            <a:schemeClr val="bg1"/>
                          </a:solidFill>
                          <a:latin typeface="Calibri" pitchFamily="34" charset="0"/>
                          <a:cs typeface="Calibri" pitchFamily="34" charset="0"/>
                        </a:rPr>
                        <a:t>Negative Event</a:t>
                      </a:r>
                    </a:p>
                  </a:txBody>
                  <a:tcPr anchor="ctr">
                    <a:solidFill>
                      <a:srgbClr val="820000"/>
                    </a:solidFill>
                  </a:tcPr>
                </a:tc>
                <a:tc>
                  <a:txBody>
                    <a:bodyPr/>
                    <a:lstStyle/>
                    <a:p>
                      <a:pPr algn="ctr"/>
                      <a:r>
                        <a:rPr lang="en-US" sz="2800" kern="1200" dirty="0">
                          <a:solidFill>
                            <a:schemeClr val="dk1"/>
                          </a:solidFill>
                          <a:latin typeface="Calibri" pitchFamily="34" charset="0"/>
                          <a:ea typeface="+mn-ea"/>
                          <a:cs typeface="Calibri" pitchFamily="34" charset="0"/>
                        </a:rPr>
                        <a:t>???</a:t>
                      </a:r>
                      <a:endParaRPr lang="en-US" sz="2800" dirty="0">
                        <a:latin typeface="Calibri" pitchFamily="34" charset="0"/>
                        <a:cs typeface="Calibri" pitchFamily="34" charset="0"/>
                      </a:endParaRPr>
                    </a:p>
                  </a:txBody>
                  <a:tcPr anchor="ctr">
                    <a:solidFill>
                      <a:srgbClr val="FFEBEB"/>
                    </a:solidFill>
                  </a:tcPr>
                </a:tc>
                <a:tc>
                  <a:txBody>
                    <a:bodyPr/>
                    <a:lstStyle/>
                    <a:p>
                      <a:pPr algn="ctr"/>
                      <a:r>
                        <a:rPr lang="en-US" sz="2800" kern="1200" dirty="0">
                          <a:solidFill>
                            <a:schemeClr val="dk1"/>
                          </a:solidFill>
                          <a:latin typeface="Calibri" pitchFamily="34" charset="0"/>
                          <a:ea typeface="+mn-ea"/>
                          <a:cs typeface="Calibri" pitchFamily="34" charset="0"/>
                        </a:rPr>
                        <a:t>Dread</a:t>
                      </a:r>
                      <a:endParaRPr lang="en-US" sz="2800" dirty="0">
                        <a:latin typeface="Calibri" pitchFamily="34" charset="0"/>
                        <a:cs typeface="Calibri" pitchFamily="34" charset="0"/>
                      </a:endParaRPr>
                    </a:p>
                  </a:txBody>
                  <a:tcPr anchor="ctr">
                    <a:solidFill>
                      <a:srgbClr val="FFEBEB"/>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57924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Why?</a:t>
            </a:r>
          </a:p>
        </p:txBody>
      </p:sp>
      <p:sp>
        <p:nvSpPr>
          <p:cNvPr id="3" name="Content Placeholder 2"/>
          <p:cNvSpPr>
            <a:spLocks noGrp="1"/>
          </p:cNvSpPr>
          <p:nvPr>
            <p:ph idx="1"/>
          </p:nvPr>
        </p:nvSpPr>
        <p:spPr/>
        <p:txBody>
          <a:bodyPr/>
          <a:lstStyle/>
          <a:p>
            <a:r>
              <a:rPr lang="en-US" dirty="0">
                <a:latin typeface="Calibri" pitchFamily="34" charset="0"/>
                <a:cs typeface="Calibri" pitchFamily="34" charset="0"/>
              </a:rPr>
              <a:t>Anticipation </a:t>
            </a:r>
            <a:r>
              <a:rPr lang="en-US" b="1" dirty="0">
                <a:solidFill>
                  <a:srgbClr val="00B050"/>
                </a:solidFill>
                <a:latin typeface="Calibri" pitchFamily="34" charset="0"/>
                <a:cs typeface="Calibri" pitchFamily="34" charset="0"/>
              </a:rPr>
              <a:t>YES</a:t>
            </a:r>
          </a:p>
          <a:p>
            <a:r>
              <a:rPr lang="en-US" dirty="0">
                <a:latin typeface="Calibri" pitchFamily="34" charset="0"/>
                <a:cs typeface="Calibri" pitchFamily="34" charset="0"/>
              </a:rPr>
              <a:t>Loss aversion </a:t>
            </a:r>
            <a:r>
              <a:rPr lang="en-US" b="1" dirty="0">
                <a:solidFill>
                  <a:srgbClr val="FF0000"/>
                </a:solidFill>
                <a:latin typeface="Calibri" pitchFamily="34" charset="0"/>
                <a:cs typeface="Calibri" pitchFamily="34" charset="0"/>
              </a:rPr>
              <a:t>NO</a:t>
            </a:r>
          </a:p>
          <a:p>
            <a:r>
              <a:rPr lang="en-US" dirty="0">
                <a:latin typeface="Calibri" pitchFamily="34" charset="0"/>
                <a:cs typeface="Calibri" pitchFamily="34" charset="0"/>
              </a:rPr>
              <a:t>Magnitude </a:t>
            </a:r>
          </a:p>
          <a:p>
            <a:r>
              <a:rPr lang="en-US" dirty="0">
                <a:latin typeface="Calibri" pitchFamily="34" charset="0"/>
                <a:cs typeface="Calibri" pitchFamily="34" charset="0"/>
              </a:rPr>
              <a:t>Uncertainty</a:t>
            </a:r>
          </a:p>
          <a:p>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E047C29A-9228-462E-AB8E-97353F26967E}" type="slidenum">
              <a:rPr lang="en-US" smtClean="0"/>
              <a:pPr>
                <a:defRPr/>
              </a:pPr>
              <a:t>55</a:t>
            </a:fld>
            <a:endParaRPr lang="en-US" dirty="0"/>
          </a:p>
        </p:txBody>
      </p:sp>
    </p:spTree>
    <p:extLst>
      <p:ext uri="{BB962C8B-B14F-4D97-AF65-F5344CB8AC3E}">
        <p14:creationId xmlns:p14="http://schemas.microsoft.com/office/powerpoint/2010/main" val="568243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latin typeface="Calibri" pitchFamily="34" charset="0"/>
                <a:cs typeface="Calibri" pitchFamily="34" charset="0"/>
              </a:rPr>
              <a:t>Magnitude?</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56</a:t>
            </a:fld>
            <a:endParaRPr lang="en-US" dirty="0"/>
          </a:p>
        </p:txBody>
      </p:sp>
    </p:spTree>
    <p:extLst>
      <p:ext uri="{BB962C8B-B14F-4D97-AF65-F5344CB8AC3E}">
        <p14:creationId xmlns:p14="http://schemas.microsoft.com/office/powerpoint/2010/main" val="1280362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Sign X Magnitude</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57</a:t>
            </a:fld>
            <a:endParaRPr lang="en-US" dirty="0"/>
          </a:p>
        </p:txBody>
      </p:sp>
      <p:graphicFrame>
        <p:nvGraphicFramePr>
          <p:cNvPr id="5" name="Chart 4"/>
          <p:cNvGraphicFramePr/>
          <p:nvPr>
            <p:extLst>
              <p:ext uri="{D42A27DB-BD31-4B8C-83A1-F6EECF244321}">
                <p14:modId xmlns:p14="http://schemas.microsoft.com/office/powerpoint/2010/main" val="1955625242"/>
              </p:ext>
            </p:extLst>
          </p:nvPr>
        </p:nvGraphicFramePr>
        <p:xfrm>
          <a:off x="685800" y="1143000"/>
          <a:ext cx="82296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8075" y="6350168"/>
            <a:ext cx="5867400" cy="276999"/>
          </a:xfrm>
          <a:prstGeom prst="rect">
            <a:avLst/>
          </a:prstGeom>
          <a:noFill/>
        </p:spPr>
        <p:txBody>
          <a:bodyPr wrap="square" rtlCol="0">
            <a:spAutoFit/>
          </a:bodyPr>
          <a:lstStyle/>
          <a:p>
            <a:pPr algn="l"/>
            <a:r>
              <a:rPr lang="en-US" sz="1200" dirty="0">
                <a:latin typeface="Calibri" pitchFamily="34" charset="0"/>
                <a:cs typeface="Calibri" pitchFamily="34" charset="0"/>
              </a:rPr>
              <a:t>(Hardisty, Appelt, &amp; Weber 2012)</a:t>
            </a:r>
            <a:endParaRPr lang="en-US" sz="1200" i="1" dirty="0">
              <a:latin typeface="Calibri" pitchFamily="34" charset="0"/>
              <a:cs typeface="Calibri" pitchFamily="34" charset="0"/>
            </a:endParaRPr>
          </a:p>
        </p:txBody>
      </p:sp>
    </p:spTree>
    <p:extLst>
      <p:ext uri="{BB962C8B-B14F-4D97-AF65-F5344CB8AC3E}">
        <p14:creationId xmlns:p14="http://schemas.microsoft.com/office/powerpoint/2010/main" val="1456823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Why?</a:t>
            </a:r>
          </a:p>
        </p:txBody>
      </p:sp>
      <p:sp>
        <p:nvSpPr>
          <p:cNvPr id="3" name="Content Placeholder 2"/>
          <p:cNvSpPr>
            <a:spLocks noGrp="1"/>
          </p:cNvSpPr>
          <p:nvPr>
            <p:ph idx="1"/>
          </p:nvPr>
        </p:nvSpPr>
        <p:spPr/>
        <p:txBody>
          <a:bodyPr/>
          <a:lstStyle/>
          <a:p>
            <a:r>
              <a:rPr lang="en-US" dirty="0">
                <a:latin typeface="Calibri" pitchFamily="34" charset="0"/>
                <a:cs typeface="Calibri" pitchFamily="34" charset="0"/>
              </a:rPr>
              <a:t>Anticipation </a:t>
            </a:r>
            <a:r>
              <a:rPr lang="en-US" b="1" dirty="0">
                <a:solidFill>
                  <a:srgbClr val="00B050"/>
                </a:solidFill>
                <a:latin typeface="Calibri" pitchFamily="34" charset="0"/>
                <a:cs typeface="Calibri" pitchFamily="34" charset="0"/>
              </a:rPr>
              <a:t>YES</a:t>
            </a:r>
          </a:p>
          <a:p>
            <a:r>
              <a:rPr lang="en-US" dirty="0">
                <a:latin typeface="Calibri" pitchFamily="34" charset="0"/>
                <a:cs typeface="Calibri" pitchFamily="34" charset="0"/>
              </a:rPr>
              <a:t>Loss aversion </a:t>
            </a:r>
            <a:r>
              <a:rPr lang="en-US" b="1" dirty="0">
                <a:solidFill>
                  <a:srgbClr val="FF0000"/>
                </a:solidFill>
                <a:latin typeface="Calibri" pitchFamily="34" charset="0"/>
                <a:cs typeface="Calibri" pitchFamily="34" charset="0"/>
              </a:rPr>
              <a:t>NO</a:t>
            </a:r>
          </a:p>
          <a:p>
            <a:r>
              <a:rPr lang="en-US" dirty="0">
                <a:latin typeface="Calibri" pitchFamily="34" charset="0"/>
                <a:cs typeface="Calibri" pitchFamily="34" charset="0"/>
              </a:rPr>
              <a:t>Magnitude </a:t>
            </a:r>
            <a:r>
              <a:rPr lang="en-US" b="1" dirty="0">
                <a:solidFill>
                  <a:srgbClr val="FF0000"/>
                </a:solidFill>
                <a:latin typeface="Calibri" pitchFamily="34" charset="0"/>
                <a:cs typeface="Calibri" pitchFamily="34" charset="0"/>
              </a:rPr>
              <a:t>NO</a:t>
            </a:r>
          </a:p>
          <a:p>
            <a:r>
              <a:rPr lang="en-US" dirty="0">
                <a:latin typeface="Calibri" pitchFamily="34" charset="0"/>
                <a:cs typeface="Calibri" pitchFamily="34" charset="0"/>
              </a:rPr>
              <a:t>Uncertainty</a:t>
            </a:r>
          </a:p>
          <a:p>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E047C29A-9228-462E-AB8E-97353F26967E}" type="slidenum">
              <a:rPr lang="en-US" smtClean="0"/>
              <a:pPr>
                <a:defRPr/>
              </a:pPr>
              <a:t>58</a:t>
            </a:fld>
            <a:endParaRPr lang="en-US" dirty="0"/>
          </a:p>
        </p:txBody>
      </p:sp>
    </p:spTree>
    <p:extLst>
      <p:ext uri="{BB962C8B-B14F-4D97-AF65-F5344CB8AC3E}">
        <p14:creationId xmlns:p14="http://schemas.microsoft.com/office/powerpoint/2010/main" val="13947281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latin typeface="Calibri" pitchFamily="34" charset="0"/>
                <a:cs typeface="Calibri" pitchFamily="34" charset="0"/>
              </a:rPr>
              <a:t>Uncertainty?</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59</a:t>
            </a:fld>
            <a:endParaRPr lang="en-US" dirty="0"/>
          </a:p>
        </p:txBody>
      </p:sp>
    </p:spTree>
    <p:extLst>
      <p:ext uri="{BB962C8B-B14F-4D97-AF65-F5344CB8AC3E}">
        <p14:creationId xmlns:p14="http://schemas.microsoft.com/office/powerpoint/2010/main" val="115145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“sign effect”</a:t>
            </a:r>
          </a:p>
        </p:txBody>
      </p:sp>
      <p:sp>
        <p:nvSpPr>
          <p:cNvPr id="3" name="Content Placeholder 2"/>
          <p:cNvSpPr>
            <a:spLocks noGrp="1"/>
          </p:cNvSpPr>
          <p:nvPr>
            <p:ph idx="1"/>
          </p:nvPr>
        </p:nvSpPr>
        <p:spPr/>
        <p:txBody>
          <a:bodyPr/>
          <a:lstStyle/>
          <a:p>
            <a:r>
              <a:rPr lang="en-US" dirty="0"/>
              <a:t>Losses are discounted less than gains </a:t>
            </a:r>
            <a:r>
              <a:rPr lang="en-US" sz="2000" dirty="0"/>
              <a:t>(</a:t>
            </a:r>
            <a:r>
              <a:rPr lang="en-US" sz="2000" dirty="0" err="1"/>
              <a:t>Mischel</a:t>
            </a:r>
            <a:r>
              <a:rPr lang="en-US" sz="2000" dirty="0"/>
              <a:t> et al, 1969; </a:t>
            </a:r>
            <a:r>
              <a:rPr lang="en-US" sz="2000" dirty="0" err="1"/>
              <a:t>Thaler</a:t>
            </a:r>
            <a:r>
              <a:rPr lang="en-US" sz="2000" dirty="0"/>
              <a:t>, 1981)</a:t>
            </a:r>
          </a:p>
          <a:p>
            <a:r>
              <a:rPr lang="en-US" dirty="0"/>
              <a:t>People want gains now more strongly than they want to postpone losses</a:t>
            </a:r>
          </a:p>
          <a:p>
            <a:pPr lvl="0"/>
            <a:r>
              <a:rPr lang="en-US" b="1" dirty="0">
                <a:latin typeface="Calibri" pitchFamily="34" charset="0"/>
                <a:cs typeface="Calibri" pitchFamily="34" charset="0"/>
              </a:rPr>
              <a:t>Receive</a:t>
            </a:r>
            <a:r>
              <a:rPr lang="en-US" dirty="0">
                <a:latin typeface="Calibri" pitchFamily="34" charset="0"/>
                <a:cs typeface="Calibri" pitchFamily="34" charset="0"/>
              </a:rPr>
              <a:t> $70 now or in a month? </a:t>
            </a:r>
            <a:br>
              <a:rPr lang="en-US" dirty="0">
                <a:latin typeface="Calibri" pitchFamily="34" charset="0"/>
                <a:cs typeface="Calibri" pitchFamily="34" charset="0"/>
              </a:rPr>
            </a:br>
            <a:r>
              <a:rPr lang="en-US" dirty="0">
                <a:latin typeface="Calibri" pitchFamily="34" charset="0"/>
                <a:cs typeface="Calibri" pitchFamily="34" charset="0"/>
              </a:rPr>
              <a:t>100% choose now. </a:t>
            </a:r>
          </a:p>
          <a:p>
            <a:pPr lvl="0"/>
            <a:r>
              <a:rPr lang="en-US" b="1" dirty="0">
                <a:latin typeface="Calibri" pitchFamily="34" charset="0"/>
                <a:cs typeface="Calibri" pitchFamily="34" charset="0"/>
              </a:rPr>
              <a:t>Pay </a:t>
            </a:r>
            <a:r>
              <a:rPr lang="en-US" dirty="0">
                <a:latin typeface="Calibri" pitchFamily="34" charset="0"/>
                <a:cs typeface="Calibri" pitchFamily="34" charset="0"/>
              </a:rPr>
              <a:t>$70 now or in a month?</a:t>
            </a:r>
            <a:br>
              <a:rPr lang="en-US" dirty="0">
                <a:latin typeface="Calibri" pitchFamily="34" charset="0"/>
                <a:cs typeface="Calibri" pitchFamily="34" charset="0"/>
              </a:rPr>
            </a:br>
            <a:r>
              <a:rPr lang="en-US" dirty="0">
                <a:latin typeface="Calibri" pitchFamily="34" charset="0"/>
                <a:cs typeface="Calibri" pitchFamily="34" charset="0"/>
              </a:rPr>
              <a:t>47% choose to wait.</a:t>
            </a:r>
          </a:p>
          <a:p>
            <a:endParaRPr lang="en-US" dirty="0"/>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6</a:t>
            </a:fld>
            <a:endParaRPr lang="en-US" dirty="0"/>
          </a:p>
        </p:txBody>
      </p:sp>
    </p:spTree>
    <p:extLst>
      <p:ext uri="{BB962C8B-B14F-4D97-AF65-F5344CB8AC3E}">
        <p14:creationId xmlns:p14="http://schemas.microsoft.com/office/powerpoint/2010/main" val="39951426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Uncertainty: Methods</a:t>
            </a:r>
          </a:p>
        </p:txBody>
      </p:sp>
      <p:sp>
        <p:nvSpPr>
          <p:cNvPr id="3" name="Content Placeholder 2"/>
          <p:cNvSpPr>
            <a:spLocks noGrp="1"/>
          </p:cNvSpPr>
          <p:nvPr>
            <p:ph idx="1"/>
          </p:nvPr>
        </p:nvSpPr>
        <p:spPr/>
        <p:txBody>
          <a:bodyPr>
            <a:normAutofit lnSpcReduction="10000"/>
          </a:bodyPr>
          <a:lstStyle/>
          <a:p>
            <a:pPr marL="0" indent="0">
              <a:buNone/>
            </a:pPr>
            <a:r>
              <a:rPr lang="en-US" dirty="0"/>
              <a:t>Please imagine you face a set of choices about paying a $100 bill immediately, or another amount in one year. </a:t>
            </a:r>
          </a:p>
          <a:p>
            <a:r>
              <a:rPr lang="en-US" b="1" dirty="0"/>
              <a:t>Control: </a:t>
            </a:r>
            <a:r>
              <a:rPr lang="en-US" dirty="0"/>
              <a:t>Pay $100 immediately or pay $150 in one year?</a:t>
            </a:r>
          </a:p>
          <a:p>
            <a:r>
              <a:rPr lang="en-US" b="1" dirty="0"/>
              <a:t>Probabilistic: </a:t>
            </a:r>
            <a:r>
              <a:rPr lang="en-US" dirty="0"/>
              <a:t>Pay $100 immediately or 50% chance of paying $300 in one year?</a:t>
            </a:r>
          </a:p>
          <a:p>
            <a:r>
              <a:rPr lang="en-US" b="1" dirty="0"/>
              <a:t>Variable: </a:t>
            </a:r>
            <a:r>
              <a:rPr lang="en-US" dirty="0"/>
              <a:t>Pay $100 immediately or pay $75 to $225 in one year?  </a:t>
            </a:r>
          </a:p>
        </p:txBody>
      </p:sp>
      <p:pic>
        <p:nvPicPr>
          <p:cNvPr id="4" name="Picture 2" descr="C:\Users\ikari\Desktop\Dic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7886" y="1"/>
            <a:ext cx="1586114" cy="990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60</a:t>
            </a:fld>
            <a:endParaRPr lang="en-US"/>
          </a:p>
        </p:txBody>
      </p:sp>
      <p:sp>
        <p:nvSpPr>
          <p:cNvPr id="6" name="TextBox 5"/>
          <p:cNvSpPr txBox="1"/>
          <p:nvPr/>
        </p:nvSpPr>
        <p:spPr>
          <a:xfrm>
            <a:off x="0" y="6334780"/>
            <a:ext cx="4953000" cy="276999"/>
          </a:xfrm>
          <a:prstGeom prst="rect">
            <a:avLst/>
          </a:prstGeom>
          <a:noFill/>
        </p:spPr>
        <p:txBody>
          <a:bodyPr wrap="square" rtlCol="0">
            <a:spAutoFit/>
          </a:bodyPr>
          <a:lstStyle/>
          <a:p>
            <a:pPr algn="l"/>
            <a:r>
              <a:rPr lang="en-US" sz="1200" dirty="0">
                <a:latin typeface="Calibri" pitchFamily="34" charset="0"/>
                <a:cs typeface="Calibri" pitchFamily="34" charset="0"/>
              </a:rPr>
              <a:t>(Hardisty &amp; </a:t>
            </a:r>
            <a:r>
              <a:rPr lang="en-US" sz="1200" dirty="0" err="1">
                <a:latin typeface="Calibri" pitchFamily="34" charset="0"/>
                <a:cs typeface="Calibri" pitchFamily="34" charset="0"/>
              </a:rPr>
              <a:t>Pfeffer</a:t>
            </a:r>
            <a:r>
              <a:rPr lang="en-US" sz="1200" dirty="0">
                <a:latin typeface="Calibri" pitchFamily="34" charset="0"/>
                <a:cs typeface="Calibri" pitchFamily="34" charset="0"/>
              </a:rPr>
              <a:t>, under review)</a:t>
            </a:r>
          </a:p>
        </p:txBody>
      </p:sp>
    </p:spTree>
    <p:extLst>
      <p:ext uri="{BB962C8B-B14F-4D97-AF65-F5344CB8AC3E}">
        <p14:creationId xmlns:p14="http://schemas.microsoft.com/office/powerpoint/2010/main" val="29917215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61</a:t>
            </a:fld>
            <a:endParaRPr lang="en-US" dirty="0"/>
          </a:p>
        </p:txBody>
      </p:sp>
      <p:pic>
        <p:nvPicPr>
          <p:cNvPr id="1026" name="Picture 2" descr="C:\Users\Dave\Desktop\OBHDP submission\Figure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 y="228600"/>
            <a:ext cx="9124267" cy="662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334780"/>
            <a:ext cx="4953000" cy="276999"/>
          </a:xfrm>
          <a:prstGeom prst="rect">
            <a:avLst/>
          </a:prstGeom>
          <a:noFill/>
        </p:spPr>
        <p:txBody>
          <a:bodyPr wrap="square" rtlCol="0">
            <a:spAutoFit/>
          </a:bodyPr>
          <a:lstStyle/>
          <a:p>
            <a:pPr algn="l"/>
            <a:r>
              <a:rPr lang="en-US" sz="1200" dirty="0">
                <a:latin typeface="Calibri" pitchFamily="34" charset="0"/>
                <a:cs typeface="Calibri" pitchFamily="34" charset="0"/>
              </a:rPr>
              <a:t>(Hardisty &amp; </a:t>
            </a:r>
            <a:r>
              <a:rPr lang="en-US" sz="1200" dirty="0" err="1">
                <a:latin typeface="Calibri" pitchFamily="34" charset="0"/>
                <a:cs typeface="Calibri" pitchFamily="34" charset="0"/>
              </a:rPr>
              <a:t>Pfeffer</a:t>
            </a:r>
            <a:r>
              <a:rPr lang="en-US" sz="1200" dirty="0">
                <a:latin typeface="Calibri" pitchFamily="34" charset="0"/>
                <a:cs typeface="Calibri" pitchFamily="34" charset="0"/>
              </a:rPr>
              <a:t>, under review)</a:t>
            </a:r>
          </a:p>
        </p:txBody>
      </p:sp>
    </p:spTree>
    <p:extLst>
      <p:ext uri="{BB962C8B-B14F-4D97-AF65-F5344CB8AC3E}">
        <p14:creationId xmlns:p14="http://schemas.microsoft.com/office/powerpoint/2010/main" val="3591575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Uncertainty: Discussion</a:t>
            </a:r>
          </a:p>
        </p:txBody>
      </p:sp>
      <p:sp>
        <p:nvSpPr>
          <p:cNvPr id="3" name="Content Placeholder 2"/>
          <p:cNvSpPr>
            <a:spLocks noGrp="1"/>
          </p:cNvSpPr>
          <p:nvPr>
            <p:ph idx="1"/>
          </p:nvPr>
        </p:nvSpPr>
        <p:spPr/>
        <p:txBody>
          <a:bodyPr/>
          <a:lstStyle/>
          <a:p>
            <a:r>
              <a:rPr lang="en-US" dirty="0"/>
              <a:t>Future uncertainty -&gt; stronger preference for immediate gains and losses -&gt; stronger sign effect </a:t>
            </a:r>
          </a:p>
          <a:p>
            <a:r>
              <a:rPr lang="en-US" dirty="0"/>
              <a:t>The future is always uncertain, even when experimenters say it’s not </a:t>
            </a:r>
            <a:r>
              <a:rPr lang="en-US" sz="2000" dirty="0">
                <a:latin typeface="Calibri" pitchFamily="34" charset="0"/>
                <a:cs typeface="Calibri" pitchFamily="34" charset="0"/>
              </a:rPr>
              <a:t>(</a:t>
            </a:r>
            <a:r>
              <a:rPr lang="en-US" sz="2000" dirty="0" err="1">
                <a:latin typeface="Calibri" pitchFamily="34" charset="0"/>
                <a:cs typeface="Calibri" pitchFamily="34" charset="0"/>
              </a:rPr>
              <a:t>Bixter</a:t>
            </a:r>
            <a:r>
              <a:rPr lang="en-US" sz="2000" dirty="0">
                <a:latin typeface="Calibri" pitchFamily="34" charset="0"/>
                <a:cs typeface="Calibri" pitchFamily="34" charset="0"/>
              </a:rPr>
              <a:t> &amp; </a:t>
            </a:r>
            <a:r>
              <a:rPr lang="en-US" sz="2000" dirty="0" err="1">
                <a:latin typeface="Calibri" pitchFamily="34" charset="0"/>
                <a:cs typeface="Calibri" pitchFamily="34" charset="0"/>
              </a:rPr>
              <a:t>Luhmann</a:t>
            </a:r>
            <a:r>
              <a:rPr lang="en-US" sz="2000" dirty="0">
                <a:latin typeface="Calibri" pitchFamily="34" charset="0"/>
                <a:cs typeface="Calibri" pitchFamily="34" charset="0"/>
              </a:rPr>
              <a:t>, 2013; Takahashi et al, 2007)</a:t>
            </a:r>
            <a:endParaRPr lang="en-US" dirty="0">
              <a:latin typeface="Calibri" pitchFamily="34" charset="0"/>
              <a:cs typeface="Calibri" pitchFamily="34" charset="0"/>
            </a:endParaRPr>
          </a:p>
          <a:p>
            <a:r>
              <a:rPr lang="en-US" dirty="0"/>
              <a:t>Therefore, the sign effect is always around</a:t>
            </a:r>
          </a:p>
          <a:p>
            <a:endParaRPr lang="en-US" dirty="0"/>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62</a:t>
            </a:fld>
            <a:endParaRPr lang="en-US" dirty="0"/>
          </a:p>
        </p:txBody>
      </p:sp>
    </p:spTree>
    <p:extLst>
      <p:ext uri="{BB962C8B-B14F-4D97-AF65-F5344CB8AC3E}">
        <p14:creationId xmlns:p14="http://schemas.microsoft.com/office/powerpoint/2010/main" val="200338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Why?</a:t>
            </a:r>
          </a:p>
        </p:txBody>
      </p:sp>
      <p:sp>
        <p:nvSpPr>
          <p:cNvPr id="3" name="Content Placeholder 2"/>
          <p:cNvSpPr>
            <a:spLocks noGrp="1"/>
          </p:cNvSpPr>
          <p:nvPr>
            <p:ph idx="1"/>
          </p:nvPr>
        </p:nvSpPr>
        <p:spPr/>
        <p:txBody>
          <a:bodyPr/>
          <a:lstStyle/>
          <a:p>
            <a:r>
              <a:rPr lang="en-US" dirty="0">
                <a:latin typeface="Calibri" pitchFamily="34" charset="0"/>
                <a:cs typeface="Calibri" pitchFamily="34" charset="0"/>
              </a:rPr>
              <a:t>Anticipation </a:t>
            </a:r>
            <a:r>
              <a:rPr lang="en-US" b="1" dirty="0">
                <a:solidFill>
                  <a:srgbClr val="00B050"/>
                </a:solidFill>
                <a:latin typeface="Calibri" pitchFamily="34" charset="0"/>
                <a:cs typeface="Calibri" pitchFamily="34" charset="0"/>
              </a:rPr>
              <a:t>YES</a:t>
            </a:r>
          </a:p>
          <a:p>
            <a:r>
              <a:rPr lang="en-US" dirty="0">
                <a:latin typeface="Calibri" pitchFamily="34" charset="0"/>
                <a:cs typeface="Calibri" pitchFamily="34" charset="0"/>
              </a:rPr>
              <a:t>Loss aversion </a:t>
            </a:r>
            <a:r>
              <a:rPr lang="en-US" b="1" dirty="0">
                <a:solidFill>
                  <a:srgbClr val="FF0000"/>
                </a:solidFill>
                <a:latin typeface="Calibri" pitchFamily="34" charset="0"/>
                <a:cs typeface="Calibri" pitchFamily="34" charset="0"/>
              </a:rPr>
              <a:t>NO</a:t>
            </a:r>
          </a:p>
          <a:p>
            <a:r>
              <a:rPr lang="en-US" dirty="0">
                <a:latin typeface="Calibri" pitchFamily="34" charset="0"/>
                <a:cs typeface="Calibri" pitchFamily="34" charset="0"/>
              </a:rPr>
              <a:t>Magnitude </a:t>
            </a:r>
            <a:r>
              <a:rPr lang="en-US" b="1" dirty="0">
                <a:solidFill>
                  <a:srgbClr val="FF0000"/>
                </a:solidFill>
                <a:latin typeface="Calibri" pitchFamily="34" charset="0"/>
                <a:cs typeface="Calibri" pitchFamily="34" charset="0"/>
              </a:rPr>
              <a:t>NO</a:t>
            </a:r>
          </a:p>
          <a:p>
            <a:r>
              <a:rPr lang="en-US" dirty="0">
                <a:latin typeface="Calibri" pitchFamily="34" charset="0"/>
                <a:cs typeface="Calibri" pitchFamily="34" charset="0"/>
              </a:rPr>
              <a:t>Uncertainty </a:t>
            </a:r>
            <a:r>
              <a:rPr lang="en-US" b="1" dirty="0">
                <a:solidFill>
                  <a:srgbClr val="00B050"/>
                </a:solidFill>
                <a:latin typeface="Calibri" pitchFamily="34" charset="0"/>
                <a:cs typeface="Calibri" pitchFamily="34" charset="0"/>
              </a:rPr>
              <a:t>YES</a:t>
            </a:r>
          </a:p>
          <a:p>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E047C29A-9228-462E-AB8E-97353F26967E}" type="slidenum">
              <a:rPr lang="en-US" smtClean="0"/>
              <a:pPr>
                <a:defRPr/>
              </a:pPr>
              <a:t>63</a:t>
            </a:fld>
            <a:endParaRPr lang="en-US" dirty="0"/>
          </a:p>
        </p:txBody>
      </p:sp>
    </p:spTree>
    <p:extLst>
      <p:ext uri="{BB962C8B-B14F-4D97-AF65-F5344CB8AC3E}">
        <p14:creationId xmlns:p14="http://schemas.microsoft.com/office/powerpoint/2010/main" val="6450501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Calibri" pitchFamily="34" charset="0"/>
                <a:cs typeface="Calibri" pitchFamily="34" charset="0"/>
              </a:rPr>
              <a:t>Contribution Summary</a:t>
            </a:r>
          </a:p>
        </p:txBody>
      </p:sp>
      <p:sp>
        <p:nvSpPr>
          <p:cNvPr id="117762" name="Content Placeholder 2"/>
          <p:cNvSpPr>
            <a:spLocks noGrp="1"/>
          </p:cNvSpPr>
          <p:nvPr>
            <p:ph idx="1"/>
          </p:nvPr>
        </p:nvSpPr>
        <p:spPr/>
        <p:txBody>
          <a:bodyPr>
            <a:normAutofit lnSpcReduction="10000"/>
          </a:bodyPr>
          <a:lstStyle/>
          <a:p>
            <a:pPr eaLnBrk="1" hangingPunct="1"/>
            <a:r>
              <a:rPr lang="en-US" dirty="0">
                <a:solidFill>
                  <a:schemeClr val="tx1"/>
                </a:solidFill>
                <a:latin typeface="Calibri" pitchFamily="34" charset="0"/>
                <a:cs typeface="Calibri" pitchFamily="34" charset="0"/>
              </a:rPr>
              <a:t>People choose immediate gains more than they choose to postpone losses</a:t>
            </a:r>
          </a:p>
          <a:p>
            <a:pPr eaLnBrk="1" hangingPunct="1"/>
            <a:r>
              <a:rPr lang="en-US" dirty="0">
                <a:solidFill>
                  <a:schemeClr val="tx1"/>
                </a:solidFill>
                <a:latin typeface="Calibri" pitchFamily="34" charset="0"/>
                <a:cs typeface="Calibri" pitchFamily="34" charset="0"/>
              </a:rPr>
              <a:t>Why? Dread looms larger than savoring, even when controlling for loss aversion. (Also: people avoid future uncertainty.)</a:t>
            </a:r>
          </a:p>
          <a:p>
            <a:pPr eaLnBrk="1" hangingPunct="1"/>
            <a:r>
              <a:rPr lang="en-US" dirty="0">
                <a:latin typeface="Calibri" pitchFamily="34" charset="0"/>
                <a:cs typeface="Calibri" pitchFamily="34" charset="0"/>
              </a:rPr>
              <a:t>Why? </a:t>
            </a:r>
            <a:br>
              <a:rPr lang="en-US" dirty="0">
                <a:latin typeface="Calibri" pitchFamily="34" charset="0"/>
                <a:cs typeface="Calibri" pitchFamily="34" charset="0"/>
              </a:rPr>
            </a:br>
            <a:r>
              <a:rPr lang="en-US" dirty="0">
                <a:latin typeface="Calibri" pitchFamily="34" charset="0"/>
                <a:cs typeface="Calibri" pitchFamily="34" charset="0"/>
              </a:rPr>
              <a:t>Future gains -&gt; savoring </a:t>
            </a:r>
            <a:r>
              <a:rPr lang="en-US" b="1" dirty="0">
                <a:latin typeface="Calibri" pitchFamily="34" charset="0"/>
                <a:cs typeface="Calibri" pitchFamily="34" charset="0"/>
              </a:rPr>
              <a:t>and</a:t>
            </a:r>
            <a:r>
              <a:rPr lang="en-US" dirty="0">
                <a:latin typeface="Calibri" pitchFamily="34" charset="0"/>
                <a:cs typeface="Calibri" pitchFamily="34" charset="0"/>
              </a:rPr>
              <a:t> deprivation</a:t>
            </a:r>
            <a:br>
              <a:rPr lang="en-US" dirty="0">
                <a:latin typeface="Calibri" pitchFamily="34" charset="0"/>
                <a:cs typeface="Calibri" pitchFamily="34" charset="0"/>
              </a:rPr>
            </a:br>
            <a:r>
              <a:rPr lang="en-US" dirty="0">
                <a:latin typeface="Calibri" pitchFamily="34" charset="0"/>
                <a:cs typeface="Calibri" pitchFamily="34" charset="0"/>
              </a:rPr>
              <a:t>Future losses -&gt; dread </a:t>
            </a:r>
            <a:r>
              <a:rPr lang="en-US" b="1" dirty="0">
                <a:latin typeface="Calibri" pitchFamily="34" charset="0"/>
                <a:cs typeface="Calibri" pitchFamily="34" charset="0"/>
              </a:rPr>
              <a:t>but not</a:t>
            </a:r>
            <a:r>
              <a:rPr lang="en-US" dirty="0">
                <a:latin typeface="Calibri" pitchFamily="34" charset="0"/>
                <a:cs typeface="Calibri" pitchFamily="34" charset="0"/>
              </a:rPr>
              <a:t> “enjoying the moment”</a:t>
            </a:r>
            <a:endParaRPr lang="en-US" dirty="0">
              <a:solidFill>
                <a:schemeClr val="tx1"/>
              </a:solidFill>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pPr>
              <a:defRPr/>
            </a:pPr>
            <a:fld id="{8B6EF98A-9779-4B3E-8D92-11A51908C6C0}" type="slidenum">
              <a:rPr lang="en-US" smtClean="0"/>
              <a:pPr>
                <a:defRPr/>
              </a:pPr>
              <a:t>64</a:t>
            </a:fld>
            <a:endParaRPr lang="en-US" dirty="0"/>
          </a:p>
        </p:txBody>
      </p:sp>
    </p:spTree>
    <p:extLst>
      <p:ext uri="{BB962C8B-B14F-4D97-AF65-F5344CB8AC3E}">
        <p14:creationId xmlns:p14="http://schemas.microsoft.com/office/powerpoint/2010/main" val="3061958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Dave\Documents\Job Stuff\Philips Incandescent A-19 Light Bulb.g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56" y="2091417"/>
            <a:ext cx="1676400" cy="25557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e\Documents\Job Stuff\h_texas_spiralCFL_15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999" y="2030337"/>
            <a:ext cx="1457331" cy="2694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4694" y="4849557"/>
            <a:ext cx="1171218" cy="369332"/>
          </a:xfrm>
          <a:prstGeom prst="rect">
            <a:avLst/>
          </a:prstGeom>
          <a:noFill/>
        </p:spPr>
        <p:txBody>
          <a:bodyPr wrap="none" rtlCol="0">
            <a:spAutoFit/>
          </a:bodyPr>
          <a:lstStyle/>
          <a:p>
            <a:r>
              <a:rPr lang="en-US" dirty="0">
                <a:latin typeface="Calibri" pitchFamily="34" charset="0"/>
                <a:cs typeface="Calibri" pitchFamily="34" charset="0"/>
              </a:rPr>
              <a:t>$0.87 now</a:t>
            </a:r>
          </a:p>
        </p:txBody>
      </p:sp>
      <p:sp>
        <p:nvSpPr>
          <p:cNvPr id="9" name="TextBox 8"/>
          <p:cNvSpPr txBox="1"/>
          <p:nvPr/>
        </p:nvSpPr>
        <p:spPr>
          <a:xfrm>
            <a:off x="3601093" y="4876800"/>
            <a:ext cx="1171218" cy="369332"/>
          </a:xfrm>
          <a:prstGeom prst="rect">
            <a:avLst/>
          </a:prstGeom>
          <a:noFill/>
        </p:spPr>
        <p:txBody>
          <a:bodyPr wrap="none" rtlCol="0">
            <a:spAutoFit/>
          </a:bodyPr>
          <a:lstStyle/>
          <a:p>
            <a:r>
              <a:rPr lang="en-US" dirty="0">
                <a:latin typeface="Calibri" pitchFamily="34" charset="0"/>
                <a:cs typeface="Calibri" pitchFamily="34" charset="0"/>
              </a:rPr>
              <a:t>$3.29 now</a:t>
            </a:r>
          </a:p>
        </p:txBody>
      </p:sp>
      <p:sp>
        <p:nvSpPr>
          <p:cNvPr id="6" name="TextBox 5"/>
          <p:cNvSpPr txBox="1"/>
          <p:nvPr/>
        </p:nvSpPr>
        <p:spPr>
          <a:xfrm>
            <a:off x="-70532" y="6463802"/>
            <a:ext cx="4596259" cy="369332"/>
          </a:xfrm>
          <a:prstGeom prst="rect">
            <a:avLst/>
          </a:prstGeom>
          <a:noFill/>
        </p:spPr>
        <p:txBody>
          <a:bodyPr wrap="none" rtlCol="0">
            <a:spAutoFit/>
          </a:bodyPr>
          <a:lstStyle/>
          <a:p>
            <a:r>
              <a:rPr lang="en-US" dirty="0">
                <a:latin typeface="Calibri" pitchFamily="34" charset="0"/>
                <a:cs typeface="Calibri" pitchFamily="34" charset="0"/>
              </a:rPr>
              <a:t>(</a:t>
            </a:r>
            <a:r>
              <a:rPr lang="en-US" b="1" dirty="0" err="1">
                <a:latin typeface="Calibri" pitchFamily="34" charset="0"/>
                <a:cs typeface="Calibri" pitchFamily="34" charset="0"/>
              </a:rPr>
              <a:t>Hardisty</a:t>
            </a:r>
            <a:r>
              <a:rPr lang="en-US" dirty="0">
                <a:latin typeface="Calibri" pitchFamily="34" charset="0"/>
                <a:cs typeface="Calibri" pitchFamily="34" charset="0"/>
              </a:rPr>
              <a:t>, </a:t>
            </a:r>
            <a:r>
              <a:rPr lang="en-US" dirty="0" err="1">
                <a:latin typeface="Calibri" pitchFamily="34" charset="0"/>
                <a:cs typeface="Calibri" pitchFamily="34" charset="0"/>
              </a:rPr>
              <a:t>Orlove</a:t>
            </a:r>
            <a:r>
              <a:rPr lang="en-US" dirty="0">
                <a:latin typeface="Calibri" pitchFamily="34" charset="0"/>
                <a:cs typeface="Calibri" pitchFamily="34" charset="0"/>
              </a:rPr>
              <a:t>, </a:t>
            </a:r>
            <a:r>
              <a:rPr lang="en-US" dirty="0" err="1">
                <a:latin typeface="Calibri" pitchFamily="34" charset="0"/>
                <a:cs typeface="Calibri" pitchFamily="34" charset="0"/>
              </a:rPr>
              <a:t>Krantz</a:t>
            </a:r>
            <a:r>
              <a:rPr lang="en-US" dirty="0">
                <a:latin typeface="Calibri" pitchFamily="34" charset="0"/>
                <a:cs typeface="Calibri" pitchFamily="34" charset="0"/>
              </a:rPr>
              <a:t>, Small, &amp; </a:t>
            </a:r>
            <a:r>
              <a:rPr lang="en-US" dirty="0" err="1">
                <a:latin typeface="Calibri" pitchFamily="34" charset="0"/>
                <a:cs typeface="Calibri" pitchFamily="34" charset="0"/>
              </a:rPr>
              <a:t>Milch</a:t>
            </a:r>
            <a:r>
              <a:rPr lang="en-US" dirty="0">
                <a:latin typeface="Calibri" pitchFamily="34" charset="0"/>
                <a:cs typeface="Calibri" pitchFamily="34" charset="0"/>
              </a:rPr>
              <a:t>, 2012)</a:t>
            </a:r>
            <a:endParaRPr lang="en-US" dirty="0"/>
          </a:p>
        </p:txBody>
      </p:sp>
      <p:sp>
        <p:nvSpPr>
          <p:cNvPr id="13" name="Slide Number Placeholder 3"/>
          <p:cNvSpPr txBox="1">
            <a:spLocks/>
          </p:cNvSpPr>
          <p:nvPr/>
        </p:nvSpPr>
        <p:spPr>
          <a:xfrm>
            <a:off x="6553200" y="6245229"/>
            <a:ext cx="2133600" cy="476251"/>
          </a:xfrm>
          <a:prstGeom prst="rect">
            <a:avLst/>
          </a:prstGeom>
        </p:spPr>
        <p:txBody>
          <a:bodyPr/>
          <a:ls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r">
              <a:defRPr/>
            </a:pPr>
            <a:fld id="{E047C29A-9228-462E-AB8E-97353F26967E}" type="slidenum">
              <a:rPr lang="en-US" smtClean="0">
                <a:latin typeface="Calibri" pitchFamily="34" charset="0"/>
                <a:cs typeface="Calibri" pitchFamily="34" charset="0"/>
              </a:rPr>
              <a:pPr algn="r">
                <a:defRPr/>
              </a:pPr>
              <a:t>65</a:t>
            </a:fld>
            <a:endParaRPr lang="en-US" dirty="0">
              <a:latin typeface="Calibri" pitchFamily="34" charset="0"/>
              <a:cs typeface="Calibri" pitchFamily="34" charset="0"/>
            </a:endParaRPr>
          </a:p>
        </p:txBody>
      </p:sp>
      <p:pic>
        <p:nvPicPr>
          <p:cNvPr id="8" name="Picture 2" descr="C:\Users\Dave\Documents\Job Stuff\E27_led_bul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120" y="1951658"/>
            <a:ext cx="3124680" cy="28978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33560" y="4891309"/>
            <a:ext cx="1288238" cy="369332"/>
          </a:xfrm>
          <a:prstGeom prst="rect">
            <a:avLst/>
          </a:prstGeom>
          <a:noFill/>
        </p:spPr>
        <p:txBody>
          <a:bodyPr wrap="none" rtlCol="0">
            <a:spAutoFit/>
          </a:bodyPr>
          <a:lstStyle/>
          <a:p>
            <a:r>
              <a:rPr lang="en-US" dirty="0">
                <a:latin typeface="Calibri" pitchFamily="34" charset="0"/>
                <a:cs typeface="Calibri" pitchFamily="34" charset="0"/>
              </a:rPr>
              <a:t>$17.50 now</a:t>
            </a:r>
          </a:p>
        </p:txBody>
      </p:sp>
      <p:sp>
        <p:nvSpPr>
          <p:cNvPr id="2" name="TextBox 1"/>
          <p:cNvSpPr txBox="1"/>
          <p:nvPr/>
        </p:nvSpPr>
        <p:spPr>
          <a:xfrm>
            <a:off x="6533560" y="1661004"/>
            <a:ext cx="1181798" cy="369332"/>
          </a:xfrm>
          <a:prstGeom prst="rect">
            <a:avLst/>
          </a:prstGeom>
          <a:noFill/>
        </p:spPr>
        <p:txBody>
          <a:bodyPr wrap="none" rtlCol="0">
            <a:spAutoFit/>
          </a:bodyPr>
          <a:lstStyle/>
          <a:p>
            <a:r>
              <a:rPr lang="en-US" dirty="0">
                <a:latin typeface="Calibri" pitchFamily="34" charset="0"/>
                <a:cs typeface="Calibri" pitchFamily="34" charset="0"/>
              </a:rPr>
              <a:t>9 watt LED</a:t>
            </a:r>
          </a:p>
        </p:txBody>
      </p:sp>
      <p:sp>
        <p:nvSpPr>
          <p:cNvPr id="11" name="TextBox 10"/>
          <p:cNvSpPr txBox="1"/>
          <p:nvPr/>
        </p:nvSpPr>
        <p:spPr>
          <a:xfrm>
            <a:off x="3535714" y="1676400"/>
            <a:ext cx="1273170" cy="369332"/>
          </a:xfrm>
          <a:prstGeom prst="rect">
            <a:avLst/>
          </a:prstGeom>
          <a:noFill/>
        </p:spPr>
        <p:txBody>
          <a:bodyPr wrap="none" rtlCol="0">
            <a:spAutoFit/>
          </a:bodyPr>
          <a:lstStyle/>
          <a:p>
            <a:r>
              <a:rPr lang="en-US" dirty="0">
                <a:latin typeface="Calibri" pitchFamily="34" charset="0"/>
                <a:cs typeface="Calibri" pitchFamily="34" charset="0"/>
              </a:rPr>
              <a:t>14 watt CFL</a:t>
            </a:r>
          </a:p>
        </p:txBody>
      </p:sp>
      <p:sp>
        <p:nvSpPr>
          <p:cNvPr id="12" name="TextBox 11"/>
          <p:cNvSpPr txBox="1"/>
          <p:nvPr/>
        </p:nvSpPr>
        <p:spPr>
          <a:xfrm>
            <a:off x="297279" y="1676400"/>
            <a:ext cx="2186048" cy="369332"/>
          </a:xfrm>
          <a:prstGeom prst="rect">
            <a:avLst/>
          </a:prstGeom>
          <a:noFill/>
        </p:spPr>
        <p:txBody>
          <a:bodyPr wrap="none" rtlCol="0">
            <a:spAutoFit/>
          </a:bodyPr>
          <a:lstStyle/>
          <a:p>
            <a:r>
              <a:rPr lang="en-US" dirty="0">
                <a:latin typeface="Calibri" pitchFamily="34" charset="0"/>
                <a:cs typeface="Calibri" pitchFamily="34" charset="0"/>
              </a:rPr>
              <a:t>60 watt incandescent</a:t>
            </a:r>
          </a:p>
        </p:txBody>
      </p:sp>
      <p:sp>
        <p:nvSpPr>
          <p:cNvPr id="3" name="TextBox 2"/>
          <p:cNvSpPr txBox="1"/>
          <p:nvPr/>
        </p:nvSpPr>
        <p:spPr>
          <a:xfrm>
            <a:off x="844157" y="5105400"/>
            <a:ext cx="1137043" cy="369332"/>
          </a:xfrm>
          <a:prstGeom prst="rect">
            <a:avLst/>
          </a:prstGeom>
          <a:noFill/>
        </p:spPr>
        <p:txBody>
          <a:bodyPr wrap="none" rtlCol="0">
            <a:spAutoFit/>
          </a:bodyPr>
          <a:lstStyle/>
          <a:p>
            <a:r>
              <a:rPr lang="en-US" dirty="0">
                <a:latin typeface="Calibri" pitchFamily="34" charset="0"/>
                <a:cs typeface="Calibri" pitchFamily="34" charset="0"/>
              </a:rPr>
              <a:t>$443 later</a:t>
            </a:r>
          </a:p>
        </p:txBody>
      </p:sp>
      <p:sp>
        <p:nvSpPr>
          <p:cNvPr id="15" name="TextBox 14"/>
          <p:cNvSpPr txBox="1"/>
          <p:nvPr/>
        </p:nvSpPr>
        <p:spPr>
          <a:xfrm>
            <a:off x="3581400" y="5134617"/>
            <a:ext cx="1137043" cy="369332"/>
          </a:xfrm>
          <a:prstGeom prst="rect">
            <a:avLst/>
          </a:prstGeom>
          <a:noFill/>
        </p:spPr>
        <p:txBody>
          <a:bodyPr wrap="none" rtlCol="0">
            <a:spAutoFit/>
          </a:bodyPr>
          <a:lstStyle/>
          <a:p>
            <a:r>
              <a:rPr lang="en-US" dirty="0">
                <a:latin typeface="Calibri" pitchFamily="34" charset="0"/>
                <a:cs typeface="Calibri" pitchFamily="34" charset="0"/>
              </a:rPr>
              <a:t>$109 later</a:t>
            </a:r>
          </a:p>
        </p:txBody>
      </p:sp>
      <p:sp>
        <p:nvSpPr>
          <p:cNvPr id="16" name="TextBox 15"/>
          <p:cNvSpPr txBox="1"/>
          <p:nvPr/>
        </p:nvSpPr>
        <p:spPr>
          <a:xfrm>
            <a:off x="6693866" y="5134617"/>
            <a:ext cx="1020024" cy="369332"/>
          </a:xfrm>
          <a:prstGeom prst="rect">
            <a:avLst/>
          </a:prstGeom>
          <a:noFill/>
        </p:spPr>
        <p:txBody>
          <a:bodyPr wrap="none" rtlCol="0">
            <a:spAutoFit/>
          </a:bodyPr>
          <a:lstStyle/>
          <a:p>
            <a:r>
              <a:rPr lang="en-US" dirty="0">
                <a:latin typeface="Calibri" pitchFamily="34" charset="0"/>
                <a:cs typeface="Calibri" pitchFamily="34" charset="0"/>
              </a:rPr>
              <a:t>$61 later</a:t>
            </a:r>
          </a:p>
        </p:txBody>
      </p:sp>
      <p:sp>
        <p:nvSpPr>
          <p:cNvPr id="1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a:latin typeface="Calibri" pitchFamily="34" charset="0"/>
                <a:cs typeface="Calibri" pitchFamily="34" charset="0"/>
              </a:rPr>
              <a:t>Implications</a:t>
            </a:r>
          </a:p>
        </p:txBody>
      </p:sp>
    </p:spTree>
    <p:extLst>
      <p:ext uri="{BB962C8B-B14F-4D97-AF65-F5344CB8AC3E}">
        <p14:creationId xmlns:p14="http://schemas.microsoft.com/office/powerpoint/2010/main" val="28280216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590800"/>
            <a:ext cx="7772400" cy="1755775"/>
          </a:xfrm>
        </p:spPr>
        <p:txBody>
          <a:bodyPr/>
          <a:lstStyle/>
          <a:p>
            <a:r>
              <a:rPr lang="en-US" b="1" dirty="0">
                <a:latin typeface="Calibri" pitchFamily="34" charset="0"/>
                <a:cs typeface="Calibri" pitchFamily="34" charset="0"/>
              </a:rPr>
              <a:t>Thank You!</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590800"/>
            <a:ext cx="7772400" cy="1755775"/>
          </a:xfrm>
        </p:spPr>
        <p:txBody>
          <a:bodyPr/>
          <a:lstStyle/>
          <a:p>
            <a:r>
              <a:rPr lang="en-US" b="1" dirty="0">
                <a:latin typeface="Calibri" pitchFamily="34" charset="0"/>
                <a:cs typeface="Calibri" pitchFamily="34" charset="0"/>
              </a:rPr>
              <a:t>Additional Slides</a:t>
            </a:r>
          </a:p>
        </p:txBody>
      </p:sp>
    </p:spTree>
    <p:extLst>
      <p:ext uri="{BB962C8B-B14F-4D97-AF65-F5344CB8AC3E}">
        <p14:creationId xmlns:p14="http://schemas.microsoft.com/office/powerpoint/2010/main" val="40623791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5"/>
            <a:ext cx="9144000" cy="1143000"/>
          </a:xfrm>
        </p:spPr>
        <p:txBody>
          <a:bodyPr>
            <a:normAutofit/>
          </a:bodyPr>
          <a:lstStyle/>
          <a:p>
            <a:r>
              <a:rPr lang="en-US" dirty="0">
                <a:latin typeface="Calibri" pitchFamily="34" charset="0"/>
                <a:cs typeface="Calibri" pitchFamily="34" charset="0"/>
              </a:rPr>
              <a:t>A dirty word, or a dirty world? </a:t>
            </a:r>
          </a:p>
        </p:txBody>
      </p:sp>
      <p:sp>
        <p:nvSpPr>
          <p:cNvPr id="7" name="Slide Number Placeholder 6"/>
          <p:cNvSpPr>
            <a:spLocks noGrp="1"/>
          </p:cNvSpPr>
          <p:nvPr>
            <p:ph type="sldNum" sz="quarter" idx="12"/>
          </p:nvPr>
        </p:nvSpPr>
        <p:spPr/>
        <p:txBody>
          <a:bodyPr/>
          <a:lstStyle/>
          <a:p>
            <a:pPr>
              <a:defRPr/>
            </a:pPr>
            <a:fld id="{8B6EF98A-9779-4B3E-8D92-11A51908C6C0}" type="slidenum">
              <a:rPr lang="en-US" smtClean="0"/>
              <a:pPr>
                <a:defRPr/>
              </a:pPr>
              <a:t>68</a:t>
            </a:fld>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66800"/>
            <a:ext cx="8839200" cy="5181600"/>
          </a:xfrm>
          <a:prstGeom prst="rect">
            <a:avLst/>
          </a:prstGeom>
          <a:noFill/>
          <a:ln>
            <a:noFill/>
          </a:ln>
        </p:spPr>
      </p:pic>
      <p:sp>
        <p:nvSpPr>
          <p:cNvPr id="5" name="TextBox 4"/>
          <p:cNvSpPr txBox="1"/>
          <p:nvPr/>
        </p:nvSpPr>
        <p:spPr>
          <a:xfrm>
            <a:off x="0" y="6334779"/>
            <a:ext cx="5867400" cy="461665"/>
          </a:xfrm>
          <a:prstGeom prst="rect">
            <a:avLst/>
          </a:prstGeom>
          <a:noFill/>
        </p:spPr>
        <p:txBody>
          <a:bodyPr wrap="square" rtlCol="0">
            <a:spAutoFit/>
          </a:bodyPr>
          <a:lstStyle/>
          <a:p>
            <a:pPr algn="l"/>
            <a:r>
              <a:rPr lang="en-US" sz="1200" b="1" dirty="0">
                <a:latin typeface="Calibri" pitchFamily="34" charset="0"/>
                <a:cs typeface="Calibri" pitchFamily="34" charset="0"/>
              </a:rPr>
              <a:t>Hardisty</a:t>
            </a:r>
            <a:r>
              <a:rPr lang="en-US" sz="1200" dirty="0">
                <a:latin typeface="Calibri" pitchFamily="34" charset="0"/>
                <a:cs typeface="Calibri" pitchFamily="34" charset="0"/>
              </a:rPr>
              <a:t>, Johnson, &amp; Weber (2010). A dirty word or a dirty world? Attribute framing, political affiliation, and query theory. </a:t>
            </a:r>
            <a:r>
              <a:rPr lang="en-US" sz="1200" i="1" dirty="0">
                <a:latin typeface="Calibri" pitchFamily="34" charset="0"/>
                <a:cs typeface="Calibri" pitchFamily="34" charset="0"/>
              </a:rPr>
              <a:t>Psychological Science, 21,</a:t>
            </a:r>
            <a:r>
              <a:rPr lang="en-US" sz="1200" dirty="0">
                <a:latin typeface="Calibri" pitchFamily="34" charset="0"/>
                <a:cs typeface="Calibri" pitchFamily="34" charset="0"/>
              </a:rPr>
              <a:t> 86-92.</a:t>
            </a:r>
          </a:p>
        </p:txBody>
      </p:sp>
    </p:spTree>
    <p:extLst>
      <p:ext uri="{BB962C8B-B14F-4D97-AF65-F5344CB8AC3E}">
        <p14:creationId xmlns:p14="http://schemas.microsoft.com/office/powerpoint/2010/main" val="15121954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69</a:t>
            </a:fld>
            <a:endParaRPr lang="en-US" dirty="0"/>
          </a:p>
        </p:txBody>
      </p:sp>
      <p:pic>
        <p:nvPicPr>
          <p:cNvPr id="1026" name="Picture 2" descr="C:\Users\Dave\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042381" cy="585880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0" y="1675"/>
            <a:ext cx="9144000" cy="1143000"/>
          </a:xfrm>
        </p:spPr>
        <p:txBody>
          <a:bodyPr>
            <a:normAutofit/>
          </a:bodyPr>
          <a:lstStyle/>
          <a:p>
            <a:r>
              <a:rPr lang="en-US" dirty="0">
                <a:latin typeface="Calibri" pitchFamily="34" charset="0"/>
                <a:cs typeface="Calibri" pitchFamily="34" charset="0"/>
              </a:rPr>
              <a:t>Real </a:t>
            </a:r>
            <a:r>
              <a:rPr lang="en-US" dirty="0" err="1">
                <a:latin typeface="Calibri" pitchFamily="34" charset="0"/>
                <a:cs typeface="Calibri" pitchFamily="34" charset="0"/>
              </a:rPr>
              <a:t>vs</a:t>
            </a:r>
            <a:r>
              <a:rPr lang="en-US" dirty="0">
                <a:latin typeface="Calibri" pitchFamily="34" charset="0"/>
                <a:cs typeface="Calibri" pitchFamily="34" charset="0"/>
              </a:rPr>
              <a:t> hypothetical small outcomes</a:t>
            </a:r>
          </a:p>
        </p:txBody>
      </p:sp>
    </p:spTree>
    <p:extLst>
      <p:ext uri="{BB962C8B-B14F-4D97-AF65-F5344CB8AC3E}">
        <p14:creationId xmlns:p14="http://schemas.microsoft.com/office/powerpoint/2010/main" val="116681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Outline</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“sign effect” is quite robust</a:t>
            </a:r>
          </a:p>
          <a:p>
            <a:pPr marL="514350" indent="-514350">
              <a:buFont typeface="+mj-lt"/>
              <a:buAutoNum type="arabicPeriod"/>
            </a:pPr>
            <a:r>
              <a:rPr lang="en-US" dirty="0"/>
              <a:t>Trendy non-replication of famous finding</a:t>
            </a:r>
          </a:p>
          <a:p>
            <a:pPr marL="514350" indent="-514350">
              <a:buFont typeface="+mj-lt"/>
              <a:buAutoNum type="arabicPeriod"/>
            </a:pPr>
            <a:r>
              <a:rPr lang="en-US" b="1" dirty="0"/>
              <a:t>Why</a:t>
            </a:r>
            <a:r>
              <a:rPr lang="en-US" dirty="0"/>
              <a:t> are losses discounted less than gains?</a:t>
            </a:r>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7</a:t>
            </a:fld>
            <a:endParaRPr lang="en-US" dirty="0"/>
          </a:p>
        </p:txBody>
      </p:sp>
    </p:spTree>
    <p:extLst>
      <p:ext uri="{BB962C8B-B14F-4D97-AF65-F5344CB8AC3E}">
        <p14:creationId xmlns:p14="http://schemas.microsoft.com/office/powerpoint/2010/main" val="6601418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 </a:t>
            </a:r>
            <a:r>
              <a:rPr lang="en-US" dirty="0" err="1"/>
              <a:t>vs</a:t>
            </a:r>
            <a:r>
              <a:rPr lang="en-US" dirty="0"/>
              <a:t> hypothetical medium outcomes</a:t>
            </a:r>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70</a:t>
            </a:fld>
            <a:endParaRPr lang="en-US" dirty="0"/>
          </a:p>
        </p:txBody>
      </p:sp>
      <p:pic>
        <p:nvPicPr>
          <p:cNvPr id="2050" name="Picture 2" descr="C:\Users\Dave\Desktop\Pict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7373387" cy="536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1631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3999" cy="6858001"/>
        </p:xfrm>
        <a:graphic>
          <a:graphicData uri="http://schemas.openxmlformats.org/drawingml/2006/table">
            <a:tbl>
              <a:tblPr bandRow="1">
                <a:tableStyleId>{5C22544A-7EE6-4342-B048-85BDC9FD1C3A}</a:tableStyleId>
              </a:tblPr>
              <a:tblGrid>
                <a:gridCol w="4724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620107">
                  <a:extLst>
                    <a:ext uri="{9D8B030D-6E8A-4147-A177-3AD203B41FA5}">
                      <a16:colId xmlns:a16="http://schemas.microsoft.com/office/drawing/2014/main" val="20002"/>
                    </a:ext>
                  </a:extLst>
                </a:gridCol>
                <a:gridCol w="930890">
                  <a:extLst>
                    <a:ext uri="{9D8B030D-6E8A-4147-A177-3AD203B41FA5}">
                      <a16:colId xmlns:a16="http://schemas.microsoft.com/office/drawing/2014/main" val="20003"/>
                    </a:ext>
                  </a:extLst>
                </a:gridCol>
                <a:gridCol w="751804">
                  <a:extLst>
                    <a:ext uri="{9D8B030D-6E8A-4147-A177-3AD203B41FA5}">
                      <a16:colId xmlns:a16="http://schemas.microsoft.com/office/drawing/2014/main" val="20004"/>
                    </a:ext>
                  </a:extLst>
                </a:gridCol>
                <a:gridCol w="791699">
                  <a:extLst>
                    <a:ext uri="{9D8B030D-6E8A-4147-A177-3AD203B41FA5}">
                      <a16:colId xmlns:a16="http://schemas.microsoft.com/office/drawing/2014/main" val="20005"/>
                    </a:ext>
                  </a:extLst>
                </a:gridCol>
                <a:gridCol w="791699">
                  <a:extLst>
                    <a:ext uri="{9D8B030D-6E8A-4147-A177-3AD203B41FA5}">
                      <a16:colId xmlns:a16="http://schemas.microsoft.com/office/drawing/2014/main" val="20006"/>
                    </a:ext>
                  </a:extLst>
                </a:gridCol>
              </a:tblGrid>
              <a:tr h="383739">
                <a:tc>
                  <a:txBody>
                    <a:bodyPr/>
                    <a:lstStyle/>
                    <a:p>
                      <a:pPr marL="0" marR="0" algn="ctr">
                        <a:spcBef>
                          <a:spcPts val="0"/>
                        </a:spcBef>
                        <a:spcAft>
                          <a:spcPts val="0"/>
                        </a:spcAft>
                      </a:pPr>
                      <a:r>
                        <a:rPr lang="en-US" sz="1500" b="1" dirty="0">
                          <a:effectLst/>
                        </a:rPr>
                        <a:t>event</a:t>
                      </a:r>
                      <a:endParaRPr lang="en-US" sz="1500" b="1" dirty="0">
                        <a:effectLst/>
                        <a:latin typeface="Arial"/>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500" b="1" dirty="0">
                          <a:effectLst/>
                        </a:rPr>
                        <a:t>a</a:t>
                      </a:r>
                      <a:endParaRPr lang="en-US" sz="1500" b="1" dirty="0">
                        <a:effectLst/>
                        <a:latin typeface="Arial"/>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500" b="1" dirty="0">
                          <a:effectLst/>
                        </a:rPr>
                        <a:t>e</a:t>
                      </a:r>
                      <a:endParaRPr lang="en-US" sz="1500" b="1" dirty="0">
                        <a:effectLst/>
                        <a:latin typeface="Arial"/>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500" b="1" dirty="0" err="1">
                          <a:effectLst/>
                        </a:rPr>
                        <a:t>Corr</a:t>
                      </a:r>
                      <a:r>
                        <a:rPr lang="en-US" sz="1500" b="1" dirty="0">
                          <a:effectLst/>
                        </a:rPr>
                        <a:t>(</a:t>
                      </a:r>
                      <a:r>
                        <a:rPr lang="en-US" sz="1500" b="1" dirty="0" err="1">
                          <a:effectLst/>
                        </a:rPr>
                        <a:t>a,e</a:t>
                      </a:r>
                      <a:r>
                        <a:rPr lang="en-US" sz="1500" b="1" dirty="0">
                          <a:effectLst/>
                        </a:rPr>
                        <a:t>)</a:t>
                      </a:r>
                      <a:endParaRPr lang="en-US" sz="1500" b="1" dirty="0">
                        <a:effectLst/>
                        <a:latin typeface="Arial"/>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500" b="1" dirty="0">
                          <a:effectLst/>
                        </a:rPr>
                        <a:t>c</a:t>
                      </a:r>
                      <a:endParaRPr lang="en-US" sz="1500" b="1" dirty="0">
                        <a:effectLst/>
                        <a:latin typeface="Arial"/>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500" b="1" dirty="0">
                          <a:effectLst/>
                        </a:rPr>
                        <a:t>beta (a)</a:t>
                      </a:r>
                      <a:endParaRPr lang="en-US" sz="1500" b="1" dirty="0">
                        <a:effectLst/>
                        <a:latin typeface="Arial"/>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500" b="1" dirty="0">
                          <a:effectLst/>
                        </a:rPr>
                        <a:t>beta (e)</a:t>
                      </a:r>
                      <a:endParaRPr lang="en-US" sz="1500" b="1" dirty="0">
                        <a:effectLst/>
                        <a:latin typeface="Arial"/>
                        <a:ea typeface="Times New Roman"/>
                        <a:cs typeface="Times New Roman"/>
                      </a:endParaRPr>
                    </a:p>
                  </a:txBody>
                  <a:tcPr marL="68580" marR="68580" marT="0" marB="0" anchor="ctr">
                    <a:solidFill>
                      <a:schemeClr val="bg1"/>
                    </a:solidFill>
                  </a:tcPr>
                </a:tc>
                <a:extLst>
                  <a:ext uri="{0D108BD9-81ED-4DB2-BD59-A6C34878D82A}">
                    <a16:rowId xmlns:a16="http://schemas.microsoft.com/office/drawing/2014/main" val="10000"/>
                  </a:ext>
                </a:extLst>
              </a:tr>
              <a:tr h="310412">
                <a:tc>
                  <a:txBody>
                    <a:bodyPr/>
                    <a:lstStyle/>
                    <a:p>
                      <a:pPr marL="0" marR="0" algn="r">
                        <a:spcBef>
                          <a:spcPts val="0"/>
                        </a:spcBef>
                        <a:spcAft>
                          <a:spcPts val="0"/>
                        </a:spcAft>
                      </a:pPr>
                      <a:r>
                        <a:rPr lang="en-US" sz="1300" dirty="0">
                          <a:effectLst/>
                        </a:rPr>
                        <a:t>a free 5-day vacation to the destination of your choice</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28</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75</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.27**</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.19</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-.40**</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.00</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1"/>
                  </a:ext>
                </a:extLst>
              </a:tr>
              <a:tr h="310412">
                <a:tc>
                  <a:txBody>
                    <a:bodyPr/>
                    <a:lstStyle/>
                    <a:p>
                      <a:pPr marL="0" marR="0" algn="r">
                        <a:spcBef>
                          <a:spcPts val="0"/>
                        </a:spcBef>
                        <a:spcAft>
                          <a:spcPts val="0"/>
                        </a:spcAft>
                      </a:pPr>
                      <a:r>
                        <a:rPr lang="en-US" sz="1300" dirty="0">
                          <a:effectLst/>
                        </a:rPr>
                        <a:t>eating a nice meal out at a restaurant</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28</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59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.42**</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.15</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2"/>
                  </a:ext>
                </a:extLst>
              </a:tr>
              <a:tr h="310412">
                <a:tc>
                  <a:txBody>
                    <a:bodyPr/>
                    <a:lstStyle/>
                    <a:p>
                      <a:pPr marL="0" marR="0" algn="r">
                        <a:spcBef>
                          <a:spcPts val="0"/>
                        </a:spcBef>
                        <a:spcAft>
                          <a:spcPts val="0"/>
                        </a:spcAft>
                      </a:pPr>
                      <a:r>
                        <a:rPr lang="en-US" sz="1300" dirty="0">
                          <a:effectLst/>
                        </a:rPr>
                        <a:t>a kiss from the movie star of your choice</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22</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46</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.38**</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.32</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.34**</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3"/>
                  </a:ext>
                </a:extLst>
              </a:tr>
              <a:tr h="310412">
                <a:tc>
                  <a:txBody>
                    <a:bodyPr/>
                    <a:lstStyle/>
                    <a:p>
                      <a:pPr marL="0" marR="0" algn="r">
                        <a:spcBef>
                          <a:spcPts val="0"/>
                        </a:spcBef>
                        <a:spcAft>
                          <a:spcPts val="0"/>
                        </a:spcAft>
                      </a:pPr>
                      <a:r>
                        <a:rPr lang="en-US" sz="1300" dirty="0">
                          <a:effectLst/>
                        </a:rPr>
                        <a:t>receiving a good grade or performance review</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68</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.68</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-.22**</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-.01</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4"/>
                  </a:ext>
                </a:extLst>
              </a:tr>
              <a:tr h="310412">
                <a:tc>
                  <a:txBody>
                    <a:bodyPr/>
                    <a:lstStyle/>
                    <a:p>
                      <a:pPr marL="0" marR="0" algn="r">
                        <a:spcBef>
                          <a:spcPts val="0"/>
                        </a:spcBef>
                        <a:spcAft>
                          <a:spcPts val="0"/>
                        </a:spcAft>
                      </a:pPr>
                      <a:r>
                        <a:rPr lang="en-US" sz="1300" dirty="0">
                          <a:effectLst/>
                        </a:rPr>
                        <a:t>getting a gift in the mail from a family member</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64</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.15</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5"/>
                  </a:ext>
                </a:extLst>
              </a:tr>
              <a:tr h="310412">
                <a:tc>
                  <a:txBody>
                    <a:bodyPr/>
                    <a:lstStyle/>
                    <a:p>
                      <a:pPr marL="0" marR="0" algn="r">
                        <a:spcBef>
                          <a:spcPts val="0"/>
                        </a:spcBef>
                        <a:spcAft>
                          <a:spcPts val="0"/>
                        </a:spcAft>
                      </a:pPr>
                      <a:r>
                        <a:rPr lang="en-US" sz="1300" dirty="0">
                          <a:effectLst/>
                        </a:rPr>
                        <a:t>spending time with your best friend</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.24**</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.44</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.14</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6"/>
                  </a:ext>
                </a:extLst>
              </a:tr>
              <a:tr h="399086">
                <a:tc>
                  <a:txBody>
                    <a:bodyPr/>
                    <a:lstStyle/>
                    <a:p>
                      <a:pPr marL="0" marR="0" algn="r">
                        <a:spcBef>
                          <a:spcPts val="0"/>
                        </a:spcBef>
                        <a:spcAft>
                          <a:spcPts val="0"/>
                        </a:spcAft>
                      </a:pPr>
                      <a:r>
                        <a:rPr lang="en-US" sz="1300" dirty="0">
                          <a:effectLst/>
                        </a:rPr>
                        <a:t>watching your favorite TV show or reading a good book for an hour</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13</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52</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.57</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.18*</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7"/>
                  </a:ext>
                </a:extLst>
              </a:tr>
              <a:tr h="310412">
                <a:tc>
                  <a:txBody>
                    <a:bodyPr/>
                    <a:lstStyle/>
                    <a:p>
                      <a:pPr marL="0" marR="0" algn="r">
                        <a:spcBef>
                          <a:spcPts val="0"/>
                        </a:spcBef>
                        <a:spcAft>
                          <a:spcPts val="0"/>
                        </a:spcAft>
                      </a:pPr>
                      <a:r>
                        <a:rPr lang="en-US" sz="1300" dirty="0">
                          <a:effectLst/>
                        </a:rPr>
                        <a:t>receiving a $50 check</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13</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66</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.78</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.04</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8"/>
                  </a:ext>
                </a:extLst>
              </a:tr>
              <a:tr h="310412">
                <a:tc>
                  <a:txBody>
                    <a:bodyPr/>
                    <a:lstStyle/>
                    <a:p>
                      <a:pPr marL="0" marR="0" algn="r">
                        <a:spcBef>
                          <a:spcPts val="0"/>
                        </a:spcBef>
                        <a:spcAft>
                          <a:spcPts val="0"/>
                        </a:spcAft>
                      </a:pPr>
                      <a:r>
                        <a:rPr lang="en-US" sz="1300" dirty="0">
                          <a:effectLst/>
                        </a:rPr>
                        <a:t>improved energy and health for 10 days</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67</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.24**</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.12</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9"/>
                  </a:ext>
                </a:extLst>
              </a:tr>
              <a:tr h="310412">
                <a:tc>
                  <a:txBody>
                    <a:bodyPr/>
                    <a:lstStyle/>
                    <a:p>
                      <a:pPr marL="0" marR="0" algn="r">
                        <a:spcBef>
                          <a:spcPts val="0"/>
                        </a:spcBef>
                        <a:spcAft>
                          <a:spcPts val="0"/>
                        </a:spcAft>
                      </a:pPr>
                      <a:r>
                        <a:rPr lang="en-US" sz="1300">
                          <a:effectLst/>
                        </a:rPr>
                        <a:t>winning the lottery</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6</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83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.20*</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.79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.15*</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0"/>
                  </a:ext>
                </a:extLst>
              </a:tr>
              <a:tr h="310412">
                <a:tc>
                  <a:txBody>
                    <a:bodyPr/>
                    <a:lstStyle/>
                    <a:p>
                      <a:pPr marL="0" marR="0" algn="r">
                        <a:spcBef>
                          <a:spcPts val="0"/>
                        </a:spcBef>
                        <a:spcAft>
                          <a:spcPts val="0"/>
                        </a:spcAft>
                      </a:pPr>
                      <a:r>
                        <a:rPr lang="en-US" sz="1300" dirty="0">
                          <a:effectLst/>
                        </a:rPr>
                        <a:t>doing difficult home cleaning and renovation for 5 days</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.51**</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.02</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-.36**</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.32**</a:t>
                      </a:r>
                      <a:endParaRPr lang="en-US" sz="13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1"/>
                  </a:ext>
                </a:extLst>
              </a:tr>
              <a:tr h="399086">
                <a:tc>
                  <a:txBody>
                    <a:bodyPr/>
                    <a:lstStyle/>
                    <a:p>
                      <a:pPr marL="0" marR="0" algn="r">
                        <a:spcBef>
                          <a:spcPts val="0"/>
                        </a:spcBef>
                        <a:spcAft>
                          <a:spcPts val="0"/>
                        </a:spcAft>
                      </a:pPr>
                      <a:r>
                        <a:rPr lang="en-US" sz="1300" dirty="0">
                          <a:effectLst/>
                        </a:rPr>
                        <a:t>filling out paperwork and waiting around for an hour at the local Department of Motor Vehicles (DMV)</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-26</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-35</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.43**</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-.30**</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.26**</a:t>
                      </a:r>
                      <a:endParaRPr lang="en-US" sz="13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2"/>
                  </a:ext>
                </a:extLst>
              </a:tr>
              <a:tr h="310412">
                <a:tc>
                  <a:txBody>
                    <a:bodyPr/>
                    <a:lstStyle/>
                    <a:p>
                      <a:pPr marL="0" marR="0" algn="r">
                        <a:spcBef>
                          <a:spcPts val="0"/>
                        </a:spcBef>
                        <a:spcAft>
                          <a:spcPts val="0"/>
                        </a:spcAft>
                      </a:pPr>
                      <a:r>
                        <a:rPr lang="en-US" sz="1300" dirty="0">
                          <a:effectLst/>
                        </a:rPr>
                        <a:t>paying a $50 fine</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-27</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.39**</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.02</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-.28**</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.16</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3"/>
                  </a:ext>
                </a:extLst>
              </a:tr>
              <a:tr h="310412">
                <a:tc>
                  <a:txBody>
                    <a:bodyPr/>
                    <a:lstStyle/>
                    <a:p>
                      <a:pPr marL="0" marR="0" algn="r">
                        <a:spcBef>
                          <a:spcPts val="0"/>
                        </a:spcBef>
                        <a:spcAft>
                          <a:spcPts val="0"/>
                        </a:spcAft>
                      </a:pPr>
                      <a:r>
                        <a:rPr lang="en-US" sz="1300">
                          <a:effectLst/>
                        </a:rPr>
                        <a:t>giving a stressful 60 minute improvised speech</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-.10</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-.20*</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.26**</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4"/>
                  </a:ext>
                </a:extLst>
              </a:tr>
              <a:tr h="310412">
                <a:tc>
                  <a:txBody>
                    <a:bodyPr/>
                    <a:lstStyle/>
                    <a:p>
                      <a:pPr marL="0" marR="0" algn="r">
                        <a:spcBef>
                          <a:spcPts val="0"/>
                        </a:spcBef>
                        <a:spcAft>
                          <a:spcPts val="0"/>
                        </a:spcAft>
                      </a:pPr>
                      <a:r>
                        <a:rPr lang="en-US" sz="1300" dirty="0">
                          <a:effectLst/>
                        </a:rPr>
                        <a:t>being sick for 10 days</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.28**</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-.15</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-.32**</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.22**</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5"/>
                  </a:ext>
                </a:extLst>
              </a:tr>
              <a:tr h="310412">
                <a:tc>
                  <a:txBody>
                    <a:bodyPr/>
                    <a:lstStyle/>
                    <a:p>
                      <a:pPr marL="0" marR="0" algn="r">
                        <a:spcBef>
                          <a:spcPts val="0"/>
                        </a:spcBef>
                        <a:spcAft>
                          <a:spcPts val="0"/>
                        </a:spcAft>
                      </a:pPr>
                      <a:r>
                        <a:rPr lang="en-US" sz="1300" dirty="0">
                          <a:effectLst/>
                        </a:rPr>
                        <a:t>a painful dental procedure</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-53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.18</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-.44**</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.39**</a:t>
                      </a:r>
                      <a:endParaRPr lang="en-US" sz="13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6"/>
                  </a:ext>
                </a:extLst>
              </a:tr>
              <a:tr h="310412">
                <a:tc>
                  <a:txBody>
                    <a:bodyPr/>
                    <a:lstStyle/>
                    <a:p>
                      <a:pPr marL="0" marR="0" algn="r">
                        <a:spcBef>
                          <a:spcPts val="0"/>
                        </a:spcBef>
                        <a:spcAft>
                          <a:spcPts val="0"/>
                        </a:spcAft>
                      </a:pPr>
                      <a:r>
                        <a:rPr lang="en-US" sz="1300" dirty="0">
                          <a:effectLst/>
                        </a:rPr>
                        <a:t>receiving a bad grade or performance review</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-55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.15</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-.38**</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.31**</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7"/>
                  </a:ext>
                </a:extLst>
              </a:tr>
              <a:tr h="310412">
                <a:tc>
                  <a:txBody>
                    <a:bodyPr/>
                    <a:lstStyle/>
                    <a:p>
                      <a:pPr marL="0" marR="0" algn="r">
                        <a:spcBef>
                          <a:spcPts val="0"/>
                        </a:spcBef>
                        <a:spcAft>
                          <a:spcPts val="0"/>
                        </a:spcAft>
                      </a:pPr>
                      <a:r>
                        <a:rPr lang="en-US" sz="1300" dirty="0">
                          <a:effectLst/>
                        </a:rPr>
                        <a:t>a confrontation with your co-worker or family member</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-57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-60</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.55**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.18</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-.35**</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.32**</a:t>
                      </a:r>
                      <a:endParaRPr lang="en-US" sz="13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8"/>
                  </a:ext>
                </a:extLst>
              </a:tr>
              <a:tr h="399086">
                <a:tc>
                  <a:txBody>
                    <a:bodyPr/>
                    <a:lstStyle/>
                    <a:p>
                      <a:pPr marL="0" marR="0" algn="r">
                        <a:spcBef>
                          <a:spcPts val="0"/>
                        </a:spcBef>
                        <a:spcAft>
                          <a:spcPts val="0"/>
                        </a:spcAft>
                      </a:pPr>
                      <a:r>
                        <a:rPr lang="en-US" sz="1300" dirty="0">
                          <a:effectLst/>
                        </a:rPr>
                        <a:t>getting twenty painful (but harmless) electric shocks in a research experiment</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-58</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-66</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.13</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-.36**</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.33**</a:t>
                      </a:r>
                      <a:endParaRPr lang="en-US" sz="13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9"/>
                  </a:ext>
                </a:extLst>
              </a:tr>
              <a:tr h="310412">
                <a:tc>
                  <a:txBody>
                    <a:bodyPr/>
                    <a:lstStyle/>
                    <a:p>
                      <a:pPr marL="0" marR="0" algn="r">
                        <a:spcBef>
                          <a:spcPts val="0"/>
                        </a:spcBef>
                        <a:spcAft>
                          <a:spcPts val="0"/>
                        </a:spcAft>
                      </a:pPr>
                      <a:r>
                        <a:rPr lang="en-US" sz="1300" dirty="0">
                          <a:effectLst/>
                        </a:rPr>
                        <a:t>having one of your legs amputated</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-86</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-.56</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-.24**</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.33**</a:t>
                      </a:r>
                      <a:endParaRPr lang="en-US" sz="13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136742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a:effectLst>
                  <a:outerShdw blurRad="38100" dist="38100" dir="2700000" algn="tl">
                    <a:srgbClr val="C0C0C0"/>
                  </a:outerShdw>
                </a:effectLst>
                <a:latin typeface="Century Gothic" pitchFamily="34" charset="0"/>
              </a:rPr>
              <a:t>Typical Event Pair</a:t>
            </a:r>
          </a:p>
        </p:txBody>
      </p:sp>
      <p:sp>
        <p:nvSpPr>
          <p:cNvPr id="4" name="Slide Number Placeholder 3"/>
          <p:cNvSpPr>
            <a:spLocks noGrp="1"/>
          </p:cNvSpPr>
          <p:nvPr>
            <p:ph type="sldNum" sz="quarter" idx="12"/>
          </p:nvPr>
        </p:nvSpPr>
        <p:spPr/>
        <p:txBody>
          <a:bodyPr/>
          <a:lstStyle/>
          <a:p>
            <a:pPr>
              <a:defRPr/>
            </a:pPr>
            <a:fld id="{CD190450-73DD-4A08-AA75-83F424BB83E2}" type="slidenum">
              <a:rPr lang="en-US"/>
              <a:pPr>
                <a:defRPr/>
              </a:pPr>
              <a:t>72</a:t>
            </a:fld>
            <a:endParaRPr lang="en-US"/>
          </a:p>
        </p:txBody>
      </p:sp>
      <p:graphicFrame>
        <p:nvGraphicFramePr>
          <p:cNvPr id="5" name="Table 4"/>
          <p:cNvGraphicFramePr>
            <a:graphicFrameLocks noGrp="1"/>
          </p:cNvGraphicFramePr>
          <p:nvPr/>
        </p:nvGraphicFramePr>
        <p:xfrm>
          <a:off x="304800" y="1676400"/>
          <a:ext cx="8458201" cy="45720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84961">
                  <a:extLst>
                    <a:ext uri="{9D8B030D-6E8A-4147-A177-3AD203B41FA5}">
                      <a16:colId xmlns:a16="http://schemas.microsoft.com/office/drawing/2014/main" val="20003"/>
                    </a:ext>
                  </a:extLst>
                </a:gridCol>
                <a:gridCol w="1691640">
                  <a:extLst>
                    <a:ext uri="{9D8B030D-6E8A-4147-A177-3AD203B41FA5}">
                      <a16:colId xmlns:a16="http://schemas.microsoft.com/office/drawing/2014/main" val="20004"/>
                    </a:ext>
                  </a:extLst>
                </a:gridCol>
              </a:tblGrid>
              <a:tr h="1145728">
                <a:tc>
                  <a:txBody>
                    <a:bodyPr/>
                    <a:lstStyle/>
                    <a:p>
                      <a:pPr algn="ctr"/>
                      <a:r>
                        <a:rPr lang="en-US" sz="2000" dirty="0"/>
                        <a:t>Event</a:t>
                      </a:r>
                    </a:p>
                  </a:txBody>
                  <a:tcPr/>
                </a:tc>
                <a:tc>
                  <a:txBody>
                    <a:bodyPr/>
                    <a:lstStyle/>
                    <a:p>
                      <a:pPr algn="ctr"/>
                      <a:r>
                        <a:rPr lang="en-US" sz="2000" dirty="0"/>
                        <a:t>Anticipation</a:t>
                      </a:r>
                    </a:p>
                  </a:txBody>
                  <a:tcPr/>
                </a:tc>
                <a:tc>
                  <a:txBody>
                    <a:bodyPr/>
                    <a:lstStyle/>
                    <a:p>
                      <a:pPr algn="ctr"/>
                      <a:r>
                        <a:rPr lang="en-US" sz="2000" dirty="0"/>
                        <a:t>Experience</a:t>
                      </a:r>
                    </a:p>
                  </a:txBody>
                  <a:tcPr/>
                </a:tc>
                <a:tc>
                  <a:txBody>
                    <a:bodyPr/>
                    <a:lstStyle/>
                    <a:p>
                      <a:pPr algn="ctr"/>
                      <a:r>
                        <a:rPr lang="en-US" sz="2000" dirty="0"/>
                        <a:t>Choice</a:t>
                      </a:r>
                    </a:p>
                    <a:p>
                      <a:pPr algn="ctr"/>
                      <a:r>
                        <a:rPr lang="en-US" sz="1800" dirty="0"/>
                        <a:t>(1=prefer</a:t>
                      </a:r>
                      <a:r>
                        <a:rPr lang="en-US" sz="1800" baseline="0" dirty="0"/>
                        <a:t> now)</a:t>
                      </a:r>
                      <a:endParaRPr lang="en-US" sz="2000" dirty="0"/>
                    </a:p>
                  </a:txBody>
                  <a:tcPr/>
                </a:tc>
                <a:tc>
                  <a:txBody>
                    <a:bodyPr/>
                    <a:lstStyle/>
                    <a:p>
                      <a:pPr algn="ctr"/>
                      <a:r>
                        <a:rPr lang="en-US" sz="2000" dirty="0"/>
                        <a:t>Regression</a:t>
                      </a:r>
                      <a:r>
                        <a:rPr lang="en-US" sz="2000" baseline="0" dirty="0"/>
                        <a:t> Beta</a:t>
                      </a:r>
                      <a:endParaRPr lang="en-US" sz="2000" dirty="0"/>
                    </a:p>
                  </a:txBody>
                  <a:tcPr/>
                </a:tc>
                <a:extLst>
                  <a:ext uri="{0D108BD9-81ED-4DB2-BD59-A6C34878D82A}">
                    <a16:rowId xmlns:a16="http://schemas.microsoft.com/office/drawing/2014/main" val="10000"/>
                  </a:ext>
                </a:extLst>
              </a:tr>
              <a:tr h="1691313">
                <a:tc>
                  <a:txBody>
                    <a:bodyPr/>
                    <a:lstStyle/>
                    <a:p>
                      <a:r>
                        <a:rPr lang="en-US" sz="2000" dirty="0">
                          <a:latin typeface="+mj-lt"/>
                        </a:rPr>
                        <a:t>receiving a good grade or performance review</a:t>
                      </a:r>
                    </a:p>
                  </a:txBody>
                  <a:tcPr anchor="ctr"/>
                </a:tc>
                <a:tc>
                  <a:txBody>
                    <a:bodyPr/>
                    <a:lstStyle/>
                    <a:p>
                      <a:pPr algn="ctr"/>
                      <a:r>
                        <a:rPr lang="en-US" sz="3200" dirty="0">
                          <a:latin typeface="+mj-lt"/>
                        </a:rPr>
                        <a:t>21</a:t>
                      </a:r>
                    </a:p>
                  </a:txBody>
                  <a:tcPr anchor="ctr"/>
                </a:tc>
                <a:tc>
                  <a:txBody>
                    <a:bodyPr/>
                    <a:lstStyle/>
                    <a:p>
                      <a:pPr algn="ctr"/>
                      <a:r>
                        <a:rPr lang="en-US" sz="3200" dirty="0">
                          <a:latin typeface="+mj-lt"/>
                        </a:rPr>
                        <a:t>68</a:t>
                      </a:r>
                    </a:p>
                  </a:txBody>
                  <a:tcPr anchor="ctr"/>
                </a:tc>
                <a:tc>
                  <a:txBody>
                    <a:bodyPr/>
                    <a:lstStyle/>
                    <a:p>
                      <a:pPr algn="ctr"/>
                      <a:r>
                        <a:rPr lang="en-US" sz="3200" dirty="0">
                          <a:latin typeface="+mj-lt"/>
                        </a:rPr>
                        <a:t>.68</a:t>
                      </a:r>
                    </a:p>
                  </a:txBody>
                  <a:tcPr anchor="ctr"/>
                </a:tc>
                <a:tc>
                  <a:txBody>
                    <a:bodyPr/>
                    <a:lstStyle/>
                    <a:p>
                      <a:pPr algn="ctr"/>
                      <a:r>
                        <a:rPr lang="en-US" sz="3200" dirty="0">
                          <a:latin typeface="+mj-lt"/>
                        </a:rPr>
                        <a:t>-.22**</a:t>
                      </a:r>
                    </a:p>
                  </a:txBody>
                  <a:tcPr anchor="ctr"/>
                </a:tc>
                <a:extLst>
                  <a:ext uri="{0D108BD9-81ED-4DB2-BD59-A6C34878D82A}">
                    <a16:rowId xmlns:a16="http://schemas.microsoft.com/office/drawing/2014/main" val="10001"/>
                  </a:ext>
                </a:extLst>
              </a:tr>
              <a:tr h="1734959">
                <a:tc>
                  <a:txBody>
                    <a:bodyPr/>
                    <a:lstStyle/>
                    <a:p>
                      <a:r>
                        <a:rPr lang="en-US" sz="2000" dirty="0">
                          <a:latin typeface="+mj-lt"/>
                        </a:rPr>
                        <a:t>receiving a bad grade or performance review</a:t>
                      </a:r>
                    </a:p>
                  </a:txBody>
                  <a:tcPr anchor="ctr"/>
                </a:tc>
                <a:tc>
                  <a:txBody>
                    <a:bodyPr/>
                    <a:lstStyle/>
                    <a:p>
                      <a:pPr algn="ctr"/>
                      <a:r>
                        <a:rPr lang="en-US" sz="3200" dirty="0">
                          <a:latin typeface="+mj-lt"/>
                        </a:rPr>
                        <a:t>-55</a:t>
                      </a:r>
                    </a:p>
                  </a:txBody>
                  <a:tcPr anchor="ctr"/>
                </a:tc>
                <a:tc>
                  <a:txBody>
                    <a:bodyPr/>
                    <a:lstStyle/>
                    <a:p>
                      <a:pPr algn="ctr"/>
                      <a:r>
                        <a:rPr lang="en-US" sz="3200" dirty="0">
                          <a:latin typeface="+mj-lt"/>
                        </a:rPr>
                        <a:t>-65</a:t>
                      </a:r>
                    </a:p>
                  </a:txBody>
                  <a:tcPr anchor="ctr"/>
                </a:tc>
                <a:tc>
                  <a:txBody>
                    <a:bodyPr/>
                    <a:lstStyle/>
                    <a:p>
                      <a:pPr algn="ctr"/>
                      <a:r>
                        <a:rPr lang="en-US" sz="3200" dirty="0">
                          <a:latin typeface="+mj-lt"/>
                        </a:rPr>
                        <a:t>.15</a:t>
                      </a:r>
                    </a:p>
                  </a:txBody>
                  <a:tcPr anchor="ctr"/>
                </a:tc>
                <a:tc>
                  <a:txBody>
                    <a:bodyPr/>
                    <a:lstStyle/>
                    <a:p>
                      <a:pPr algn="ctr"/>
                      <a:r>
                        <a:rPr lang="en-US" sz="3200" dirty="0">
                          <a:latin typeface="+mj-lt"/>
                        </a:rPr>
                        <a:t>-.38**</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5909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subTitle" idx="1"/>
          </p:nvPr>
        </p:nvSpPr>
        <p:spPr>
          <a:xfrm>
            <a:off x="838200" y="1981200"/>
            <a:ext cx="7543800" cy="1752600"/>
          </a:xfrm>
        </p:spPr>
        <p:txBody>
          <a:bodyPr/>
          <a:lstStyle/>
          <a:p>
            <a:pPr>
              <a:lnSpc>
                <a:spcPct val="90000"/>
              </a:lnSpc>
            </a:pPr>
            <a:r>
              <a:rPr lang="en-US" sz="4800" dirty="0">
                <a:solidFill>
                  <a:schemeClr val="tx1"/>
                </a:solidFill>
                <a:latin typeface="Calibri" pitchFamily="34" charset="0"/>
                <a:cs typeface="Calibri" pitchFamily="34" charset="0"/>
              </a:rPr>
              <a:t>The sign effect: </a:t>
            </a:r>
            <a:br>
              <a:rPr lang="en-US" sz="4800" dirty="0">
                <a:solidFill>
                  <a:schemeClr val="tx1"/>
                </a:solidFill>
                <a:latin typeface="Calibri" pitchFamily="34" charset="0"/>
                <a:cs typeface="Calibri" pitchFamily="34" charset="0"/>
              </a:rPr>
            </a:br>
            <a:r>
              <a:rPr lang="en-US" sz="4800" dirty="0">
                <a:solidFill>
                  <a:schemeClr val="tx1"/>
                </a:solidFill>
                <a:latin typeface="Calibri" pitchFamily="34" charset="0"/>
                <a:cs typeface="Calibri" pitchFamily="34" charset="0"/>
              </a:rPr>
              <a:t>quite robust across domains</a:t>
            </a:r>
          </a:p>
        </p:txBody>
      </p:sp>
    </p:spTree>
    <p:extLst>
      <p:ext uri="{BB962C8B-B14F-4D97-AF65-F5344CB8AC3E}">
        <p14:creationId xmlns:p14="http://schemas.microsoft.com/office/powerpoint/2010/main" val="144119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latin typeface="Calibri" pitchFamily="34" charset="0"/>
                <a:cs typeface="Calibri" pitchFamily="34" charset="0"/>
              </a:rPr>
              <a:t>Experimental Overview</a:t>
            </a:r>
          </a:p>
        </p:txBody>
      </p:sp>
      <p:sp>
        <p:nvSpPr>
          <p:cNvPr id="27651" name="Rectangle 3"/>
          <p:cNvSpPr>
            <a:spLocks noGrp="1" noChangeArrowheads="1"/>
          </p:cNvSpPr>
          <p:nvPr>
            <p:ph idx="1"/>
          </p:nvPr>
        </p:nvSpPr>
        <p:spPr/>
        <p:txBody>
          <a:bodyPr/>
          <a:lstStyle/>
          <a:p>
            <a:r>
              <a:rPr lang="en-US" dirty="0">
                <a:latin typeface="Calibri" pitchFamily="34" charset="0"/>
                <a:cs typeface="Calibri" pitchFamily="34" charset="0"/>
              </a:rPr>
              <a:t>3 Studies</a:t>
            </a:r>
          </a:p>
          <a:p>
            <a:r>
              <a:rPr lang="en-US" dirty="0">
                <a:latin typeface="Calibri" pitchFamily="34" charset="0"/>
                <a:cs typeface="Calibri" pitchFamily="34" charset="0"/>
              </a:rPr>
              <a:t>477 US residents, recruited &amp; run online</a:t>
            </a:r>
          </a:p>
          <a:p>
            <a:r>
              <a:rPr lang="en-US" dirty="0">
                <a:latin typeface="Calibri" pitchFamily="34" charset="0"/>
                <a:cs typeface="Calibri" pitchFamily="34" charset="0"/>
              </a:rPr>
              <a:t>Hypothetical monetary, environmental &amp; health scenarios</a:t>
            </a:r>
          </a:p>
          <a:p>
            <a:r>
              <a:rPr lang="en-US" dirty="0">
                <a:latin typeface="Calibri" pitchFamily="34" charset="0"/>
                <a:cs typeface="Calibri" pitchFamily="34" charset="0"/>
              </a:rPr>
              <a:t>DV: discount rate</a:t>
            </a:r>
            <a:endParaRPr lang="el-GR" dirty="0">
              <a:latin typeface="Calibri" pitchFamily="34" charset="0"/>
              <a:cs typeface="Calibri" pitchFamily="34" charset="0"/>
            </a:endParaRPr>
          </a:p>
        </p:txBody>
      </p:sp>
      <p:sp>
        <p:nvSpPr>
          <p:cNvPr id="4" name="TextBox 3"/>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3257505233"/>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24217</TotalTime>
  <Words>3813</Words>
  <Application>Microsoft Macintosh PowerPoint</Application>
  <PresentationFormat>On-screen Show (4:3)</PresentationFormat>
  <Paragraphs>626</Paragraphs>
  <Slides>72</Slides>
  <Notes>34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72</vt:i4>
      </vt:variant>
    </vt:vector>
  </HeadingPairs>
  <TitlesOfParts>
    <vt:vector size="82" baseType="lpstr">
      <vt:lpstr>Arial</vt:lpstr>
      <vt:lpstr>Calibri</vt:lpstr>
      <vt:lpstr>Century Gothic</vt:lpstr>
      <vt:lpstr>Helvetica Neue</vt:lpstr>
      <vt:lpstr>Times New Roman</vt:lpstr>
      <vt:lpstr>Wingdings</vt:lpstr>
      <vt:lpstr>Custom Design</vt:lpstr>
      <vt:lpstr>1_Custom Design</vt:lpstr>
      <vt:lpstr>4_Custom Design</vt:lpstr>
      <vt:lpstr>Office Theme</vt:lpstr>
      <vt:lpstr>When to pay?  Consumer decisions about immediate vs future losses</vt:lpstr>
      <vt:lpstr>PowerPoint Presentation</vt:lpstr>
      <vt:lpstr>Some factors affecting time preference</vt:lpstr>
      <vt:lpstr>Discounting: definition</vt:lpstr>
      <vt:lpstr>The Discounting Bandwagon</vt:lpstr>
      <vt:lpstr>The “sign effect”</vt:lpstr>
      <vt:lpstr>Talk Outline</vt:lpstr>
      <vt:lpstr>PowerPoint Presentation</vt:lpstr>
      <vt:lpstr>Experimental Overview</vt:lpstr>
      <vt:lpstr>Monetary Gain Scenario</vt:lpstr>
      <vt:lpstr>Indifference Point Elicitation</vt:lpstr>
      <vt:lpstr>Indifference Point Elicitation</vt:lpstr>
      <vt:lpstr>Discount Rate Computation</vt:lpstr>
      <vt:lpstr>Monetary Loss Scenario</vt:lpstr>
      <vt:lpstr>Air Quality Scenarios</vt:lpstr>
      <vt:lpstr>Indifference Point Elicitation</vt:lpstr>
      <vt:lpstr>Mass Transit Scenario</vt:lpstr>
      <vt:lpstr>Garbage Scenario</vt:lpstr>
      <vt:lpstr>Study 1: Discount Rates</vt:lpstr>
      <vt:lpstr>Study 2: Objectives</vt:lpstr>
      <vt:lpstr>Monetary Scenarios</vt:lpstr>
      <vt:lpstr>Environmental Scenarios: the AQI</vt:lpstr>
      <vt:lpstr>Understanding the AQI</vt:lpstr>
      <vt:lpstr>Health Scenarios</vt:lpstr>
      <vt:lpstr>Study 2: Results</vt:lpstr>
      <vt:lpstr>Study 3: Results</vt:lpstr>
      <vt:lpstr>Summary so far</vt:lpstr>
      <vt:lpstr>Real Disco</vt:lpstr>
      <vt:lpstr>Small Gain Delay</vt:lpstr>
      <vt:lpstr>Medium Loss Accelerate</vt:lpstr>
      <vt:lpstr>Real vs Hypothetical Gains and Losses</vt:lpstr>
      <vt:lpstr>Disco Brain: Gains vs Losses</vt:lpstr>
      <vt:lpstr>Sign X Direction</vt:lpstr>
      <vt:lpstr>Summary so far</vt:lpstr>
      <vt:lpstr>Why?</vt:lpstr>
      <vt:lpstr>Anticipation</vt:lpstr>
      <vt:lpstr>Kiss from a movie star  (Loewenstein, 1987)</vt:lpstr>
      <vt:lpstr>Scheduling a dental procedure</vt:lpstr>
      <vt:lpstr>Loewenstein (1987)</vt:lpstr>
      <vt:lpstr>Non-replication: Shane’s study</vt:lpstr>
      <vt:lpstr>Non-replication: Dave’s study methods</vt:lpstr>
      <vt:lpstr>Non-replication: Dave’s study results</vt:lpstr>
      <vt:lpstr>Pilot research: savoring?</vt:lpstr>
      <vt:lpstr>Anticipation: Methods</vt:lpstr>
      <vt:lpstr>Anticipation Study: Example Events</vt:lpstr>
      <vt:lpstr>Results: Time preference</vt:lpstr>
      <vt:lpstr>Results: Anticipation</vt:lpstr>
      <vt:lpstr>Anticipation predicts time preferences</vt:lpstr>
      <vt:lpstr>Why?</vt:lpstr>
      <vt:lpstr>Loss Aversion?</vt:lpstr>
      <vt:lpstr>Controlling for loss aversion</vt:lpstr>
      <vt:lpstr>Results: Time preference</vt:lpstr>
      <vt:lpstr>Results: Utility</vt:lpstr>
      <vt:lpstr>Anticipation: What do we call it?</vt:lpstr>
      <vt:lpstr>Why?</vt:lpstr>
      <vt:lpstr>Magnitude?</vt:lpstr>
      <vt:lpstr>Sign X Magnitude</vt:lpstr>
      <vt:lpstr>Why?</vt:lpstr>
      <vt:lpstr>Uncertainty?</vt:lpstr>
      <vt:lpstr>Uncertainty: Methods</vt:lpstr>
      <vt:lpstr>PowerPoint Presentation</vt:lpstr>
      <vt:lpstr>Uncertainty: Discussion</vt:lpstr>
      <vt:lpstr>Why?</vt:lpstr>
      <vt:lpstr>Contribution Summary</vt:lpstr>
      <vt:lpstr>PowerPoint Presentation</vt:lpstr>
      <vt:lpstr>Thank You!</vt:lpstr>
      <vt:lpstr>Additional Slides</vt:lpstr>
      <vt:lpstr>A dirty word, or a dirty world? </vt:lpstr>
      <vt:lpstr>Real vs hypothetical small outcomes</vt:lpstr>
      <vt:lpstr>Real vs hypothetical medium outcomes</vt:lpstr>
      <vt:lpstr>PowerPoint Presentation</vt:lpstr>
      <vt:lpstr>Typical Event Pair</vt:lpstr>
    </vt:vector>
  </TitlesOfParts>
  <Company>Stanford Business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vs. Money</dc:title>
  <dc:creator>Cassie Mogilner</dc:creator>
  <cp:lastModifiedBy>jcheng08@student.ubc.ca</cp:lastModifiedBy>
  <cp:revision>661</cp:revision>
  <cp:lastPrinted>2012-08-14T22:43:53Z</cp:lastPrinted>
  <dcterms:created xsi:type="dcterms:W3CDTF">2007-05-08T20:04:52Z</dcterms:created>
  <dcterms:modified xsi:type="dcterms:W3CDTF">2022-10-30T16:28:59Z</dcterms:modified>
</cp:coreProperties>
</file>